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xml" ContentType="application/vnd.openxmlformats-officedocument.presentationml.tags+xml"/>
  <Override PartName="/ppt/notesSlides/notesSlide24.xml" ContentType="application/vnd.openxmlformats-officedocument.presentationml.notesSlide+xml"/>
  <Override PartName="/ppt/tags/tag3.xml" ContentType="application/vnd.openxmlformats-officedocument.presentationml.tag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ags/tag4.xml" ContentType="application/vnd.openxmlformats-officedocument.presentationml.tags+xml"/>
  <Override PartName="/ppt/notesSlides/notesSlide67.xml" ContentType="application/vnd.openxmlformats-officedocument.presentationml.notesSlide+xml"/>
  <Override PartName="/ppt/tags/tag5.xml" ContentType="application/vnd.openxmlformats-officedocument.presentationml.tags+xml"/>
  <Override PartName="/ppt/notesSlides/notesSlide68.xml" ContentType="application/vnd.openxmlformats-officedocument.presentationml.notesSlide+xml"/>
  <Override PartName="/ppt/tags/tag6.xml" ContentType="application/vnd.openxmlformats-officedocument.presentationml.tags+xml"/>
  <Override PartName="/ppt/notesSlides/notesSlide69.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70.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71.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85.xml" ContentType="application/vnd.openxmlformats-officedocument.presentationml.notesSlide+xml"/>
  <Override PartName="/ppt/tags/tag22.xml" ContentType="application/vnd.openxmlformats-officedocument.presentationml.tags+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tags/tag23.xml" ContentType="application/vnd.openxmlformats-officedocument.presentationml.tags+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Lst>
  <p:notesMasterIdLst>
    <p:notesMasterId r:id="rId168"/>
  </p:notesMasterIdLst>
  <p:handoutMasterIdLst>
    <p:handoutMasterId r:id="rId169"/>
  </p:handoutMasterIdLst>
  <p:sldIdLst>
    <p:sldId id="447" r:id="rId2"/>
    <p:sldId id="344" r:id="rId3"/>
    <p:sldId id="430" r:id="rId4"/>
    <p:sldId id="1600" r:id="rId5"/>
    <p:sldId id="453" r:id="rId6"/>
    <p:sldId id="1601" r:id="rId7"/>
    <p:sldId id="438" r:id="rId8"/>
    <p:sldId id="610" r:id="rId9"/>
    <p:sldId id="440" r:id="rId10"/>
    <p:sldId id="611" r:id="rId11"/>
    <p:sldId id="612" r:id="rId12"/>
    <p:sldId id="613" r:id="rId13"/>
    <p:sldId id="614" r:id="rId14"/>
    <p:sldId id="615" r:id="rId15"/>
    <p:sldId id="616" r:id="rId16"/>
    <p:sldId id="617" r:id="rId17"/>
    <p:sldId id="618" r:id="rId18"/>
    <p:sldId id="619" r:id="rId19"/>
    <p:sldId id="620" r:id="rId20"/>
    <p:sldId id="452" r:id="rId21"/>
    <p:sldId id="621" r:id="rId22"/>
    <p:sldId id="622" r:id="rId23"/>
    <p:sldId id="623" r:id="rId24"/>
    <p:sldId id="624" r:id="rId25"/>
    <p:sldId id="625" r:id="rId26"/>
    <p:sldId id="626" r:id="rId27"/>
    <p:sldId id="627" r:id="rId28"/>
    <p:sldId id="628" r:id="rId29"/>
    <p:sldId id="629" r:id="rId30"/>
    <p:sldId id="630" r:id="rId31"/>
    <p:sldId id="631" r:id="rId32"/>
    <p:sldId id="632" r:id="rId33"/>
    <p:sldId id="633" r:id="rId34"/>
    <p:sldId id="634" r:id="rId35"/>
    <p:sldId id="635" r:id="rId36"/>
    <p:sldId id="636" r:id="rId37"/>
    <p:sldId id="637" r:id="rId38"/>
    <p:sldId id="638" r:id="rId39"/>
    <p:sldId id="639" r:id="rId40"/>
    <p:sldId id="640" r:id="rId41"/>
    <p:sldId id="641" r:id="rId42"/>
    <p:sldId id="642" r:id="rId43"/>
    <p:sldId id="643" r:id="rId44"/>
    <p:sldId id="644" r:id="rId45"/>
    <p:sldId id="645" r:id="rId46"/>
    <p:sldId id="646" r:id="rId47"/>
    <p:sldId id="647" r:id="rId48"/>
    <p:sldId id="648" r:id="rId49"/>
    <p:sldId id="649" r:id="rId50"/>
    <p:sldId id="650" r:id="rId51"/>
    <p:sldId id="651" r:id="rId52"/>
    <p:sldId id="454" r:id="rId53"/>
    <p:sldId id="588" r:id="rId54"/>
    <p:sldId id="589" r:id="rId55"/>
    <p:sldId id="590" r:id="rId56"/>
    <p:sldId id="591" r:id="rId57"/>
    <p:sldId id="602" r:id="rId58"/>
    <p:sldId id="592" r:id="rId59"/>
    <p:sldId id="593" r:id="rId60"/>
    <p:sldId id="594" r:id="rId61"/>
    <p:sldId id="595" r:id="rId62"/>
    <p:sldId id="596" r:id="rId63"/>
    <p:sldId id="597" r:id="rId64"/>
    <p:sldId id="455" r:id="rId65"/>
    <p:sldId id="1195" r:id="rId66"/>
    <p:sldId id="603" r:id="rId67"/>
    <p:sldId id="604" r:id="rId68"/>
    <p:sldId id="605" r:id="rId69"/>
    <p:sldId id="606" r:id="rId70"/>
    <p:sldId id="607" r:id="rId71"/>
    <p:sldId id="608" r:id="rId72"/>
    <p:sldId id="609" r:id="rId73"/>
    <p:sldId id="1602" r:id="rId74"/>
    <p:sldId id="456" r:id="rId75"/>
    <p:sldId id="576" r:id="rId76"/>
    <p:sldId id="442" r:id="rId77"/>
    <p:sldId id="443" r:id="rId78"/>
    <p:sldId id="444" r:id="rId79"/>
    <p:sldId id="445" r:id="rId80"/>
    <p:sldId id="446" r:id="rId81"/>
    <p:sldId id="577" r:id="rId82"/>
    <p:sldId id="578" r:id="rId83"/>
    <p:sldId id="449" r:id="rId84"/>
    <p:sldId id="579" r:id="rId85"/>
    <p:sldId id="580" r:id="rId86"/>
    <p:sldId id="581" r:id="rId87"/>
    <p:sldId id="582" r:id="rId88"/>
    <p:sldId id="583" r:id="rId89"/>
    <p:sldId id="584" r:id="rId90"/>
    <p:sldId id="585" r:id="rId91"/>
    <p:sldId id="586" r:id="rId92"/>
    <p:sldId id="587" r:id="rId93"/>
    <p:sldId id="457" r:id="rId94"/>
    <p:sldId id="463" r:id="rId95"/>
    <p:sldId id="508" r:id="rId96"/>
    <p:sldId id="471" r:id="rId97"/>
    <p:sldId id="473" r:id="rId98"/>
    <p:sldId id="448" r:id="rId99"/>
    <p:sldId id="462" r:id="rId100"/>
    <p:sldId id="509" r:id="rId101"/>
    <p:sldId id="510" r:id="rId102"/>
    <p:sldId id="472" r:id="rId103"/>
    <p:sldId id="470" r:id="rId104"/>
    <p:sldId id="512" r:id="rId105"/>
    <p:sldId id="498" r:id="rId106"/>
    <p:sldId id="513" r:id="rId107"/>
    <p:sldId id="514" r:id="rId108"/>
    <p:sldId id="499" r:id="rId109"/>
    <p:sldId id="503" r:id="rId110"/>
    <p:sldId id="504" r:id="rId111"/>
    <p:sldId id="505" r:id="rId112"/>
    <p:sldId id="494" r:id="rId113"/>
    <p:sldId id="474" r:id="rId114"/>
    <p:sldId id="475" r:id="rId115"/>
    <p:sldId id="476" r:id="rId116"/>
    <p:sldId id="500" r:id="rId117"/>
    <p:sldId id="501" r:id="rId118"/>
    <p:sldId id="478" r:id="rId119"/>
    <p:sldId id="479" r:id="rId120"/>
    <p:sldId id="480" r:id="rId121"/>
    <p:sldId id="482" r:id="rId122"/>
    <p:sldId id="483" r:id="rId123"/>
    <p:sldId id="484" r:id="rId124"/>
    <p:sldId id="488" r:id="rId125"/>
    <p:sldId id="489" r:id="rId126"/>
    <p:sldId id="490" r:id="rId127"/>
    <p:sldId id="491" r:id="rId128"/>
    <p:sldId id="515" r:id="rId129"/>
    <p:sldId id="493" r:id="rId130"/>
    <p:sldId id="495" r:id="rId131"/>
    <p:sldId id="502" r:id="rId132"/>
    <p:sldId id="458" r:id="rId133"/>
    <p:sldId id="575" r:id="rId134"/>
    <p:sldId id="574" r:id="rId135"/>
    <p:sldId id="459" r:id="rId136"/>
    <p:sldId id="516" r:id="rId137"/>
    <p:sldId id="517" r:id="rId138"/>
    <p:sldId id="450" r:id="rId139"/>
    <p:sldId id="451" r:id="rId140"/>
    <p:sldId id="518" r:id="rId141"/>
    <p:sldId id="519" r:id="rId142"/>
    <p:sldId id="520" r:id="rId143"/>
    <p:sldId id="522" r:id="rId144"/>
    <p:sldId id="523" r:id="rId145"/>
    <p:sldId id="525" r:id="rId146"/>
    <p:sldId id="461" r:id="rId147"/>
    <p:sldId id="526" r:id="rId148"/>
    <p:sldId id="527" r:id="rId149"/>
    <p:sldId id="464" r:id="rId150"/>
    <p:sldId id="467" r:id="rId151"/>
    <p:sldId id="460" r:id="rId152"/>
    <p:sldId id="533" r:id="rId153"/>
    <p:sldId id="521" r:id="rId154"/>
    <p:sldId id="534" r:id="rId155"/>
    <p:sldId id="524" r:id="rId156"/>
    <p:sldId id="535" r:id="rId157"/>
    <p:sldId id="536" r:id="rId158"/>
    <p:sldId id="537" r:id="rId159"/>
    <p:sldId id="531" r:id="rId160"/>
    <p:sldId id="530" r:id="rId161"/>
    <p:sldId id="532" r:id="rId162"/>
    <p:sldId id="538" r:id="rId163"/>
    <p:sldId id="539" r:id="rId164"/>
    <p:sldId id="439" r:id="rId165"/>
    <p:sldId id="413" r:id="rId166"/>
    <p:sldId id="265" r:id="rId167"/>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6F16F52-F5B6-4BC0-87D5-742EA1E08BAF}">
          <p14:sldIdLst>
            <p14:sldId id="447"/>
            <p14:sldId id="344"/>
          </p14:sldIdLst>
        </p14:section>
        <p14:section name="Overall" id="{1A1E91D4-A318-429F-BFBA-C8803B896A20}">
          <p14:sldIdLst>
            <p14:sldId id="430"/>
            <p14:sldId id="1600"/>
          </p14:sldIdLst>
        </p14:section>
        <p14:section name="Cross-Module" id="{57BE7A55-70DB-4DC0-8CCA-DAC1ECB4E8DC}">
          <p14:sldIdLst>
            <p14:sldId id="453"/>
            <p14:sldId id="1601"/>
            <p14:sldId id="438"/>
            <p14:sldId id="610"/>
            <p14:sldId id="440"/>
            <p14:sldId id="611"/>
            <p14:sldId id="612"/>
            <p14:sldId id="613"/>
            <p14:sldId id="614"/>
            <p14:sldId id="615"/>
            <p14:sldId id="616"/>
            <p14:sldId id="617"/>
            <p14:sldId id="618"/>
            <p14:sldId id="619"/>
            <p14:sldId id="620"/>
            <p14:sldId id="452"/>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 id="642"/>
            <p14:sldId id="643"/>
            <p14:sldId id="644"/>
            <p14:sldId id="645"/>
            <p14:sldId id="646"/>
            <p14:sldId id="647"/>
            <p14:sldId id="648"/>
            <p14:sldId id="649"/>
            <p14:sldId id="650"/>
            <p14:sldId id="651"/>
          </p14:sldIdLst>
        </p14:section>
        <p14:section name="Instance Strategy" id="{E34D1745-4CB5-45B9-A4C7-9B812CEF3F20}">
          <p14:sldIdLst>
            <p14:sldId id="454"/>
            <p14:sldId id="588"/>
            <p14:sldId id="589"/>
            <p14:sldId id="590"/>
            <p14:sldId id="591"/>
            <p14:sldId id="602"/>
            <p14:sldId id="592"/>
            <p14:sldId id="593"/>
            <p14:sldId id="594"/>
            <p14:sldId id="595"/>
            <p14:sldId id="596"/>
            <p14:sldId id="597"/>
          </p14:sldIdLst>
        </p14:section>
        <p14:section name="General Platform Topics" id="{F841C0C8-42D5-42C3-8072-A52843FB81C0}">
          <p14:sldIdLst>
            <p14:sldId id="455"/>
            <p14:sldId id="1195"/>
            <p14:sldId id="603"/>
            <p14:sldId id="604"/>
            <p14:sldId id="605"/>
            <p14:sldId id="606"/>
            <p14:sldId id="607"/>
            <p14:sldId id="608"/>
            <p14:sldId id="609"/>
            <p14:sldId id="1602"/>
          </p14:sldIdLst>
        </p14:section>
        <p14:section name="Permission Framework" id="{80824C67-24D5-4AFF-B8E6-5320A70CDE4D}">
          <p14:sldIdLst>
            <p14:sldId id="456"/>
            <p14:sldId id="576"/>
            <p14:sldId id="442"/>
            <p14:sldId id="443"/>
            <p14:sldId id="444"/>
            <p14:sldId id="445"/>
            <p14:sldId id="446"/>
            <p14:sldId id="577"/>
            <p14:sldId id="578"/>
            <p14:sldId id="449"/>
            <p14:sldId id="579"/>
            <p14:sldId id="580"/>
            <p14:sldId id="581"/>
            <p14:sldId id="582"/>
            <p14:sldId id="583"/>
            <p14:sldId id="584"/>
            <p14:sldId id="585"/>
            <p14:sldId id="586"/>
            <p14:sldId id="587"/>
          </p14:sldIdLst>
        </p14:section>
        <p14:section name="Data Privacy" id="{5BE81847-7297-4599-9695-A4F4AFECEE8F}">
          <p14:sldIdLst>
            <p14:sldId id="457"/>
            <p14:sldId id="463"/>
            <p14:sldId id="508"/>
            <p14:sldId id="471"/>
            <p14:sldId id="473"/>
            <p14:sldId id="448"/>
            <p14:sldId id="462"/>
            <p14:sldId id="509"/>
            <p14:sldId id="510"/>
            <p14:sldId id="472"/>
            <p14:sldId id="470"/>
            <p14:sldId id="512"/>
            <p14:sldId id="498"/>
            <p14:sldId id="513"/>
            <p14:sldId id="514"/>
            <p14:sldId id="499"/>
            <p14:sldId id="503"/>
            <p14:sldId id="504"/>
            <p14:sldId id="505"/>
            <p14:sldId id="494"/>
            <p14:sldId id="474"/>
            <p14:sldId id="475"/>
            <p14:sldId id="476"/>
            <p14:sldId id="500"/>
            <p14:sldId id="501"/>
            <p14:sldId id="478"/>
            <p14:sldId id="479"/>
            <p14:sldId id="480"/>
            <p14:sldId id="482"/>
            <p14:sldId id="483"/>
            <p14:sldId id="484"/>
            <p14:sldId id="488"/>
            <p14:sldId id="489"/>
            <p14:sldId id="490"/>
            <p14:sldId id="491"/>
            <p14:sldId id="515"/>
            <p14:sldId id="493"/>
            <p14:sldId id="495"/>
            <p14:sldId id="502"/>
          </p14:sldIdLst>
        </p14:section>
        <p14:section name="Intelligent Services" id="{8A2ADB97-D099-4212-9D10-3C1811EC0F40}">
          <p14:sldIdLst>
            <p14:sldId id="458"/>
            <p14:sldId id="575"/>
            <p14:sldId id="574"/>
          </p14:sldIdLst>
        </p14:section>
        <p14:section name="Mobile Strategy" id="{00C226AF-60CD-458B-B3C6-5C56ABABB040}">
          <p14:sldIdLst>
            <p14:sldId id="459"/>
            <p14:sldId id="516"/>
            <p14:sldId id="517"/>
            <p14:sldId id="450"/>
            <p14:sldId id="451"/>
            <p14:sldId id="518"/>
            <p14:sldId id="519"/>
            <p14:sldId id="520"/>
            <p14:sldId id="522"/>
            <p14:sldId id="523"/>
            <p14:sldId id="525"/>
            <p14:sldId id="461"/>
            <p14:sldId id="526"/>
            <p14:sldId id="527"/>
            <p14:sldId id="464"/>
            <p14:sldId id="467"/>
          </p14:sldIdLst>
        </p14:section>
        <p14:section name="Testing Strategy" id="{B294169C-26BC-4A1E-B908-C31390FBF92E}">
          <p14:sldIdLst>
            <p14:sldId id="460"/>
            <p14:sldId id="533"/>
            <p14:sldId id="521"/>
            <p14:sldId id="534"/>
            <p14:sldId id="524"/>
            <p14:sldId id="535"/>
            <p14:sldId id="536"/>
            <p14:sldId id="537"/>
            <p14:sldId id="531"/>
            <p14:sldId id="530"/>
            <p14:sldId id="532"/>
            <p14:sldId id="538"/>
            <p14:sldId id="539"/>
            <p14:sldId id="439"/>
            <p14:sldId id="413"/>
            <p14:sldId id="265"/>
          </p14:sldIdLst>
        </p14:section>
      </p14:sectionLst>
    </p:ex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195A"/>
    <a:srgbClr val="FF0000"/>
    <a:srgbClr val="0F46A7"/>
    <a:srgbClr val="970A82"/>
    <a:srgbClr val="FF3399"/>
    <a:srgbClr val="FFFFFF"/>
    <a:srgbClr val="FEE3A1"/>
    <a:srgbClr val="FFF1D0"/>
    <a:srgbClr val="FFF8E7"/>
    <a:srgbClr val="FECE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23" autoAdjust="0"/>
    <p:restoredTop sz="95268" autoAdjust="0"/>
  </p:normalViewPr>
  <p:slideViewPr>
    <p:cSldViewPr snapToGrid="0" showGuides="1">
      <p:cViewPr>
        <p:scale>
          <a:sx n="90" d="100"/>
          <a:sy n="90" d="100"/>
        </p:scale>
        <p:origin x="629" y="-86"/>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latte, Markus" userId="872ca5a8-5588-418d-8b75-8f9ba7188ee1" providerId="ADAL" clId="{BA74A81A-1DD2-4C66-873B-784790435FC3}"/>
    <pc:docChg chg="undo custSel addSld delSld modSld sldOrd modSection">
      <pc:chgData name="Platte, Markus" userId="872ca5a8-5588-418d-8b75-8f9ba7188ee1" providerId="ADAL" clId="{BA74A81A-1DD2-4C66-873B-784790435FC3}" dt="2019-02-19T07:41:24.341" v="156" actId="20577"/>
      <pc:docMkLst>
        <pc:docMk/>
      </pc:docMkLst>
      <pc:sldChg chg="modSp">
        <pc:chgData name="Platte, Markus" userId="872ca5a8-5588-418d-8b75-8f9ba7188ee1" providerId="ADAL" clId="{BA74A81A-1DD2-4C66-873B-784790435FC3}" dt="2019-02-19T07:41:24.341" v="156" actId="20577"/>
        <pc:sldMkLst>
          <pc:docMk/>
          <pc:sldMk cId="0" sldId="344"/>
        </pc:sldMkLst>
        <pc:spChg chg="mod">
          <ac:chgData name="Platte, Markus" userId="872ca5a8-5588-418d-8b75-8f9ba7188ee1" providerId="ADAL" clId="{BA74A81A-1DD2-4C66-873B-784790435FC3}" dt="2019-02-19T07:41:24.341" v="156" actId="20577"/>
          <ac:spMkLst>
            <pc:docMk/>
            <pc:sldMk cId="0" sldId="344"/>
            <ac:spMk id="2" creationId="{00000000-0000-0000-0000-000000000000}"/>
          </ac:spMkLst>
        </pc:spChg>
      </pc:sldChg>
      <pc:sldChg chg="add">
        <pc:chgData name="Platte, Markus" userId="872ca5a8-5588-418d-8b75-8f9ba7188ee1" providerId="ADAL" clId="{BA74A81A-1DD2-4C66-873B-784790435FC3}" dt="2019-02-19T07:19:11.612" v="39"/>
        <pc:sldMkLst>
          <pc:docMk/>
          <pc:sldMk cId="1086913999" sldId="438"/>
        </pc:sldMkLst>
      </pc:sldChg>
      <pc:sldChg chg="add">
        <pc:chgData name="Platte, Markus" userId="872ca5a8-5588-418d-8b75-8f9ba7188ee1" providerId="ADAL" clId="{BA74A81A-1DD2-4C66-873B-784790435FC3}" dt="2019-02-19T07:05:36.189" v="19"/>
        <pc:sldMkLst>
          <pc:docMk/>
          <pc:sldMk cId="1902495283" sldId="439"/>
        </pc:sldMkLst>
      </pc:sldChg>
      <pc:sldChg chg="add">
        <pc:chgData name="Platte, Markus" userId="872ca5a8-5588-418d-8b75-8f9ba7188ee1" providerId="ADAL" clId="{BA74A81A-1DD2-4C66-873B-784790435FC3}" dt="2019-02-19T07:19:11.612" v="39"/>
        <pc:sldMkLst>
          <pc:docMk/>
          <pc:sldMk cId="2063186690" sldId="440"/>
        </pc:sldMkLst>
      </pc:sldChg>
      <pc:sldChg chg="add del">
        <pc:chgData name="Platte, Markus" userId="872ca5a8-5588-418d-8b75-8f9ba7188ee1" providerId="ADAL" clId="{BA74A81A-1DD2-4C66-873B-784790435FC3}" dt="2019-02-19T07:33:43.673" v="88" actId="2696"/>
        <pc:sldMkLst>
          <pc:docMk/>
          <pc:sldMk cId="4278595318" sldId="441"/>
        </pc:sldMkLst>
      </pc:sldChg>
      <pc:sldChg chg="add">
        <pc:chgData name="Platte, Markus" userId="872ca5a8-5588-418d-8b75-8f9ba7188ee1" providerId="ADAL" clId="{BA74A81A-1DD2-4C66-873B-784790435FC3}" dt="2019-02-19T07:11:42.056" v="24"/>
        <pc:sldMkLst>
          <pc:docMk/>
          <pc:sldMk cId="945682949" sldId="442"/>
        </pc:sldMkLst>
      </pc:sldChg>
      <pc:sldChg chg="add">
        <pc:chgData name="Platte, Markus" userId="872ca5a8-5588-418d-8b75-8f9ba7188ee1" providerId="ADAL" clId="{BA74A81A-1DD2-4C66-873B-784790435FC3}" dt="2019-02-19T07:11:42.056" v="24"/>
        <pc:sldMkLst>
          <pc:docMk/>
          <pc:sldMk cId="1683221530" sldId="443"/>
        </pc:sldMkLst>
      </pc:sldChg>
      <pc:sldChg chg="add">
        <pc:chgData name="Platte, Markus" userId="872ca5a8-5588-418d-8b75-8f9ba7188ee1" providerId="ADAL" clId="{BA74A81A-1DD2-4C66-873B-784790435FC3}" dt="2019-02-19T07:11:42.056" v="24"/>
        <pc:sldMkLst>
          <pc:docMk/>
          <pc:sldMk cId="1711750600" sldId="444"/>
        </pc:sldMkLst>
      </pc:sldChg>
      <pc:sldChg chg="add">
        <pc:chgData name="Platte, Markus" userId="872ca5a8-5588-418d-8b75-8f9ba7188ee1" providerId="ADAL" clId="{BA74A81A-1DD2-4C66-873B-784790435FC3}" dt="2019-02-19T07:11:42.056" v="24"/>
        <pc:sldMkLst>
          <pc:docMk/>
          <pc:sldMk cId="3620615477" sldId="445"/>
        </pc:sldMkLst>
      </pc:sldChg>
      <pc:sldChg chg="add">
        <pc:chgData name="Platte, Markus" userId="872ca5a8-5588-418d-8b75-8f9ba7188ee1" providerId="ADAL" clId="{BA74A81A-1DD2-4C66-873B-784790435FC3}" dt="2019-02-19T07:11:42.056" v="24"/>
        <pc:sldMkLst>
          <pc:docMk/>
          <pc:sldMk cId="1087106410" sldId="446"/>
        </pc:sldMkLst>
      </pc:sldChg>
      <pc:sldChg chg="add">
        <pc:chgData name="Platte, Markus" userId="872ca5a8-5588-418d-8b75-8f9ba7188ee1" providerId="ADAL" clId="{BA74A81A-1DD2-4C66-873B-784790435FC3}" dt="2019-02-19T06:58:50.231" v="0"/>
        <pc:sldMkLst>
          <pc:docMk/>
          <pc:sldMk cId="422758045" sldId="448"/>
        </pc:sldMkLst>
      </pc:sldChg>
      <pc:sldChg chg="add">
        <pc:chgData name="Platte, Markus" userId="872ca5a8-5588-418d-8b75-8f9ba7188ee1" providerId="ADAL" clId="{BA74A81A-1DD2-4C66-873B-784790435FC3}" dt="2019-02-19T07:11:42.056" v="24"/>
        <pc:sldMkLst>
          <pc:docMk/>
          <pc:sldMk cId="1503695433" sldId="449"/>
        </pc:sldMkLst>
      </pc:sldChg>
      <pc:sldChg chg="add del">
        <pc:chgData name="Platte, Markus" userId="872ca5a8-5588-418d-8b75-8f9ba7188ee1" providerId="ADAL" clId="{BA74A81A-1DD2-4C66-873B-784790435FC3}" dt="2019-02-19T07:03:05.254" v="13" actId="2696"/>
        <pc:sldMkLst>
          <pc:docMk/>
          <pc:sldMk cId="2306060120" sldId="449"/>
        </pc:sldMkLst>
      </pc:sldChg>
      <pc:sldChg chg="add">
        <pc:chgData name="Platte, Markus" userId="872ca5a8-5588-418d-8b75-8f9ba7188ee1" providerId="ADAL" clId="{BA74A81A-1DD2-4C66-873B-784790435FC3}" dt="2019-02-19T07:02:40.619" v="12"/>
        <pc:sldMkLst>
          <pc:docMk/>
          <pc:sldMk cId="2944638558" sldId="450"/>
        </pc:sldMkLst>
      </pc:sldChg>
      <pc:sldChg chg="add">
        <pc:chgData name="Platte, Markus" userId="872ca5a8-5588-418d-8b75-8f9ba7188ee1" providerId="ADAL" clId="{BA74A81A-1DD2-4C66-873B-784790435FC3}" dt="2019-02-19T07:02:40.619" v="12"/>
        <pc:sldMkLst>
          <pc:docMk/>
          <pc:sldMk cId="1087078530" sldId="451"/>
        </pc:sldMkLst>
      </pc:sldChg>
      <pc:sldChg chg="add del">
        <pc:chgData name="Platte, Markus" userId="872ca5a8-5588-418d-8b75-8f9ba7188ee1" providerId="ADAL" clId="{BA74A81A-1DD2-4C66-873B-784790435FC3}" dt="2019-02-19T07:03:20.302" v="14" actId="2696"/>
        <pc:sldMkLst>
          <pc:docMk/>
          <pc:sldMk cId="160561948" sldId="452"/>
        </pc:sldMkLst>
      </pc:sldChg>
      <pc:sldChg chg="add del">
        <pc:chgData name="Platte, Markus" userId="872ca5a8-5588-418d-8b75-8f9ba7188ee1" providerId="ADAL" clId="{BA74A81A-1DD2-4C66-873B-784790435FC3}" dt="2019-02-19T07:12:16.612" v="25" actId="2696"/>
        <pc:sldMkLst>
          <pc:docMk/>
          <pc:sldMk cId="596470951" sldId="452"/>
        </pc:sldMkLst>
      </pc:sldChg>
      <pc:sldChg chg="add">
        <pc:chgData name="Platte, Markus" userId="872ca5a8-5588-418d-8b75-8f9ba7188ee1" providerId="ADAL" clId="{BA74A81A-1DD2-4C66-873B-784790435FC3}" dt="2019-02-19T07:20:05.136" v="40"/>
        <pc:sldMkLst>
          <pc:docMk/>
          <pc:sldMk cId="1174356797" sldId="452"/>
        </pc:sldMkLst>
      </pc:sldChg>
      <pc:sldChg chg="add del">
        <pc:chgData name="Platte, Markus" userId="872ca5a8-5588-418d-8b75-8f9ba7188ee1" providerId="ADAL" clId="{BA74A81A-1DD2-4C66-873B-784790435FC3}" dt="2019-02-19T07:14:10.218" v="29" actId="2696"/>
        <pc:sldMkLst>
          <pc:docMk/>
          <pc:sldMk cId="3000296790" sldId="452"/>
        </pc:sldMkLst>
      </pc:sldChg>
      <pc:sldChg chg="add">
        <pc:chgData name="Platte, Markus" userId="872ca5a8-5588-418d-8b75-8f9ba7188ee1" providerId="ADAL" clId="{BA74A81A-1DD2-4C66-873B-784790435FC3}" dt="2019-02-19T07:02:40.619" v="12"/>
        <pc:sldMkLst>
          <pc:docMk/>
          <pc:sldMk cId="1355998070" sldId="461"/>
        </pc:sldMkLst>
      </pc:sldChg>
      <pc:sldChg chg="add del">
        <pc:chgData name="Platte, Markus" userId="872ca5a8-5588-418d-8b75-8f9ba7188ee1" providerId="ADAL" clId="{BA74A81A-1DD2-4C66-873B-784790435FC3}" dt="2019-02-19T06:58:54.424" v="1" actId="2696"/>
        <pc:sldMkLst>
          <pc:docMk/>
          <pc:sldMk cId="4108090549" sldId="461"/>
        </pc:sldMkLst>
      </pc:sldChg>
      <pc:sldChg chg="add">
        <pc:chgData name="Platte, Markus" userId="872ca5a8-5588-418d-8b75-8f9ba7188ee1" providerId="ADAL" clId="{BA74A81A-1DD2-4C66-873B-784790435FC3}" dt="2019-02-19T06:58:50.231" v="0"/>
        <pc:sldMkLst>
          <pc:docMk/>
          <pc:sldMk cId="4165284999" sldId="462"/>
        </pc:sldMkLst>
      </pc:sldChg>
      <pc:sldChg chg="add">
        <pc:chgData name="Platte, Markus" userId="872ca5a8-5588-418d-8b75-8f9ba7188ee1" providerId="ADAL" clId="{BA74A81A-1DD2-4C66-873B-784790435FC3}" dt="2019-02-19T06:58:50.231" v="0"/>
        <pc:sldMkLst>
          <pc:docMk/>
          <pc:sldMk cId="2039277920" sldId="463"/>
        </pc:sldMkLst>
      </pc:sldChg>
      <pc:sldChg chg="add">
        <pc:chgData name="Platte, Markus" userId="872ca5a8-5588-418d-8b75-8f9ba7188ee1" providerId="ADAL" clId="{BA74A81A-1DD2-4C66-873B-784790435FC3}" dt="2019-02-19T07:02:40.619" v="12"/>
        <pc:sldMkLst>
          <pc:docMk/>
          <pc:sldMk cId="1126622787" sldId="464"/>
        </pc:sldMkLst>
      </pc:sldChg>
      <pc:sldChg chg="add del">
        <pc:chgData name="Platte, Markus" userId="872ca5a8-5588-418d-8b75-8f9ba7188ee1" providerId="ADAL" clId="{BA74A81A-1DD2-4C66-873B-784790435FC3}" dt="2019-02-19T06:58:56.008" v="2" actId="2696"/>
        <pc:sldMkLst>
          <pc:docMk/>
          <pc:sldMk cId="3213376090" sldId="464"/>
        </pc:sldMkLst>
      </pc:sldChg>
      <pc:sldChg chg="add del">
        <pc:chgData name="Platte, Markus" userId="872ca5a8-5588-418d-8b75-8f9ba7188ee1" providerId="ADAL" clId="{BA74A81A-1DD2-4C66-873B-784790435FC3}" dt="2019-02-19T07:03:54.013" v="17" actId="2696"/>
        <pc:sldMkLst>
          <pc:docMk/>
          <pc:sldMk cId="4278595318" sldId="465"/>
        </pc:sldMkLst>
      </pc:sldChg>
      <pc:sldChg chg="add del">
        <pc:chgData name="Platte, Markus" userId="872ca5a8-5588-418d-8b75-8f9ba7188ee1" providerId="ADAL" clId="{BA74A81A-1DD2-4C66-873B-784790435FC3}" dt="2019-02-19T07:03:55.478" v="18" actId="2696"/>
        <pc:sldMkLst>
          <pc:docMk/>
          <pc:sldMk cId="3936751201" sldId="466"/>
        </pc:sldMkLst>
      </pc:sldChg>
      <pc:sldChg chg="add">
        <pc:chgData name="Platte, Markus" userId="872ca5a8-5588-418d-8b75-8f9ba7188ee1" providerId="ADAL" clId="{BA74A81A-1DD2-4C66-873B-784790435FC3}" dt="2019-02-19T07:02:40.619" v="12"/>
        <pc:sldMkLst>
          <pc:docMk/>
          <pc:sldMk cId="3141282063" sldId="467"/>
        </pc:sldMkLst>
      </pc:sldChg>
      <pc:sldChg chg="add del">
        <pc:chgData name="Platte, Markus" userId="872ca5a8-5588-418d-8b75-8f9ba7188ee1" providerId="ADAL" clId="{BA74A81A-1DD2-4C66-873B-784790435FC3}" dt="2019-02-19T07:33:39.066" v="86" actId="2696"/>
        <pc:sldMkLst>
          <pc:docMk/>
          <pc:sldMk cId="3936751201" sldId="468"/>
        </pc:sldMkLst>
      </pc:sldChg>
      <pc:sldChg chg="add">
        <pc:chgData name="Platte, Markus" userId="872ca5a8-5588-418d-8b75-8f9ba7188ee1" providerId="ADAL" clId="{BA74A81A-1DD2-4C66-873B-784790435FC3}" dt="2019-02-19T06:58:50.231" v="0"/>
        <pc:sldMkLst>
          <pc:docMk/>
          <pc:sldMk cId="1325397451" sldId="470"/>
        </pc:sldMkLst>
      </pc:sldChg>
      <pc:sldChg chg="add">
        <pc:chgData name="Platte, Markus" userId="872ca5a8-5588-418d-8b75-8f9ba7188ee1" providerId="ADAL" clId="{BA74A81A-1DD2-4C66-873B-784790435FC3}" dt="2019-02-19T06:58:50.231" v="0"/>
        <pc:sldMkLst>
          <pc:docMk/>
          <pc:sldMk cId="3178273911" sldId="471"/>
        </pc:sldMkLst>
      </pc:sldChg>
      <pc:sldChg chg="add">
        <pc:chgData name="Platte, Markus" userId="872ca5a8-5588-418d-8b75-8f9ba7188ee1" providerId="ADAL" clId="{BA74A81A-1DD2-4C66-873B-784790435FC3}" dt="2019-02-19T06:58:50.231" v="0"/>
        <pc:sldMkLst>
          <pc:docMk/>
          <pc:sldMk cId="3477844813" sldId="472"/>
        </pc:sldMkLst>
      </pc:sldChg>
      <pc:sldChg chg="add">
        <pc:chgData name="Platte, Markus" userId="872ca5a8-5588-418d-8b75-8f9ba7188ee1" providerId="ADAL" clId="{BA74A81A-1DD2-4C66-873B-784790435FC3}" dt="2019-02-19T06:58:50.231" v="0"/>
        <pc:sldMkLst>
          <pc:docMk/>
          <pc:sldMk cId="200797028" sldId="473"/>
        </pc:sldMkLst>
      </pc:sldChg>
      <pc:sldChg chg="add">
        <pc:chgData name="Platte, Markus" userId="872ca5a8-5588-418d-8b75-8f9ba7188ee1" providerId="ADAL" clId="{BA74A81A-1DD2-4C66-873B-784790435FC3}" dt="2019-02-19T06:58:50.231" v="0"/>
        <pc:sldMkLst>
          <pc:docMk/>
          <pc:sldMk cId="2272908154" sldId="474"/>
        </pc:sldMkLst>
      </pc:sldChg>
      <pc:sldChg chg="add">
        <pc:chgData name="Platte, Markus" userId="872ca5a8-5588-418d-8b75-8f9ba7188ee1" providerId="ADAL" clId="{BA74A81A-1DD2-4C66-873B-784790435FC3}" dt="2019-02-19T06:58:50.231" v="0"/>
        <pc:sldMkLst>
          <pc:docMk/>
          <pc:sldMk cId="1327283446" sldId="475"/>
        </pc:sldMkLst>
      </pc:sldChg>
      <pc:sldChg chg="add">
        <pc:chgData name="Platte, Markus" userId="872ca5a8-5588-418d-8b75-8f9ba7188ee1" providerId="ADAL" clId="{BA74A81A-1DD2-4C66-873B-784790435FC3}" dt="2019-02-19T06:58:50.231" v="0"/>
        <pc:sldMkLst>
          <pc:docMk/>
          <pc:sldMk cId="502718984" sldId="476"/>
        </pc:sldMkLst>
      </pc:sldChg>
      <pc:sldChg chg="add">
        <pc:chgData name="Platte, Markus" userId="872ca5a8-5588-418d-8b75-8f9ba7188ee1" providerId="ADAL" clId="{BA74A81A-1DD2-4C66-873B-784790435FC3}" dt="2019-02-19T06:58:50.231" v="0"/>
        <pc:sldMkLst>
          <pc:docMk/>
          <pc:sldMk cId="571248804" sldId="478"/>
        </pc:sldMkLst>
      </pc:sldChg>
      <pc:sldChg chg="add">
        <pc:chgData name="Platte, Markus" userId="872ca5a8-5588-418d-8b75-8f9ba7188ee1" providerId="ADAL" clId="{BA74A81A-1DD2-4C66-873B-784790435FC3}" dt="2019-02-19T06:58:50.231" v="0"/>
        <pc:sldMkLst>
          <pc:docMk/>
          <pc:sldMk cId="2586734856" sldId="479"/>
        </pc:sldMkLst>
      </pc:sldChg>
      <pc:sldChg chg="add">
        <pc:chgData name="Platte, Markus" userId="872ca5a8-5588-418d-8b75-8f9ba7188ee1" providerId="ADAL" clId="{BA74A81A-1DD2-4C66-873B-784790435FC3}" dt="2019-02-19T06:58:50.231" v="0"/>
        <pc:sldMkLst>
          <pc:docMk/>
          <pc:sldMk cId="4196384801" sldId="480"/>
        </pc:sldMkLst>
      </pc:sldChg>
      <pc:sldChg chg="add">
        <pc:chgData name="Platte, Markus" userId="872ca5a8-5588-418d-8b75-8f9ba7188ee1" providerId="ADAL" clId="{BA74A81A-1DD2-4C66-873B-784790435FC3}" dt="2019-02-19T06:58:50.231" v="0"/>
        <pc:sldMkLst>
          <pc:docMk/>
          <pc:sldMk cId="2349689721" sldId="482"/>
        </pc:sldMkLst>
      </pc:sldChg>
      <pc:sldChg chg="add">
        <pc:chgData name="Platte, Markus" userId="872ca5a8-5588-418d-8b75-8f9ba7188ee1" providerId="ADAL" clId="{BA74A81A-1DD2-4C66-873B-784790435FC3}" dt="2019-02-19T06:58:50.231" v="0"/>
        <pc:sldMkLst>
          <pc:docMk/>
          <pc:sldMk cId="3335997057" sldId="483"/>
        </pc:sldMkLst>
      </pc:sldChg>
      <pc:sldChg chg="add">
        <pc:chgData name="Platte, Markus" userId="872ca5a8-5588-418d-8b75-8f9ba7188ee1" providerId="ADAL" clId="{BA74A81A-1DD2-4C66-873B-784790435FC3}" dt="2019-02-19T06:58:50.231" v="0"/>
        <pc:sldMkLst>
          <pc:docMk/>
          <pc:sldMk cId="3129779256" sldId="484"/>
        </pc:sldMkLst>
      </pc:sldChg>
      <pc:sldChg chg="add">
        <pc:chgData name="Platte, Markus" userId="872ca5a8-5588-418d-8b75-8f9ba7188ee1" providerId="ADAL" clId="{BA74A81A-1DD2-4C66-873B-784790435FC3}" dt="2019-02-19T06:58:50.231" v="0"/>
        <pc:sldMkLst>
          <pc:docMk/>
          <pc:sldMk cId="2247727031" sldId="488"/>
        </pc:sldMkLst>
      </pc:sldChg>
      <pc:sldChg chg="add">
        <pc:chgData name="Platte, Markus" userId="872ca5a8-5588-418d-8b75-8f9ba7188ee1" providerId="ADAL" clId="{BA74A81A-1DD2-4C66-873B-784790435FC3}" dt="2019-02-19T06:58:50.231" v="0"/>
        <pc:sldMkLst>
          <pc:docMk/>
          <pc:sldMk cId="1159625362" sldId="489"/>
        </pc:sldMkLst>
      </pc:sldChg>
      <pc:sldChg chg="add">
        <pc:chgData name="Platte, Markus" userId="872ca5a8-5588-418d-8b75-8f9ba7188ee1" providerId="ADAL" clId="{BA74A81A-1DD2-4C66-873B-784790435FC3}" dt="2019-02-19T06:58:50.231" v="0"/>
        <pc:sldMkLst>
          <pc:docMk/>
          <pc:sldMk cId="385528678" sldId="490"/>
        </pc:sldMkLst>
      </pc:sldChg>
      <pc:sldChg chg="add">
        <pc:chgData name="Platte, Markus" userId="872ca5a8-5588-418d-8b75-8f9ba7188ee1" providerId="ADAL" clId="{BA74A81A-1DD2-4C66-873B-784790435FC3}" dt="2019-02-19T06:58:50.231" v="0"/>
        <pc:sldMkLst>
          <pc:docMk/>
          <pc:sldMk cId="1405932890" sldId="491"/>
        </pc:sldMkLst>
      </pc:sldChg>
      <pc:sldChg chg="add del">
        <pc:chgData name="Platte, Markus" userId="872ca5a8-5588-418d-8b75-8f9ba7188ee1" providerId="ADAL" clId="{BA74A81A-1DD2-4C66-873B-784790435FC3}" dt="2019-02-19T07:10:01.164" v="23" actId="2696"/>
        <pc:sldMkLst>
          <pc:docMk/>
          <pc:sldMk cId="2410278301" sldId="492"/>
        </pc:sldMkLst>
      </pc:sldChg>
      <pc:sldChg chg="add">
        <pc:chgData name="Platte, Markus" userId="872ca5a8-5588-418d-8b75-8f9ba7188ee1" providerId="ADAL" clId="{BA74A81A-1DD2-4C66-873B-784790435FC3}" dt="2019-02-19T06:58:50.231" v="0"/>
        <pc:sldMkLst>
          <pc:docMk/>
          <pc:sldMk cId="2022166270" sldId="493"/>
        </pc:sldMkLst>
      </pc:sldChg>
      <pc:sldChg chg="add">
        <pc:chgData name="Platte, Markus" userId="872ca5a8-5588-418d-8b75-8f9ba7188ee1" providerId="ADAL" clId="{BA74A81A-1DD2-4C66-873B-784790435FC3}" dt="2019-02-19T06:58:50.231" v="0"/>
        <pc:sldMkLst>
          <pc:docMk/>
          <pc:sldMk cId="2532583450" sldId="494"/>
        </pc:sldMkLst>
      </pc:sldChg>
      <pc:sldChg chg="add">
        <pc:chgData name="Platte, Markus" userId="872ca5a8-5588-418d-8b75-8f9ba7188ee1" providerId="ADAL" clId="{BA74A81A-1DD2-4C66-873B-784790435FC3}" dt="2019-02-19T06:58:50.231" v="0"/>
        <pc:sldMkLst>
          <pc:docMk/>
          <pc:sldMk cId="421288026" sldId="495"/>
        </pc:sldMkLst>
      </pc:sldChg>
      <pc:sldChg chg="add">
        <pc:chgData name="Platte, Markus" userId="872ca5a8-5588-418d-8b75-8f9ba7188ee1" providerId="ADAL" clId="{BA74A81A-1DD2-4C66-873B-784790435FC3}" dt="2019-02-19T06:58:50.231" v="0"/>
        <pc:sldMkLst>
          <pc:docMk/>
          <pc:sldMk cId="2869702238" sldId="498"/>
        </pc:sldMkLst>
      </pc:sldChg>
      <pc:sldChg chg="add">
        <pc:chgData name="Platte, Markus" userId="872ca5a8-5588-418d-8b75-8f9ba7188ee1" providerId="ADAL" clId="{BA74A81A-1DD2-4C66-873B-784790435FC3}" dt="2019-02-19T06:58:50.231" v="0"/>
        <pc:sldMkLst>
          <pc:docMk/>
          <pc:sldMk cId="2896426563" sldId="499"/>
        </pc:sldMkLst>
      </pc:sldChg>
      <pc:sldChg chg="add">
        <pc:chgData name="Platte, Markus" userId="872ca5a8-5588-418d-8b75-8f9ba7188ee1" providerId="ADAL" clId="{BA74A81A-1DD2-4C66-873B-784790435FC3}" dt="2019-02-19T06:58:50.231" v="0"/>
        <pc:sldMkLst>
          <pc:docMk/>
          <pc:sldMk cId="2800728099" sldId="500"/>
        </pc:sldMkLst>
      </pc:sldChg>
      <pc:sldChg chg="add">
        <pc:chgData name="Platte, Markus" userId="872ca5a8-5588-418d-8b75-8f9ba7188ee1" providerId="ADAL" clId="{BA74A81A-1DD2-4C66-873B-784790435FC3}" dt="2019-02-19T06:58:50.231" v="0"/>
        <pc:sldMkLst>
          <pc:docMk/>
          <pc:sldMk cId="3783652935" sldId="501"/>
        </pc:sldMkLst>
      </pc:sldChg>
      <pc:sldChg chg="add">
        <pc:chgData name="Platte, Markus" userId="872ca5a8-5588-418d-8b75-8f9ba7188ee1" providerId="ADAL" clId="{BA74A81A-1DD2-4C66-873B-784790435FC3}" dt="2019-02-19T06:58:50.231" v="0"/>
        <pc:sldMkLst>
          <pc:docMk/>
          <pc:sldMk cId="291695576" sldId="502"/>
        </pc:sldMkLst>
      </pc:sldChg>
      <pc:sldChg chg="add">
        <pc:chgData name="Platte, Markus" userId="872ca5a8-5588-418d-8b75-8f9ba7188ee1" providerId="ADAL" clId="{BA74A81A-1DD2-4C66-873B-784790435FC3}" dt="2019-02-19T06:58:50.231" v="0"/>
        <pc:sldMkLst>
          <pc:docMk/>
          <pc:sldMk cId="3644146334" sldId="503"/>
        </pc:sldMkLst>
      </pc:sldChg>
      <pc:sldChg chg="add">
        <pc:chgData name="Platte, Markus" userId="872ca5a8-5588-418d-8b75-8f9ba7188ee1" providerId="ADAL" clId="{BA74A81A-1DD2-4C66-873B-784790435FC3}" dt="2019-02-19T06:58:50.231" v="0"/>
        <pc:sldMkLst>
          <pc:docMk/>
          <pc:sldMk cId="2547868080" sldId="504"/>
        </pc:sldMkLst>
      </pc:sldChg>
      <pc:sldChg chg="add">
        <pc:chgData name="Platte, Markus" userId="872ca5a8-5588-418d-8b75-8f9ba7188ee1" providerId="ADAL" clId="{BA74A81A-1DD2-4C66-873B-784790435FC3}" dt="2019-02-19T06:58:50.231" v="0"/>
        <pc:sldMkLst>
          <pc:docMk/>
          <pc:sldMk cId="1922089254" sldId="505"/>
        </pc:sldMkLst>
      </pc:sldChg>
      <pc:sldChg chg="add del">
        <pc:chgData name="Platte, Markus" userId="872ca5a8-5588-418d-8b75-8f9ba7188ee1" providerId="ADAL" clId="{BA74A81A-1DD2-4C66-873B-784790435FC3}" dt="2019-02-19T07:09:55.362" v="22" actId="2696"/>
        <pc:sldMkLst>
          <pc:docMk/>
          <pc:sldMk cId="3681753885" sldId="506"/>
        </pc:sldMkLst>
      </pc:sldChg>
      <pc:sldChg chg="add del">
        <pc:chgData name="Platte, Markus" userId="872ca5a8-5588-418d-8b75-8f9ba7188ee1" providerId="ADAL" clId="{BA74A81A-1DD2-4C66-873B-784790435FC3}" dt="2019-02-19T06:58:58.338" v="3" actId="2696"/>
        <pc:sldMkLst>
          <pc:docMk/>
          <pc:sldMk cId="1253819498" sldId="507"/>
        </pc:sldMkLst>
      </pc:sldChg>
      <pc:sldChg chg="add">
        <pc:chgData name="Platte, Markus" userId="872ca5a8-5588-418d-8b75-8f9ba7188ee1" providerId="ADAL" clId="{BA74A81A-1DD2-4C66-873B-784790435FC3}" dt="2019-02-19T06:58:50.231" v="0"/>
        <pc:sldMkLst>
          <pc:docMk/>
          <pc:sldMk cId="3548921372" sldId="508"/>
        </pc:sldMkLst>
      </pc:sldChg>
      <pc:sldChg chg="add">
        <pc:chgData name="Platte, Markus" userId="872ca5a8-5588-418d-8b75-8f9ba7188ee1" providerId="ADAL" clId="{BA74A81A-1DD2-4C66-873B-784790435FC3}" dt="2019-02-19T06:58:50.231" v="0"/>
        <pc:sldMkLst>
          <pc:docMk/>
          <pc:sldMk cId="1318631634" sldId="509"/>
        </pc:sldMkLst>
      </pc:sldChg>
      <pc:sldChg chg="add">
        <pc:chgData name="Platte, Markus" userId="872ca5a8-5588-418d-8b75-8f9ba7188ee1" providerId="ADAL" clId="{BA74A81A-1DD2-4C66-873B-784790435FC3}" dt="2019-02-19T06:58:50.231" v="0"/>
        <pc:sldMkLst>
          <pc:docMk/>
          <pc:sldMk cId="2339159647" sldId="510"/>
        </pc:sldMkLst>
      </pc:sldChg>
      <pc:sldChg chg="add del">
        <pc:chgData name="Platte, Markus" userId="872ca5a8-5588-418d-8b75-8f9ba7188ee1" providerId="ADAL" clId="{BA74A81A-1DD2-4C66-873B-784790435FC3}" dt="2019-02-19T07:00:01.664" v="4" actId="2696"/>
        <pc:sldMkLst>
          <pc:docMk/>
          <pc:sldMk cId="588130510" sldId="511"/>
        </pc:sldMkLst>
      </pc:sldChg>
      <pc:sldChg chg="add">
        <pc:chgData name="Platte, Markus" userId="872ca5a8-5588-418d-8b75-8f9ba7188ee1" providerId="ADAL" clId="{BA74A81A-1DD2-4C66-873B-784790435FC3}" dt="2019-02-19T06:58:50.231" v="0"/>
        <pc:sldMkLst>
          <pc:docMk/>
          <pc:sldMk cId="4183549093" sldId="512"/>
        </pc:sldMkLst>
      </pc:sldChg>
      <pc:sldChg chg="add">
        <pc:chgData name="Platte, Markus" userId="872ca5a8-5588-418d-8b75-8f9ba7188ee1" providerId="ADAL" clId="{BA74A81A-1DD2-4C66-873B-784790435FC3}" dt="2019-02-19T06:58:50.231" v="0"/>
        <pc:sldMkLst>
          <pc:docMk/>
          <pc:sldMk cId="2006726850" sldId="513"/>
        </pc:sldMkLst>
      </pc:sldChg>
      <pc:sldChg chg="add">
        <pc:chgData name="Platte, Markus" userId="872ca5a8-5588-418d-8b75-8f9ba7188ee1" providerId="ADAL" clId="{BA74A81A-1DD2-4C66-873B-784790435FC3}" dt="2019-02-19T06:58:50.231" v="0"/>
        <pc:sldMkLst>
          <pc:docMk/>
          <pc:sldMk cId="2077221274" sldId="514"/>
        </pc:sldMkLst>
      </pc:sldChg>
      <pc:sldChg chg="add">
        <pc:chgData name="Platte, Markus" userId="872ca5a8-5588-418d-8b75-8f9ba7188ee1" providerId="ADAL" clId="{BA74A81A-1DD2-4C66-873B-784790435FC3}" dt="2019-02-19T06:58:50.231" v="0"/>
        <pc:sldMkLst>
          <pc:docMk/>
          <pc:sldMk cId="3735404391" sldId="515"/>
        </pc:sldMkLst>
      </pc:sldChg>
      <pc:sldChg chg="add del">
        <pc:chgData name="Platte, Markus" userId="872ca5a8-5588-418d-8b75-8f9ba7188ee1" providerId="ADAL" clId="{BA74A81A-1DD2-4C66-873B-784790435FC3}" dt="2019-02-19T07:01:13.913" v="10" actId="2696"/>
        <pc:sldMkLst>
          <pc:docMk/>
          <pc:sldMk cId="1196052420" sldId="516"/>
        </pc:sldMkLst>
      </pc:sldChg>
      <pc:sldChg chg="add">
        <pc:chgData name="Platte, Markus" userId="872ca5a8-5588-418d-8b75-8f9ba7188ee1" providerId="ADAL" clId="{BA74A81A-1DD2-4C66-873B-784790435FC3}" dt="2019-02-19T07:02:40.619" v="12"/>
        <pc:sldMkLst>
          <pc:docMk/>
          <pc:sldMk cId="3213376090" sldId="516"/>
        </pc:sldMkLst>
      </pc:sldChg>
      <pc:sldChg chg="add">
        <pc:chgData name="Platte, Markus" userId="872ca5a8-5588-418d-8b75-8f9ba7188ee1" providerId="ADAL" clId="{BA74A81A-1DD2-4C66-873B-784790435FC3}" dt="2019-02-19T07:02:40.619" v="12"/>
        <pc:sldMkLst>
          <pc:docMk/>
          <pc:sldMk cId="1988511279" sldId="517"/>
        </pc:sldMkLst>
      </pc:sldChg>
      <pc:sldChg chg="add del">
        <pc:chgData name="Platte, Markus" userId="872ca5a8-5588-418d-8b75-8f9ba7188ee1" providerId="ADAL" clId="{BA74A81A-1DD2-4C66-873B-784790435FC3}" dt="2019-02-19T07:01:14.493" v="11" actId="2696"/>
        <pc:sldMkLst>
          <pc:docMk/>
          <pc:sldMk cId="2839915143" sldId="517"/>
        </pc:sldMkLst>
      </pc:sldChg>
      <pc:sldChg chg="add del">
        <pc:chgData name="Platte, Markus" userId="872ca5a8-5588-418d-8b75-8f9ba7188ee1" providerId="ADAL" clId="{BA74A81A-1DD2-4C66-873B-784790435FC3}" dt="2019-02-19T07:01:10.353" v="5" actId="2696"/>
        <pc:sldMkLst>
          <pc:docMk/>
          <pc:sldMk cId="1592617659" sldId="518"/>
        </pc:sldMkLst>
      </pc:sldChg>
      <pc:sldChg chg="add">
        <pc:chgData name="Platte, Markus" userId="872ca5a8-5588-418d-8b75-8f9ba7188ee1" providerId="ADAL" clId="{BA74A81A-1DD2-4C66-873B-784790435FC3}" dt="2019-02-19T07:02:40.619" v="12"/>
        <pc:sldMkLst>
          <pc:docMk/>
          <pc:sldMk cId="2248622505" sldId="518"/>
        </pc:sldMkLst>
      </pc:sldChg>
      <pc:sldChg chg="add del">
        <pc:chgData name="Platte, Markus" userId="872ca5a8-5588-418d-8b75-8f9ba7188ee1" providerId="ADAL" clId="{BA74A81A-1DD2-4C66-873B-784790435FC3}" dt="2019-02-19T07:01:11.372" v="6" actId="2696"/>
        <pc:sldMkLst>
          <pc:docMk/>
          <pc:sldMk cId="3061474707" sldId="519"/>
        </pc:sldMkLst>
      </pc:sldChg>
      <pc:sldChg chg="add">
        <pc:chgData name="Platte, Markus" userId="872ca5a8-5588-418d-8b75-8f9ba7188ee1" providerId="ADAL" clId="{BA74A81A-1DD2-4C66-873B-784790435FC3}" dt="2019-02-19T07:02:40.619" v="12"/>
        <pc:sldMkLst>
          <pc:docMk/>
          <pc:sldMk cId="4147370679" sldId="519"/>
        </pc:sldMkLst>
      </pc:sldChg>
      <pc:sldChg chg="add">
        <pc:chgData name="Platte, Markus" userId="872ca5a8-5588-418d-8b75-8f9ba7188ee1" providerId="ADAL" clId="{BA74A81A-1DD2-4C66-873B-784790435FC3}" dt="2019-02-19T07:02:40.619" v="12"/>
        <pc:sldMkLst>
          <pc:docMk/>
          <pc:sldMk cId="293761521" sldId="520"/>
        </pc:sldMkLst>
      </pc:sldChg>
      <pc:sldChg chg="add del">
        <pc:chgData name="Platte, Markus" userId="872ca5a8-5588-418d-8b75-8f9ba7188ee1" providerId="ADAL" clId="{BA74A81A-1DD2-4C66-873B-784790435FC3}" dt="2019-02-19T07:01:12.057" v="7" actId="2696"/>
        <pc:sldMkLst>
          <pc:docMk/>
          <pc:sldMk cId="4027266069" sldId="520"/>
        </pc:sldMkLst>
      </pc:sldChg>
      <pc:sldChg chg="add del">
        <pc:chgData name="Platte, Markus" userId="872ca5a8-5588-418d-8b75-8f9ba7188ee1" providerId="ADAL" clId="{BA74A81A-1DD2-4C66-873B-784790435FC3}" dt="2019-02-19T07:01:12.790" v="8" actId="2696"/>
        <pc:sldMkLst>
          <pc:docMk/>
          <pc:sldMk cId="321787698" sldId="521"/>
        </pc:sldMkLst>
      </pc:sldChg>
      <pc:sldChg chg="add del">
        <pc:chgData name="Platte, Markus" userId="872ca5a8-5588-418d-8b75-8f9ba7188ee1" providerId="ADAL" clId="{BA74A81A-1DD2-4C66-873B-784790435FC3}" dt="2019-02-19T07:03:34.393" v="15" actId="2696"/>
        <pc:sldMkLst>
          <pc:docMk/>
          <pc:sldMk cId="2724567876" sldId="521"/>
        </pc:sldMkLst>
      </pc:sldChg>
      <pc:sldChg chg="add">
        <pc:chgData name="Platte, Markus" userId="872ca5a8-5588-418d-8b75-8f9ba7188ee1" providerId="ADAL" clId="{BA74A81A-1DD2-4C66-873B-784790435FC3}" dt="2019-02-19T07:05:36.189" v="19"/>
        <pc:sldMkLst>
          <pc:docMk/>
          <pc:sldMk cId="3837596778" sldId="521"/>
        </pc:sldMkLst>
      </pc:sldChg>
      <pc:sldChg chg="add">
        <pc:chgData name="Platte, Markus" userId="872ca5a8-5588-418d-8b75-8f9ba7188ee1" providerId="ADAL" clId="{BA74A81A-1DD2-4C66-873B-784790435FC3}" dt="2019-02-19T07:02:40.619" v="12"/>
        <pc:sldMkLst>
          <pc:docMk/>
          <pc:sldMk cId="1898564289" sldId="522"/>
        </pc:sldMkLst>
      </pc:sldChg>
      <pc:sldChg chg="add del">
        <pc:chgData name="Platte, Markus" userId="872ca5a8-5588-418d-8b75-8f9ba7188ee1" providerId="ADAL" clId="{BA74A81A-1DD2-4C66-873B-784790435FC3}" dt="2019-02-19T07:01:13.359" v="9" actId="2696"/>
        <pc:sldMkLst>
          <pc:docMk/>
          <pc:sldMk cId="1918739961" sldId="522"/>
        </pc:sldMkLst>
      </pc:sldChg>
      <pc:sldChg chg="add">
        <pc:chgData name="Platte, Markus" userId="872ca5a8-5588-418d-8b75-8f9ba7188ee1" providerId="ADAL" clId="{BA74A81A-1DD2-4C66-873B-784790435FC3}" dt="2019-02-19T07:02:40.619" v="12"/>
        <pc:sldMkLst>
          <pc:docMk/>
          <pc:sldMk cId="2133477783" sldId="523"/>
        </pc:sldMkLst>
      </pc:sldChg>
      <pc:sldChg chg="add">
        <pc:chgData name="Platte, Markus" userId="872ca5a8-5588-418d-8b75-8f9ba7188ee1" providerId="ADAL" clId="{BA74A81A-1DD2-4C66-873B-784790435FC3}" dt="2019-02-19T07:05:36.189" v="19"/>
        <pc:sldMkLst>
          <pc:docMk/>
          <pc:sldMk cId="2364666100" sldId="524"/>
        </pc:sldMkLst>
      </pc:sldChg>
      <pc:sldChg chg="add del">
        <pc:chgData name="Platte, Markus" userId="872ca5a8-5588-418d-8b75-8f9ba7188ee1" providerId="ADAL" clId="{BA74A81A-1DD2-4C66-873B-784790435FC3}" dt="2019-02-19T07:03:39.789" v="16" actId="2696"/>
        <pc:sldMkLst>
          <pc:docMk/>
          <pc:sldMk cId="3727723081" sldId="524"/>
        </pc:sldMkLst>
      </pc:sldChg>
      <pc:sldChg chg="add">
        <pc:chgData name="Platte, Markus" userId="872ca5a8-5588-418d-8b75-8f9ba7188ee1" providerId="ADAL" clId="{BA74A81A-1DD2-4C66-873B-784790435FC3}" dt="2019-02-19T07:02:40.619" v="12"/>
        <pc:sldMkLst>
          <pc:docMk/>
          <pc:sldMk cId="2864096647" sldId="525"/>
        </pc:sldMkLst>
      </pc:sldChg>
      <pc:sldChg chg="add">
        <pc:chgData name="Platte, Markus" userId="872ca5a8-5588-418d-8b75-8f9ba7188ee1" providerId="ADAL" clId="{BA74A81A-1DD2-4C66-873B-784790435FC3}" dt="2019-02-19T07:02:40.619" v="12"/>
        <pc:sldMkLst>
          <pc:docMk/>
          <pc:sldMk cId="3586327722" sldId="526"/>
        </pc:sldMkLst>
      </pc:sldChg>
      <pc:sldChg chg="add">
        <pc:chgData name="Platte, Markus" userId="872ca5a8-5588-418d-8b75-8f9ba7188ee1" providerId="ADAL" clId="{BA74A81A-1DD2-4C66-873B-784790435FC3}" dt="2019-02-19T07:02:40.619" v="12"/>
        <pc:sldMkLst>
          <pc:docMk/>
          <pc:sldMk cId="3150946184" sldId="527"/>
        </pc:sldMkLst>
      </pc:sldChg>
      <pc:sldChg chg="add del">
        <pc:chgData name="Platte, Markus" userId="872ca5a8-5588-418d-8b75-8f9ba7188ee1" providerId="ADAL" clId="{BA74A81A-1DD2-4C66-873B-784790435FC3}" dt="2019-02-19T07:06:04.725" v="20" actId="2696"/>
        <pc:sldMkLst>
          <pc:docMk/>
          <pc:sldMk cId="1424540436" sldId="528"/>
        </pc:sldMkLst>
      </pc:sldChg>
      <pc:sldChg chg="add">
        <pc:chgData name="Platte, Markus" userId="872ca5a8-5588-418d-8b75-8f9ba7188ee1" providerId="ADAL" clId="{BA74A81A-1DD2-4C66-873B-784790435FC3}" dt="2019-02-19T07:05:36.189" v="19"/>
        <pc:sldMkLst>
          <pc:docMk/>
          <pc:sldMk cId="2660577155" sldId="530"/>
        </pc:sldMkLst>
      </pc:sldChg>
      <pc:sldChg chg="add">
        <pc:chgData name="Platte, Markus" userId="872ca5a8-5588-418d-8b75-8f9ba7188ee1" providerId="ADAL" clId="{BA74A81A-1DD2-4C66-873B-784790435FC3}" dt="2019-02-19T07:05:36.189" v="19"/>
        <pc:sldMkLst>
          <pc:docMk/>
          <pc:sldMk cId="351393472" sldId="531"/>
        </pc:sldMkLst>
      </pc:sldChg>
      <pc:sldChg chg="add">
        <pc:chgData name="Platte, Markus" userId="872ca5a8-5588-418d-8b75-8f9ba7188ee1" providerId="ADAL" clId="{BA74A81A-1DD2-4C66-873B-784790435FC3}" dt="2019-02-19T07:05:36.189" v="19"/>
        <pc:sldMkLst>
          <pc:docMk/>
          <pc:sldMk cId="2277872618" sldId="532"/>
        </pc:sldMkLst>
      </pc:sldChg>
      <pc:sldChg chg="add">
        <pc:chgData name="Platte, Markus" userId="872ca5a8-5588-418d-8b75-8f9ba7188ee1" providerId="ADAL" clId="{BA74A81A-1DD2-4C66-873B-784790435FC3}" dt="2019-02-19T07:05:36.189" v="19"/>
        <pc:sldMkLst>
          <pc:docMk/>
          <pc:sldMk cId="626406069" sldId="533"/>
        </pc:sldMkLst>
      </pc:sldChg>
      <pc:sldChg chg="add">
        <pc:chgData name="Platte, Markus" userId="872ca5a8-5588-418d-8b75-8f9ba7188ee1" providerId="ADAL" clId="{BA74A81A-1DD2-4C66-873B-784790435FC3}" dt="2019-02-19T07:05:36.189" v="19"/>
        <pc:sldMkLst>
          <pc:docMk/>
          <pc:sldMk cId="3211659739" sldId="534"/>
        </pc:sldMkLst>
      </pc:sldChg>
      <pc:sldChg chg="add">
        <pc:chgData name="Platte, Markus" userId="872ca5a8-5588-418d-8b75-8f9ba7188ee1" providerId="ADAL" clId="{BA74A81A-1DD2-4C66-873B-784790435FC3}" dt="2019-02-19T07:05:36.189" v="19"/>
        <pc:sldMkLst>
          <pc:docMk/>
          <pc:sldMk cId="72378526" sldId="535"/>
        </pc:sldMkLst>
      </pc:sldChg>
      <pc:sldChg chg="add">
        <pc:chgData name="Platte, Markus" userId="872ca5a8-5588-418d-8b75-8f9ba7188ee1" providerId="ADAL" clId="{BA74A81A-1DD2-4C66-873B-784790435FC3}" dt="2019-02-19T07:05:36.189" v="19"/>
        <pc:sldMkLst>
          <pc:docMk/>
          <pc:sldMk cId="2126901013" sldId="536"/>
        </pc:sldMkLst>
      </pc:sldChg>
      <pc:sldChg chg="add">
        <pc:chgData name="Platte, Markus" userId="872ca5a8-5588-418d-8b75-8f9ba7188ee1" providerId="ADAL" clId="{BA74A81A-1DD2-4C66-873B-784790435FC3}" dt="2019-02-19T07:05:36.189" v="19"/>
        <pc:sldMkLst>
          <pc:docMk/>
          <pc:sldMk cId="2215186198" sldId="537"/>
        </pc:sldMkLst>
      </pc:sldChg>
      <pc:sldChg chg="add">
        <pc:chgData name="Platte, Markus" userId="872ca5a8-5588-418d-8b75-8f9ba7188ee1" providerId="ADAL" clId="{BA74A81A-1DD2-4C66-873B-784790435FC3}" dt="2019-02-19T07:05:36.189" v="19"/>
        <pc:sldMkLst>
          <pc:docMk/>
          <pc:sldMk cId="2439649195" sldId="538"/>
        </pc:sldMkLst>
      </pc:sldChg>
      <pc:sldChg chg="add">
        <pc:chgData name="Platte, Markus" userId="872ca5a8-5588-418d-8b75-8f9ba7188ee1" providerId="ADAL" clId="{BA74A81A-1DD2-4C66-873B-784790435FC3}" dt="2019-02-19T07:05:36.189" v="19"/>
        <pc:sldMkLst>
          <pc:docMk/>
          <pc:sldMk cId="209259791" sldId="539"/>
        </pc:sldMkLst>
      </pc:sldChg>
      <pc:sldChg chg="add del">
        <pc:chgData name="Platte, Markus" userId="872ca5a8-5588-418d-8b75-8f9ba7188ee1" providerId="ADAL" clId="{BA74A81A-1DD2-4C66-873B-784790435FC3}" dt="2019-02-19T07:33:40.499" v="87" actId="2696"/>
        <pc:sldMkLst>
          <pc:docMk/>
          <pc:sldMk cId="1296795187" sldId="540"/>
        </pc:sldMkLst>
      </pc:sldChg>
      <pc:sldChg chg="add">
        <pc:chgData name="Platte, Markus" userId="872ca5a8-5588-418d-8b75-8f9ba7188ee1" providerId="ADAL" clId="{BA74A81A-1DD2-4C66-873B-784790435FC3}" dt="2019-02-19T07:07:27.101" v="21"/>
        <pc:sldMkLst>
          <pc:docMk/>
          <pc:sldMk cId="3424825108" sldId="574"/>
        </pc:sldMkLst>
      </pc:sldChg>
      <pc:sldChg chg="add">
        <pc:chgData name="Platte, Markus" userId="872ca5a8-5588-418d-8b75-8f9ba7188ee1" providerId="ADAL" clId="{BA74A81A-1DD2-4C66-873B-784790435FC3}" dt="2019-02-19T07:07:27.101" v="21"/>
        <pc:sldMkLst>
          <pc:docMk/>
          <pc:sldMk cId="863226209" sldId="575"/>
        </pc:sldMkLst>
      </pc:sldChg>
      <pc:sldChg chg="add">
        <pc:chgData name="Platte, Markus" userId="872ca5a8-5588-418d-8b75-8f9ba7188ee1" providerId="ADAL" clId="{BA74A81A-1DD2-4C66-873B-784790435FC3}" dt="2019-02-19T07:11:42.056" v="24"/>
        <pc:sldMkLst>
          <pc:docMk/>
          <pc:sldMk cId="4002290384" sldId="576"/>
        </pc:sldMkLst>
      </pc:sldChg>
      <pc:sldChg chg="add">
        <pc:chgData name="Platte, Markus" userId="872ca5a8-5588-418d-8b75-8f9ba7188ee1" providerId="ADAL" clId="{BA74A81A-1DD2-4C66-873B-784790435FC3}" dt="2019-02-19T07:11:42.056" v="24"/>
        <pc:sldMkLst>
          <pc:docMk/>
          <pc:sldMk cId="74720444" sldId="577"/>
        </pc:sldMkLst>
      </pc:sldChg>
      <pc:sldChg chg="add">
        <pc:chgData name="Platte, Markus" userId="872ca5a8-5588-418d-8b75-8f9ba7188ee1" providerId="ADAL" clId="{BA74A81A-1DD2-4C66-873B-784790435FC3}" dt="2019-02-19T07:11:42.056" v="24"/>
        <pc:sldMkLst>
          <pc:docMk/>
          <pc:sldMk cId="964472930" sldId="578"/>
        </pc:sldMkLst>
      </pc:sldChg>
      <pc:sldChg chg="add">
        <pc:chgData name="Platte, Markus" userId="872ca5a8-5588-418d-8b75-8f9ba7188ee1" providerId="ADAL" clId="{BA74A81A-1DD2-4C66-873B-784790435FC3}" dt="2019-02-19T07:11:42.056" v="24"/>
        <pc:sldMkLst>
          <pc:docMk/>
          <pc:sldMk cId="438650827" sldId="579"/>
        </pc:sldMkLst>
      </pc:sldChg>
      <pc:sldChg chg="add">
        <pc:chgData name="Platte, Markus" userId="872ca5a8-5588-418d-8b75-8f9ba7188ee1" providerId="ADAL" clId="{BA74A81A-1DD2-4C66-873B-784790435FC3}" dt="2019-02-19T07:11:42.056" v="24"/>
        <pc:sldMkLst>
          <pc:docMk/>
          <pc:sldMk cId="1649316868" sldId="580"/>
        </pc:sldMkLst>
      </pc:sldChg>
      <pc:sldChg chg="add">
        <pc:chgData name="Platte, Markus" userId="872ca5a8-5588-418d-8b75-8f9ba7188ee1" providerId="ADAL" clId="{BA74A81A-1DD2-4C66-873B-784790435FC3}" dt="2019-02-19T07:11:42.056" v="24"/>
        <pc:sldMkLst>
          <pc:docMk/>
          <pc:sldMk cId="147190506" sldId="581"/>
        </pc:sldMkLst>
      </pc:sldChg>
      <pc:sldChg chg="add">
        <pc:chgData name="Platte, Markus" userId="872ca5a8-5588-418d-8b75-8f9ba7188ee1" providerId="ADAL" clId="{BA74A81A-1DD2-4C66-873B-784790435FC3}" dt="2019-02-19T07:11:42.056" v="24"/>
        <pc:sldMkLst>
          <pc:docMk/>
          <pc:sldMk cId="2067527083" sldId="582"/>
        </pc:sldMkLst>
      </pc:sldChg>
      <pc:sldChg chg="add">
        <pc:chgData name="Platte, Markus" userId="872ca5a8-5588-418d-8b75-8f9ba7188ee1" providerId="ADAL" clId="{BA74A81A-1DD2-4C66-873B-784790435FC3}" dt="2019-02-19T07:11:42.056" v="24"/>
        <pc:sldMkLst>
          <pc:docMk/>
          <pc:sldMk cId="88853207" sldId="583"/>
        </pc:sldMkLst>
      </pc:sldChg>
      <pc:sldChg chg="add">
        <pc:chgData name="Platte, Markus" userId="872ca5a8-5588-418d-8b75-8f9ba7188ee1" providerId="ADAL" clId="{BA74A81A-1DD2-4C66-873B-784790435FC3}" dt="2019-02-19T07:11:42.056" v="24"/>
        <pc:sldMkLst>
          <pc:docMk/>
          <pc:sldMk cId="3470744052" sldId="584"/>
        </pc:sldMkLst>
      </pc:sldChg>
      <pc:sldChg chg="add">
        <pc:chgData name="Platte, Markus" userId="872ca5a8-5588-418d-8b75-8f9ba7188ee1" providerId="ADAL" clId="{BA74A81A-1DD2-4C66-873B-784790435FC3}" dt="2019-02-19T07:11:42.056" v="24"/>
        <pc:sldMkLst>
          <pc:docMk/>
          <pc:sldMk cId="315873935" sldId="585"/>
        </pc:sldMkLst>
      </pc:sldChg>
      <pc:sldChg chg="add">
        <pc:chgData name="Platte, Markus" userId="872ca5a8-5588-418d-8b75-8f9ba7188ee1" providerId="ADAL" clId="{BA74A81A-1DD2-4C66-873B-784790435FC3}" dt="2019-02-19T07:11:42.056" v="24"/>
        <pc:sldMkLst>
          <pc:docMk/>
          <pc:sldMk cId="3577009382" sldId="586"/>
        </pc:sldMkLst>
      </pc:sldChg>
      <pc:sldChg chg="add">
        <pc:chgData name="Platte, Markus" userId="872ca5a8-5588-418d-8b75-8f9ba7188ee1" providerId="ADAL" clId="{BA74A81A-1DD2-4C66-873B-784790435FC3}" dt="2019-02-19T07:11:42.056" v="24"/>
        <pc:sldMkLst>
          <pc:docMk/>
          <pc:sldMk cId="1438444003" sldId="587"/>
        </pc:sldMkLst>
      </pc:sldChg>
      <pc:sldChg chg="add">
        <pc:chgData name="Platte, Markus" userId="872ca5a8-5588-418d-8b75-8f9ba7188ee1" providerId="ADAL" clId="{BA74A81A-1DD2-4C66-873B-784790435FC3}" dt="2019-02-19T07:13:45.513" v="26"/>
        <pc:sldMkLst>
          <pc:docMk/>
          <pc:sldMk cId="2811940253" sldId="588"/>
        </pc:sldMkLst>
      </pc:sldChg>
      <pc:sldChg chg="add">
        <pc:chgData name="Platte, Markus" userId="872ca5a8-5588-418d-8b75-8f9ba7188ee1" providerId="ADAL" clId="{BA74A81A-1DD2-4C66-873B-784790435FC3}" dt="2019-02-19T07:13:45.513" v="26"/>
        <pc:sldMkLst>
          <pc:docMk/>
          <pc:sldMk cId="3555295345" sldId="589"/>
        </pc:sldMkLst>
      </pc:sldChg>
      <pc:sldChg chg="add">
        <pc:chgData name="Platte, Markus" userId="872ca5a8-5588-418d-8b75-8f9ba7188ee1" providerId="ADAL" clId="{BA74A81A-1DD2-4C66-873B-784790435FC3}" dt="2019-02-19T07:13:45.513" v="26"/>
        <pc:sldMkLst>
          <pc:docMk/>
          <pc:sldMk cId="1812294876" sldId="590"/>
        </pc:sldMkLst>
      </pc:sldChg>
      <pc:sldChg chg="add">
        <pc:chgData name="Platte, Markus" userId="872ca5a8-5588-418d-8b75-8f9ba7188ee1" providerId="ADAL" clId="{BA74A81A-1DD2-4C66-873B-784790435FC3}" dt="2019-02-19T07:13:45.513" v="26"/>
        <pc:sldMkLst>
          <pc:docMk/>
          <pc:sldMk cId="668334384" sldId="591"/>
        </pc:sldMkLst>
      </pc:sldChg>
      <pc:sldChg chg="add">
        <pc:chgData name="Platte, Markus" userId="872ca5a8-5588-418d-8b75-8f9ba7188ee1" providerId="ADAL" clId="{BA74A81A-1DD2-4C66-873B-784790435FC3}" dt="2019-02-19T07:13:45.513" v="26"/>
        <pc:sldMkLst>
          <pc:docMk/>
          <pc:sldMk cId="2203831396" sldId="592"/>
        </pc:sldMkLst>
      </pc:sldChg>
      <pc:sldChg chg="add">
        <pc:chgData name="Platte, Markus" userId="872ca5a8-5588-418d-8b75-8f9ba7188ee1" providerId="ADAL" clId="{BA74A81A-1DD2-4C66-873B-784790435FC3}" dt="2019-02-19T07:13:45.513" v="26"/>
        <pc:sldMkLst>
          <pc:docMk/>
          <pc:sldMk cId="225237677" sldId="593"/>
        </pc:sldMkLst>
      </pc:sldChg>
      <pc:sldChg chg="add">
        <pc:chgData name="Platte, Markus" userId="872ca5a8-5588-418d-8b75-8f9ba7188ee1" providerId="ADAL" clId="{BA74A81A-1DD2-4C66-873B-784790435FC3}" dt="2019-02-19T07:13:45.513" v="26"/>
        <pc:sldMkLst>
          <pc:docMk/>
          <pc:sldMk cId="2708865198" sldId="594"/>
        </pc:sldMkLst>
      </pc:sldChg>
      <pc:sldChg chg="add">
        <pc:chgData name="Platte, Markus" userId="872ca5a8-5588-418d-8b75-8f9ba7188ee1" providerId="ADAL" clId="{BA74A81A-1DD2-4C66-873B-784790435FC3}" dt="2019-02-19T07:13:45.513" v="26"/>
        <pc:sldMkLst>
          <pc:docMk/>
          <pc:sldMk cId="27256859" sldId="595"/>
        </pc:sldMkLst>
      </pc:sldChg>
      <pc:sldChg chg="add">
        <pc:chgData name="Platte, Markus" userId="872ca5a8-5588-418d-8b75-8f9ba7188ee1" providerId="ADAL" clId="{BA74A81A-1DD2-4C66-873B-784790435FC3}" dt="2019-02-19T07:13:45.513" v="26"/>
        <pc:sldMkLst>
          <pc:docMk/>
          <pc:sldMk cId="3904955220" sldId="596"/>
        </pc:sldMkLst>
      </pc:sldChg>
      <pc:sldChg chg="add">
        <pc:chgData name="Platte, Markus" userId="872ca5a8-5588-418d-8b75-8f9ba7188ee1" providerId="ADAL" clId="{BA74A81A-1DD2-4C66-873B-784790435FC3}" dt="2019-02-19T07:13:45.513" v="26"/>
        <pc:sldMkLst>
          <pc:docMk/>
          <pc:sldMk cId="4063964308" sldId="597"/>
        </pc:sldMkLst>
      </pc:sldChg>
      <pc:sldChg chg="add del">
        <pc:chgData name="Platte, Markus" userId="872ca5a8-5588-418d-8b75-8f9ba7188ee1" providerId="ADAL" clId="{BA74A81A-1DD2-4C66-873B-784790435FC3}" dt="2019-02-19T07:14:05.757" v="27" actId="2696"/>
        <pc:sldMkLst>
          <pc:docMk/>
          <pc:sldMk cId="2177709841" sldId="598"/>
        </pc:sldMkLst>
      </pc:sldChg>
      <pc:sldChg chg="add del">
        <pc:chgData name="Platte, Markus" userId="872ca5a8-5588-418d-8b75-8f9ba7188ee1" providerId="ADAL" clId="{BA74A81A-1DD2-4C66-873B-784790435FC3}" dt="2019-02-19T07:14:07.027" v="28" actId="2696"/>
        <pc:sldMkLst>
          <pc:docMk/>
          <pc:sldMk cId="1731419916" sldId="599"/>
        </pc:sldMkLst>
      </pc:sldChg>
      <pc:sldChg chg="add del">
        <pc:chgData name="Platte, Markus" userId="872ca5a8-5588-418d-8b75-8f9ba7188ee1" providerId="ADAL" clId="{BA74A81A-1DD2-4C66-873B-784790435FC3}" dt="2019-02-19T07:14:12.132" v="30" actId="2696"/>
        <pc:sldMkLst>
          <pc:docMk/>
          <pc:sldMk cId="54967372" sldId="600"/>
        </pc:sldMkLst>
      </pc:sldChg>
      <pc:sldChg chg="add del">
        <pc:chgData name="Platte, Markus" userId="872ca5a8-5588-418d-8b75-8f9ba7188ee1" providerId="ADAL" clId="{BA74A81A-1DD2-4C66-873B-784790435FC3}" dt="2019-02-19T07:14:14.597" v="31" actId="2696"/>
        <pc:sldMkLst>
          <pc:docMk/>
          <pc:sldMk cId="1432979402" sldId="601"/>
        </pc:sldMkLst>
      </pc:sldChg>
      <pc:sldChg chg="add ord">
        <pc:chgData name="Platte, Markus" userId="872ca5a8-5588-418d-8b75-8f9ba7188ee1" providerId="ADAL" clId="{BA74A81A-1DD2-4C66-873B-784790435FC3}" dt="2019-02-19T07:14:36.675" v="32"/>
        <pc:sldMkLst>
          <pc:docMk/>
          <pc:sldMk cId="1011738967" sldId="602"/>
        </pc:sldMkLst>
      </pc:sldChg>
      <pc:sldChg chg="addSp delSp modSp add">
        <pc:chgData name="Platte, Markus" userId="872ca5a8-5588-418d-8b75-8f9ba7188ee1" providerId="ADAL" clId="{BA74A81A-1DD2-4C66-873B-784790435FC3}" dt="2019-02-19T07:27:25.472" v="85" actId="20577"/>
        <pc:sldMkLst>
          <pc:docMk/>
          <pc:sldMk cId="2330892073" sldId="603"/>
        </pc:sldMkLst>
        <pc:spChg chg="mod">
          <ac:chgData name="Platte, Markus" userId="872ca5a8-5588-418d-8b75-8f9ba7188ee1" providerId="ADAL" clId="{BA74A81A-1DD2-4C66-873B-784790435FC3}" dt="2019-02-19T07:27:25.472" v="85" actId="20577"/>
          <ac:spMkLst>
            <pc:docMk/>
            <pc:sldMk cId="2330892073" sldId="603"/>
            <ac:spMk id="2" creationId="{00000000-0000-0000-0000-000000000000}"/>
          </ac:spMkLst>
        </pc:spChg>
        <pc:picChg chg="add del mod">
          <ac:chgData name="Platte, Markus" userId="872ca5a8-5588-418d-8b75-8f9ba7188ee1" providerId="ADAL" clId="{BA74A81A-1DD2-4C66-873B-784790435FC3}" dt="2019-02-19T07:17:51.279" v="38" actId="1036"/>
          <ac:picMkLst>
            <pc:docMk/>
            <pc:sldMk cId="2330892073" sldId="603"/>
            <ac:picMk id="4" creationId="{00000000-0000-0000-0000-000000000000}"/>
          </ac:picMkLst>
        </pc:picChg>
      </pc:sldChg>
      <pc:sldChg chg="add">
        <pc:chgData name="Platte, Markus" userId="872ca5a8-5588-418d-8b75-8f9ba7188ee1" providerId="ADAL" clId="{BA74A81A-1DD2-4C66-873B-784790435FC3}" dt="2019-02-19T07:17:18.918" v="33"/>
        <pc:sldMkLst>
          <pc:docMk/>
          <pc:sldMk cId="1042927620" sldId="604"/>
        </pc:sldMkLst>
      </pc:sldChg>
      <pc:sldChg chg="add">
        <pc:chgData name="Platte, Markus" userId="872ca5a8-5588-418d-8b75-8f9ba7188ee1" providerId="ADAL" clId="{BA74A81A-1DD2-4C66-873B-784790435FC3}" dt="2019-02-19T07:17:18.918" v="33"/>
        <pc:sldMkLst>
          <pc:docMk/>
          <pc:sldMk cId="991056452" sldId="605"/>
        </pc:sldMkLst>
      </pc:sldChg>
      <pc:sldChg chg="add">
        <pc:chgData name="Platte, Markus" userId="872ca5a8-5588-418d-8b75-8f9ba7188ee1" providerId="ADAL" clId="{BA74A81A-1DD2-4C66-873B-784790435FC3}" dt="2019-02-19T07:17:18.918" v="33"/>
        <pc:sldMkLst>
          <pc:docMk/>
          <pc:sldMk cId="2243937208" sldId="606"/>
        </pc:sldMkLst>
      </pc:sldChg>
      <pc:sldChg chg="add">
        <pc:chgData name="Platte, Markus" userId="872ca5a8-5588-418d-8b75-8f9ba7188ee1" providerId="ADAL" clId="{BA74A81A-1DD2-4C66-873B-784790435FC3}" dt="2019-02-19T07:17:18.918" v="33"/>
        <pc:sldMkLst>
          <pc:docMk/>
          <pc:sldMk cId="2677423315" sldId="607"/>
        </pc:sldMkLst>
      </pc:sldChg>
      <pc:sldChg chg="add">
        <pc:chgData name="Platte, Markus" userId="872ca5a8-5588-418d-8b75-8f9ba7188ee1" providerId="ADAL" clId="{BA74A81A-1DD2-4C66-873B-784790435FC3}" dt="2019-02-19T07:17:18.918" v="33"/>
        <pc:sldMkLst>
          <pc:docMk/>
          <pc:sldMk cId="2385135680" sldId="608"/>
        </pc:sldMkLst>
      </pc:sldChg>
      <pc:sldChg chg="add">
        <pc:chgData name="Platte, Markus" userId="872ca5a8-5588-418d-8b75-8f9ba7188ee1" providerId="ADAL" clId="{BA74A81A-1DD2-4C66-873B-784790435FC3}" dt="2019-02-19T07:17:18.918" v="33"/>
        <pc:sldMkLst>
          <pc:docMk/>
          <pc:sldMk cId="990328077" sldId="609"/>
        </pc:sldMkLst>
      </pc:sldChg>
      <pc:sldChg chg="add">
        <pc:chgData name="Platte, Markus" userId="872ca5a8-5588-418d-8b75-8f9ba7188ee1" providerId="ADAL" clId="{BA74A81A-1DD2-4C66-873B-784790435FC3}" dt="2019-02-19T07:19:11.612" v="39"/>
        <pc:sldMkLst>
          <pc:docMk/>
          <pc:sldMk cId="1937746489" sldId="610"/>
        </pc:sldMkLst>
      </pc:sldChg>
      <pc:sldChg chg="add">
        <pc:chgData name="Platte, Markus" userId="872ca5a8-5588-418d-8b75-8f9ba7188ee1" providerId="ADAL" clId="{BA74A81A-1DD2-4C66-873B-784790435FC3}" dt="2019-02-19T07:20:05.136" v="40"/>
        <pc:sldMkLst>
          <pc:docMk/>
          <pc:sldMk cId="3306036146" sldId="611"/>
        </pc:sldMkLst>
      </pc:sldChg>
      <pc:sldChg chg="add">
        <pc:chgData name="Platte, Markus" userId="872ca5a8-5588-418d-8b75-8f9ba7188ee1" providerId="ADAL" clId="{BA74A81A-1DD2-4C66-873B-784790435FC3}" dt="2019-02-19T07:20:05.136" v="40"/>
        <pc:sldMkLst>
          <pc:docMk/>
          <pc:sldMk cId="1263302636" sldId="612"/>
        </pc:sldMkLst>
      </pc:sldChg>
      <pc:sldChg chg="add">
        <pc:chgData name="Platte, Markus" userId="872ca5a8-5588-418d-8b75-8f9ba7188ee1" providerId="ADAL" clId="{BA74A81A-1DD2-4C66-873B-784790435FC3}" dt="2019-02-19T07:20:05.136" v="40"/>
        <pc:sldMkLst>
          <pc:docMk/>
          <pc:sldMk cId="1629920720" sldId="613"/>
        </pc:sldMkLst>
      </pc:sldChg>
      <pc:sldChg chg="add">
        <pc:chgData name="Platte, Markus" userId="872ca5a8-5588-418d-8b75-8f9ba7188ee1" providerId="ADAL" clId="{BA74A81A-1DD2-4C66-873B-784790435FC3}" dt="2019-02-19T07:20:05.136" v="40"/>
        <pc:sldMkLst>
          <pc:docMk/>
          <pc:sldMk cId="2747454335" sldId="614"/>
        </pc:sldMkLst>
      </pc:sldChg>
      <pc:sldChg chg="add">
        <pc:chgData name="Platte, Markus" userId="872ca5a8-5588-418d-8b75-8f9ba7188ee1" providerId="ADAL" clId="{BA74A81A-1DD2-4C66-873B-784790435FC3}" dt="2019-02-19T07:20:05.136" v="40"/>
        <pc:sldMkLst>
          <pc:docMk/>
          <pc:sldMk cId="2137791468" sldId="615"/>
        </pc:sldMkLst>
      </pc:sldChg>
      <pc:sldChg chg="add">
        <pc:chgData name="Platte, Markus" userId="872ca5a8-5588-418d-8b75-8f9ba7188ee1" providerId="ADAL" clId="{BA74A81A-1DD2-4C66-873B-784790435FC3}" dt="2019-02-19T07:20:05.136" v="40"/>
        <pc:sldMkLst>
          <pc:docMk/>
          <pc:sldMk cId="1839594236" sldId="616"/>
        </pc:sldMkLst>
      </pc:sldChg>
      <pc:sldChg chg="add">
        <pc:chgData name="Platte, Markus" userId="872ca5a8-5588-418d-8b75-8f9ba7188ee1" providerId="ADAL" clId="{BA74A81A-1DD2-4C66-873B-784790435FC3}" dt="2019-02-19T07:20:05.136" v="40"/>
        <pc:sldMkLst>
          <pc:docMk/>
          <pc:sldMk cId="1618303438" sldId="617"/>
        </pc:sldMkLst>
      </pc:sldChg>
      <pc:sldChg chg="add">
        <pc:chgData name="Platte, Markus" userId="872ca5a8-5588-418d-8b75-8f9ba7188ee1" providerId="ADAL" clId="{BA74A81A-1DD2-4C66-873B-784790435FC3}" dt="2019-02-19T07:20:05.136" v="40"/>
        <pc:sldMkLst>
          <pc:docMk/>
          <pc:sldMk cId="4011761817" sldId="618"/>
        </pc:sldMkLst>
      </pc:sldChg>
      <pc:sldChg chg="add">
        <pc:chgData name="Platte, Markus" userId="872ca5a8-5588-418d-8b75-8f9ba7188ee1" providerId="ADAL" clId="{BA74A81A-1DD2-4C66-873B-784790435FC3}" dt="2019-02-19T07:20:05.136" v="40"/>
        <pc:sldMkLst>
          <pc:docMk/>
          <pc:sldMk cId="3049648103" sldId="619"/>
        </pc:sldMkLst>
      </pc:sldChg>
      <pc:sldChg chg="add">
        <pc:chgData name="Platte, Markus" userId="872ca5a8-5588-418d-8b75-8f9ba7188ee1" providerId="ADAL" clId="{BA74A81A-1DD2-4C66-873B-784790435FC3}" dt="2019-02-19T07:20:05.136" v="40"/>
        <pc:sldMkLst>
          <pc:docMk/>
          <pc:sldMk cId="3888400069" sldId="620"/>
        </pc:sldMkLst>
      </pc:sldChg>
      <pc:sldChg chg="add">
        <pc:chgData name="Platte, Markus" userId="872ca5a8-5588-418d-8b75-8f9ba7188ee1" providerId="ADAL" clId="{BA74A81A-1DD2-4C66-873B-784790435FC3}" dt="2019-02-19T07:20:05.136" v="40"/>
        <pc:sldMkLst>
          <pc:docMk/>
          <pc:sldMk cId="4131460842" sldId="621"/>
        </pc:sldMkLst>
      </pc:sldChg>
      <pc:sldChg chg="add">
        <pc:chgData name="Platte, Markus" userId="872ca5a8-5588-418d-8b75-8f9ba7188ee1" providerId="ADAL" clId="{BA74A81A-1DD2-4C66-873B-784790435FC3}" dt="2019-02-19T07:20:05.136" v="40"/>
        <pc:sldMkLst>
          <pc:docMk/>
          <pc:sldMk cId="241849332" sldId="622"/>
        </pc:sldMkLst>
      </pc:sldChg>
      <pc:sldChg chg="add">
        <pc:chgData name="Platte, Markus" userId="872ca5a8-5588-418d-8b75-8f9ba7188ee1" providerId="ADAL" clId="{BA74A81A-1DD2-4C66-873B-784790435FC3}" dt="2019-02-19T07:21:17.660" v="41"/>
        <pc:sldMkLst>
          <pc:docMk/>
          <pc:sldMk cId="509940208" sldId="623"/>
        </pc:sldMkLst>
      </pc:sldChg>
      <pc:sldChg chg="add">
        <pc:chgData name="Platte, Markus" userId="872ca5a8-5588-418d-8b75-8f9ba7188ee1" providerId="ADAL" clId="{BA74A81A-1DD2-4C66-873B-784790435FC3}" dt="2019-02-19T07:21:17.660" v="41"/>
        <pc:sldMkLst>
          <pc:docMk/>
          <pc:sldMk cId="4044413507" sldId="624"/>
        </pc:sldMkLst>
      </pc:sldChg>
      <pc:sldChg chg="add">
        <pc:chgData name="Platte, Markus" userId="872ca5a8-5588-418d-8b75-8f9ba7188ee1" providerId="ADAL" clId="{BA74A81A-1DD2-4C66-873B-784790435FC3}" dt="2019-02-19T07:21:17.660" v="41"/>
        <pc:sldMkLst>
          <pc:docMk/>
          <pc:sldMk cId="1657873063" sldId="625"/>
        </pc:sldMkLst>
      </pc:sldChg>
      <pc:sldChg chg="add">
        <pc:chgData name="Platte, Markus" userId="872ca5a8-5588-418d-8b75-8f9ba7188ee1" providerId="ADAL" clId="{BA74A81A-1DD2-4C66-873B-784790435FC3}" dt="2019-02-19T07:21:17.660" v="41"/>
        <pc:sldMkLst>
          <pc:docMk/>
          <pc:sldMk cId="1613855534" sldId="626"/>
        </pc:sldMkLst>
      </pc:sldChg>
      <pc:sldChg chg="add">
        <pc:chgData name="Platte, Markus" userId="872ca5a8-5588-418d-8b75-8f9ba7188ee1" providerId="ADAL" clId="{BA74A81A-1DD2-4C66-873B-784790435FC3}" dt="2019-02-19T07:21:17.660" v="41"/>
        <pc:sldMkLst>
          <pc:docMk/>
          <pc:sldMk cId="2387699876" sldId="627"/>
        </pc:sldMkLst>
      </pc:sldChg>
      <pc:sldChg chg="add">
        <pc:chgData name="Platte, Markus" userId="872ca5a8-5588-418d-8b75-8f9ba7188ee1" providerId="ADAL" clId="{BA74A81A-1DD2-4C66-873B-784790435FC3}" dt="2019-02-19T07:21:17.660" v="41"/>
        <pc:sldMkLst>
          <pc:docMk/>
          <pc:sldMk cId="2376697445" sldId="628"/>
        </pc:sldMkLst>
      </pc:sldChg>
      <pc:sldChg chg="add">
        <pc:chgData name="Platte, Markus" userId="872ca5a8-5588-418d-8b75-8f9ba7188ee1" providerId="ADAL" clId="{BA74A81A-1DD2-4C66-873B-784790435FC3}" dt="2019-02-19T07:21:17.660" v="41"/>
        <pc:sldMkLst>
          <pc:docMk/>
          <pc:sldMk cId="2694943530" sldId="629"/>
        </pc:sldMkLst>
      </pc:sldChg>
      <pc:sldChg chg="add">
        <pc:chgData name="Platte, Markus" userId="872ca5a8-5588-418d-8b75-8f9ba7188ee1" providerId="ADAL" clId="{BA74A81A-1DD2-4C66-873B-784790435FC3}" dt="2019-02-19T07:21:17.660" v="41"/>
        <pc:sldMkLst>
          <pc:docMk/>
          <pc:sldMk cId="930338195" sldId="630"/>
        </pc:sldMkLst>
      </pc:sldChg>
      <pc:sldChg chg="add">
        <pc:chgData name="Platte, Markus" userId="872ca5a8-5588-418d-8b75-8f9ba7188ee1" providerId="ADAL" clId="{BA74A81A-1DD2-4C66-873B-784790435FC3}" dt="2019-02-19T07:21:17.660" v="41"/>
        <pc:sldMkLst>
          <pc:docMk/>
          <pc:sldMk cId="2645430085" sldId="631"/>
        </pc:sldMkLst>
      </pc:sldChg>
      <pc:sldChg chg="add">
        <pc:chgData name="Platte, Markus" userId="872ca5a8-5588-418d-8b75-8f9ba7188ee1" providerId="ADAL" clId="{BA74A81A-1DD2-4C66-873B-784790435FC3}" dt="2019-02-19T07:21:17.660" v="41"/>
        <pc:sldMkLst>
          <pc:docMk/>
          <pc:sldMk cId="2488642063" sldId="632"/>
        </pc:sldMkLst>
      </pc:sldChg>
      <pc:sldChg chg="add">
        <pc:chgData name="Platte, Markus" userId="872ca5a8-5588-418d-8b75-8f9ba7188ee1" providerId="ADAL" clId="{BA74A81A-1DD2-4C66-873B-784790435FC3}" dt="2019-02-19T07:21:17.660" v="41"/>
        <pc:sldMkLst>
          <pc:docMk/>
          <pc:sldMk cId="777663312" sldId="633"/>
        </pc:sldMkLst>
      </pc:sldChg>
      <pc:sldChg chg="add">
        <pc:chgData name="Platte, Markus" userId="872ca5a8-5588-418d-8b75-8f9ba7188ee1" providerId="ADAL" clId="{BA74A81A-1DD2-4C66-873B-784790435FC3}" dt="2019-02-19T07:22:02.066" v="42"/>
        <pc:sldMkLst>
          <pc:docMk/>
          <pc:sldMk cId="942541551" sldId="634"/>
        </pc:sldMkLst>
      </pc:sldChg>
      <pc:sldChg chg="add">
        <pc:chgData name="Platte, Markus" userId="872ca5a8-5588-418d-8b75-8f9ba7188ee1" providerId="ADAL" clId="{BA74A81A-1DD2-4C66-873B-784790435FC3}" dt="2019-02-19T07:22:02.066" v="42"/>
        <pc:sldMkLst>
          <pc:docMk/>
          <pc:sldMk cId="679393843" sldId="635"/>
        </pc:sldMkLst>
      </pc:sldChg>
      <pc:sldChg chg="add">
        <pc:chgData name="Platte, Markus" userId="872ca5a8-5588-418d-8b75-8f9ba7188ee1" providerId="ADAL" clId="{BA74A81A-1DD2-4C66-873B-784790435FC3}" dt="2019-02-19T07:22:02.066" v="42"/>
        <pc:sldMkLst>
          <pc:docMk/>
          <pc:sldMk cId="322929703" sldId="636"/>
        </pc:sldMkLst>
      </pc:sldChg>
      <pc:sldChg chg="add">
        <pc:chgData name="Platte, Markus" userId="872ca5a8-5588-418d-8b75-8f9ba7188ee1" providerId="ADAL" clId="{BA74A81A-1DD2-4C66-873B-784790435FC3}" dt="2019-02-19T07:22:02.066" v="42"/>
        <pc:sldMkLst>
          <pc:docMk/>
          <pc:sldMk cId="1577547444" sldId="637"/>
        </pc:sldMkLst>
      </pc:sldChg>
      <pc:sldChg chg="add">
        <pc:chgData name="Platte, Markus" userId="872ca5a8-5588-418d-8b75-8f9ba7188ee1" providerId="ADAL" clId="{BA74A81A-1DD2-4C66-873B-784790435FC3}" dt="2019-02-19T07:22:02.066" v="42"/>
        <pc:sldMkLst>
          <pc:docMk/>
          <pc:sldMk cId="2141597288" sldId="638"/>
        </pc:sldMkLst>
      </pc:sldChg>
      <pc:sldChg chg="add">
        <pc:chgData name="Platte, Markus" userId="872ca5a8-5588-418d-8b75-8f9ba7188ee1" providerId="ADAL" clId="{BA74A81A-1DD2-4C66-873B-784790435FC3}" dt="2019-02-19T07:22:02.066" v="42"/>
        <pc:sldMkLst>
          <pc:docMk/>
          <pc:sldMk cId="2393347984" sldId="639"/>
        </pc:sldMkLst>
      </pc:sldChg>
      <pc:sldChg chg="add">
        <pc:chgData name="Platte, Markus" userId="872ca5a8-5588-418d-8b75-8f9ba7188ee1" providerId="ADAL" clId="{BA74A81A-1DD2-4C66-873B-784790435FC3}" dt="2019-02-19T07:22:02.066" v="42"/>
        <pc:sldMkLst>
          <pc:docMk/>
          <pc:sldMk cId="2737158068" sldId="640"/>
        </pc:sldMkLst>
      </pc:sldChg>
      <pc:sldChg chg="add">
        <pc:chgData name="Platte, Markus" userId="872ca5a8-5588-418d-8b75-8f9ba7188ee1" providerId="ADAL" clId="{BA74A81A-1DD2-4C66-873B-784790435FC3}" dt="2019-02-19T07:22:02.066" v="42"/>
        <pc:sldMkLst>
          <pc:docMk/>
          <pc:sldMk cId="3713987184" sldId="641"/>
        </pc:sldMkLst>
      </pc:sldChg>
      <pc:sldChg chg="add">
        <pc:chgData name="Platte, Markus" userId="872ca5a8-5588-418d-8b75-8f9ba7188ee1" providerId="ADAL" clId="{BA74A81A-1DD2-4C66-873B-784790435FC3}" dt="2019-02-19T07:22:02.066" v="42"/>
        <pc:sldMkLst>
          <pc:docMk/>
          <pc:sldMk cId="2097347425" sldId="642"/>
        </pc:sldMkLst>
      </pc:sldChg>
      <pc:sldChg chg="add">
        <pc:chgData name="Platte, Markus" userId="872ca5a8-5588-418d-8b75-8f9ba7188ee1" providerId="ADAL" clId="{BA74A81A-1DD2-4C66-873B-784790435FC3}" dt="2019-02-19T07:22:02.066" v="42"/>
        <pc:sldMkLst>
          <pc:docMk/>
          <pc:sldMk cId="1640909719" sldId="643"/>
        </pc:sldMkLst>
      </pc:sldChg>
      <pc:sldChg chg="add">
        <pc:chgData name="Platte, Markus" userId="872ca5a8-5588-418d-8b75-8f9ba7188ee1" providerId="ADAL" clId="{BA74A81A-1DD2-4C66-873B-784790435FC3}" dt="2019-02-19T07:22:02.066" v="42"/>
        <pc:sldMkLst>
          <pc:docMk/>
          <pc:sldMk cId="3248074294" sldId="644"/>
        </pc:sldMkLst>
      </pc:sldChg>
      <pc:sldChg chg="add">
        <pc:chgData name="Platte, Markus" userId="872ca5a8-5588-418d-8b75-8f9ba7188ee1" providerId="ADAL" clId="{BA74A81A-1DD2-4C66-873B-784790435FC3}" dt="2019-02-19T07:22:02.066" v="42"/>
        <pc:sldMkLst>
          <pc:docMk/>
          <pc:sldMk cId="3138336082" sldId="645"/>
        </pc:sldMkLst>
      </pc:sldChg>
      <pc:sldChg chg="add">
        <pc:chgData name="Platte, Markus" userId="872ca5a8-5588-418d-8b75-8f9ba7188ee1" providerId="ADAL" clId="{BA74A81A-1DD2-4C66-873B-784790435FC3}" dt="2019-02-19T07:22:02.066" v="42"/>
        <pc:sldMkLst>
          <pc:docMk/>
          <pc:sldMk cId="1155866102" sldId="646"/>
        </pc:sldMkLst>
      </pc:sldChg>
      <pc:sldChg chg="add">
        <pc:chgData name="Platte, Markus" userId="872ca5a8-5588-418d-8b75-8f9ba7188ee1" providerId="ADAL" clId="{BA74A81A-1DD2-4C66-873B-784790435FC3}" dt="2019-02-19T07:22:02.066" v="42"/>
        <pc:sldMkLst>
          <pc:docMk/>
          <pc:sldMk cId="3691404396" sldId="647"/>
        </pc:sldMkLst>
      </pc:sldChg>
      <pc:sldChg chg="add">
        <pc:chgData name="Platte, Markus" userId="872ca5a8-5588-418d-8b75-8f9ba7188ee1" providerId="ADAL" clId="{BA74A81A-1DD2-4C66-873B-784790435FC3}" dt="2019-02-19T07:22:02.066" v="42"/>
        <pc:sldMkLst>
          <pc:docMk/>
          <pc:sldMk cId="2760593483" sldId="648"/>
        </pc:sldMkLst>
      </pc:sldChg>
      <pc:sldChg chg="add">
        <pc:chgData name="Platte, Markus" userId="872ca5a8-5588-418d-8b75-8f9ba7188ee1" providerId="ADAL" clId="{BA74A81A-1DD2-4C66-873B-784790435FC3}" dt="2019-02-19T07:22:02.066" v="42"/>
        <pc:sldMkLst>
          <pc:docMk/>
          <pc:sldMk cId="1539705719" sldId="649"/>
        </pc:sldMkLst>
      </pc:sldChg>
      <pc:sldChg chg="add">
        <pc:chgData name="Platte, Markus" userId="872ca5a8-5588-418d-8b75-8f9ba7188ee1" providerId="ADAL" clId="{BA74A81A-1DD2-4C66-873B-784790435FC3}" dt="2019-02-19T07:22:02.066" v="42"/>
        <pc:sldMkLst>
          <pc:docMk/>
          <pc:sldMk cId="1386174392" sldId="650"/>
        </pc:sldMkLst>
      </pc:sldChg>
      <pc:sldChg chg="add">
        <pc:chgData name="Platte, Markus" userId="872ca5a8-5588-418d-8b75-8f9ba7188ee1" providerId="ADAL" clId="{BA74A81A-1DD2-4C66-873B-784790435FC3}" dt="2019-02-19T07:22:02.066" v="42"/>
        <pc:sldMkLst>
          <pc:docMk/>
          <pc:sldMk cId="1473403191" sldId="651"/>
        </pc:sldMkLst>
      </pc:sldChg>
      <pc:sldChg chg="add">
        <pc:chgData name="Platte, Markus" userId="872ca5a8-5588-418d-8b75-8f9ba7188ee1" providerId="ADAL" clId="{BA74A81A-1DD2-4C66-873B-784790435FC3}" dt="2019-02-19T07:27:04.772" v="46"/>
        <pc:sldMkLst>
          <pc:docMk/>
          <pc:sldMk cId="559280487" sldId="1195"/>
        </pc:sldMkLst>
      </pc:sldChg>
      <pc:sldChg chg="add">
        <pc:chgData name="Platte, Markus" userId="872ca5a8-5588-418d-8b75-8f9ba7188ee1" providerId="ADAL" clId="{BA74A81A-1DD2-4C66-873B-784790435FC3}" dt="2019-02-19T07:23:22.335" v="43"/>
        <pc:sldMkLst>
          <pc:docMk/>
          <pc:sldMk cId="1343911895" sldId="1600"/>
        </pc:sldMkLst>
      </pc:sldChg>
      <pc:sldChg chg="add del">
        <pc:chgData name="Platte, Markus" userId="872ca5a8-5588-418d-8b75-8f9ba7188ee1" providerId="ADAL" clId="{BA74A81A-1DD2-4C66-873B-784790435FC3}" dt="2019-02-19T07:23:26.626" v="44" actId="2696"/>
        <pc:sldMkLst>
          <pc:docMk/>
          <pc:sldMk cId="2022565737" sldId="1601"/>
        </pc:sldMkLst>
      </pc:sldChg>
      <pc:sldChg chg="add">
        <pc:chgData name="Platte, Markus" userId="872ca5a8-5588-418d-8b75-8f9ba7188ee1" providerId="ADAL" clId="{BA74A81A-1DD2-4C66-873B-784790435FC3}" dt="2019-02-19T07:23:28.662" v="45"/>
        <pc:sldMkLst>
          <pc:docMk/>
          <pc:sldMk cId="2295709770" sldId="1601"/>
        </pc:sldMkLst>
      </pc:sldChg>
      <pc:sldChg chg="modSp add">
        <pc:chgData name="Platte, Markus" userId="872ca5a8-5588-418d-8b75-8f9ba7188ee1" providerId="ADAL" clId="{BA74A81A-1DD2-4C66-873B-784790435FC3}" dt="2019-02-19T07:38:18.847" v="143" actId="20577"/>
        <pc:sldMkLst>
          <pc:docMk/>
          <pc:sldMk cId="1512707676" sldId="1602"/>
        </pc:sldMkLst>
        <pc:spChg chg="mod">
          <ac:chgData name="Platte, Markus" userId="872ca5a8-5588-418d-8b75-8f9ba7188ee1" providerId="ADAL" clId="{BA74A81A-1DD2-4C66-873B-784790435FC3}" dt="2019-02-19T07:38:18.847" v="143" actId="20577"/>
          <ac:spMkLst>
            <pc:docMk/>
            <pc:sldMk cId="1512707676" sldId="1602"/>
            <ac:spMk id="2"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5425C3-BBA4-47B0-BA67-F41CD4B3FFA4}" type="doc">
      <dgm:prSet loTypeId="urn:microsoft.com/office/officeart/2005/8/layout/chevron1" loCatId="process" qsTypeId="urn:microsoft.com/office/officeart/2005/8/quickstyle/simple1" qsCatId="simple" csTypeId="urn:microsoft.com/office/officeart/2005/8/colors/accent1_2" csCatId="accent1" phldr="1"/>
      <dgm:spPr/>
    </dgm:pt>
    <dgm:pt modelId="{A5D6E3E2-463A-4501-888D-864F433D32AF}">
      <dgm:prSet phldrT="[Text]" custT="1"/>
      <dgm:spPr>
        <a:solidFill>
          <a:schemeClr val="accent1"/>
        </a:solidFill>
      </dgm:spPr>
      <dgm:t>
        <a:bodyPr/>
        <a:lstStyle/>
        <a:p>
          <a:r>
            <a:rPr lang="en-US" sz="1600" dirty="0">
              <a:latin typeface="Apple Braille"/>
            </a:rPr>
            <a:t>Value Proposition</a:t>
          </a:r>
        </a:p>
      </dgm:t>
    </dgm:pt>
    <dgm:pt modelId="{7A6CB487-5260-46FD-A171-3421A048240E}" type="parTrans" cxnId="{89943D8E-255C-4691-8985-ECAA978AD24F}">
      <dgm:prSet/>
      <dgm:spPr/>
      <dgm:t>
        <a:bodyPr/>
        <a:lstStyle/>
        <a:p>
          <a:endParaRPr lang="en-US" sz="1600">
            <a:latin typeface="Apple Braille"/>
          </a:endParaRPr>
        </a:p>
      </dgm:t>
    </dgm:pt>
    <dgm:pt modelId="{735C0436-7B9C-475E-A33A-5D88F72C24FA}" type="sibTrans" cxnId="{89943D8E-255C-4691-8985-ECAA978AD24F}">
      <dgm:prSet/>
      <dgm:spPr/>
      <dgm:t>
        <a:bodyPr/>
        <a:lstStyle/>
        <a:p>
          <a:endParaRPr lang="en-US" sz="1600">
            <a:latin typeface="Apple Braille"/>
          </a:endParaRPr>
        </a:p>
      </dgm:t>
    </dgm:pt>
    <dgm:pt modelId="{3FD2CA90-E591-4C1C-B856-21A9599C7084}">
      <dgm:prSet phldrT="[Text]" custT="1"/>
      <dgm:spPr>
        <a:solidFill>
          <a:schemeClr val="accent4">
            <a:lumMod val="75000"/>
          </a:schemeClr>
        </a:solidFill>
      </dgm:spPr>
      <dgm:t>
        <a:bodyPr/>
        <a:lstStyle/>
        <a:p>
          <a:r>
            <a:rPr lang="en-US" sz="1600" dirty="0">
              <a:latin typeface="Apple Braille"/>
            </a:rPr>
            <a:t>Process Flow</a:t>
          </a:r>
        </a:p>
      </dgm:t>
    </dgm:pt>
    <dgm:pt modelId="{A98E2420-8A7B-493E-B836-431BC39A2763}" type="parTrans" cxnId="{CC6B1871-196D-4C97-ADFA-24F468C5F30A}">
      <dgm:prSet/>
      <dgm:spPr/>
      <dgm:t>
        <a:bodyPr/>
        <a:lstStyle/>
        <a:p>
          <a:endParaRPr lang="en-US" sz="1600">
            <a:latin typeface="Apple Braille"/>
          </a:endParaRPr>
        </a:p>
      </dgm:t>
    </dgm:pt>
    <dgm:pt modelId="{16866196-E7EE-44FB-819F-0734D69D4B76}" type="sibTrans" cxnId="{CC6B1871-196D-4C97-ADFA-24F468C5F30A}">
      <dgm:prSet/>
      <dgm:spPr/>
      <dgm:t>
        <a:bodyPr/>
        <a:lstStyle/>
        <a:p>
          <a:endParaRPr lang="en-US" sz="1600">
            <a:latin typeface="Apple Braille"/>
          </a:endParaRPr>
        </a:p>
      </dgm:t>
    </dgm:pt>
    <dgm:pt modelId="{10215EF0-E647-46FE-AE64-020F7B3485E2}">
      <dgm:prSet phldrT="[Text]" custT="1"/>
      <dgm:spPr>
        <a:solidFill>
          <a:schemeClr val="accent1"/>
        </a:solidFill>
      </dgm:spPr>
      <dgm:t>
        <a:bodyPr/>
        <a:lstStyle/>
        <a:p>
          <a:r>
            <a:rPr lang="en-US" sz="1600" dirty="0">
              <a:latin typeface="Apple Braille"/>
            </a:rPr>
            <a:t>Process Interactions</a:t>
          </a:r>
        </a:p>
      </dgm:t>
    </dgm:pt>
    <dgm:pt modelId="{B88BC7E6-4DC1-4BFC-BE7C-A31A1265964A}" type="parTrans" cxnId="{994CD7C7-FF25-49AA-8754-6EF423B6D081}">
      <dgm:prSet/>
      <dgm:spPr/>
      <dgm:t>
        <a:bodyPr/>
        <a:lstStyle/>
        <a:p>
          <a:endParaRPr lang="en-US" sz="1600">
            <a:latin typeface="Apple Braille"/>
          </a:endParaRPr>
        </a:p>
      </dgm:t>
    </dgm:pt>
    <dgm:pt modelId="{F8A9EAD2-2181-4AFE-BF19-ECC1EBCE30F6}" type="sibTrans" cxnId="{994CD7C7-FF25-49AA-8754-6EF423B6D081}">
      <dgm:prSet/>
      <dgm:spPr/>
      <dgm:t>
        <a:bodyPr/>
        <a:lstStyle/>
        <a:p>
          <a:endParaRPr lang="en-US" sz="1600">
            <a:latin typeface="Apple Braille"/>
          </a:endParaRPr>
        </a:p>
      </dgm:t>
    </dgm:pt>
    <dgm:pt modelId="{9ED26A91-4725-44FC-A0E8-192CCD3937F5}">
      <dgm:prSet custT="1"/>
      <dgm:spPr>
        <a:solidFill>
          <a:schemeClr val="accent1"/>
        </a:solidFill>
      </dgm:spPr>
      <dgm:t>
        <a:bodyPr/>
        <a:lstStyle/>
        <a:p>
          <a:r>
            <a:rPr lang="en-US" sz="1600" dirty="0">
              <a:latin typeface="Apple Braille"/>
            </a:rPr>
            <a:t>Design Planning</a:t>
          </a:r>
        </a:p>
      </dgm:t>
    </dgm:pt>
    <dgm:pt modelId="{3CA2EDAB-03E7-4D93-843E-40E38415E840}" type="parTrans" cxnId="{FAE184CB-121A-422B-BB22-0783889F9257}">
      <dgm:prSet/>
      <dgm:spPr/>
      <dgm:t>
        <a:bodyPr/>
        <a:lstStyle/>
        <a:p>
          <a:endParaRPr lang="en-US" sz="1600">
            <a:latin typeface="Apple Braille"/>
          </a:endParaRPr>
        </a:p>
      </dgm:t>
    </dgm:pt>
    <dgm:pt modelId="{2BFC1966-7BD3-4037-B4D3-4BB55D86206A}" type="sibTrans" cxnId="{FAE184CB-121A-422B-BB22-0783889F9257}">
      <dgm:prSet/>
      <dgm:spPr/>
      <dgm:t>
        <a:bodyPr/>
        <a:lstStyle/>
        <a:p>
          <a:endParaRPr lang="en-US" sz="1600">
            <a:latin typeface="Apple Braille"/>
          </a:endParaRPr>
        </a:p>
      </dgm:t>
    </dgm:pt>
    <dgm:pt modelId="{4D616519-2100-4753-A8ED-88DF50432366}" type="pres">
      <dgm:prSet presAssocID="{C75425C3-BBA4-47B0-BA67-F41CD4B3FFA4}" presName="Name0" presStyleCnt="0">
        <dgm:presLayoutVars>
          <dgm:dir/>
          <dgm:animLvl val="lvl"/>
          <dgm:resizeHandles val="exact"/>
        </dgm:presLayoutVars>
      </dgm:prSet>
      <dgm:spPr/>
    </dgm:pt>
    <dgm:pt modelId="{9E66847C-771B-46B8-BD4E-3F4B1809811C}" type="pres">
      <dgm:prSet presAssocID="{A5D6E3E2-463A-4501-888D-864F433D32AF}" presName="parTxOnly" presStyleLbl="node1" presStyleIdx="0" presStyleCnt="4">
        <dgm:presLayoutVars>
          <dgm:chMax val="0"/>
          <dgm:chPref val="0"/>
          <dgm:bulletEnabled val="1"/>
        </dgm:presLayoutVars>
      </dgm:prSet>
      <dgm:spPr/>
    </dgm:pt>
    <dgm:pt modelId="{1CC91DAE-0B9F-46EA-87F8-FE76D64857A7}" type="pres">
      <dgm:prSet presAssocID="{735C0436-7B9C-475E-A33A-5D88F72C24FA}" presName="parTxOnlySpace" presStyleCnt="0"/>
      <dgm:spPr/>
    </dgm:pt>
    <dgm:pt modelId="{530375FC-22F1-46AD-8F78-958169AF4E5E}" type="pres">
      <dgm:prSet presAssocID="{3FD2CA90-E591-4C1C-B856-21A9599C7084}" presName="parTxOnly" presStyleLbl="node1" presStyleIdx="1" presStyleCnt="4">
        <dgm:presLayoutVars>
          <dgm:chMax val="0"/>
          <dgm:chPref val="0"/>
          <dgm:bulletEnabled val="1"/>
        </dgm:presLayoutVars>
      </dgm:prSet>
      <dgm:spPr/>
    </dgm:pt>
    <dgm:pt modelId="{70F623E6-B1D3-4F01-B1DA-31219668A728}" type="pres">
      <dgm:prSet presAssocID="{16866196-E7EE-44FB-819F-0734D69D4B76}" presName="parTxOnlySpace" presStyleCnt="0"/>
      <dgm:spPr/>
    </dgm:pt>
    <dgm:pt modelId="{59B8D5A6-E581-47A0-9E1D-ACCF3D8BF3AB}" type="pres">
      <dgm:prSet presAssocID="{10215EF0-E647-46FE-AE64-020F7B3485E2}" presName="parTxOnly" presStyleLbl="node1" presStyleIdx="2" presStyleCnt="4">
        <dgm:presLayoutVars>
          <dgm:chMax val="0"/>
          <dgm:chPref val="0"/>
          <dgm:bulletEnabled val="1"/>
        </dgm:presLayoutVars>
      </dgm:prSet>
      <dgm:spPr/>
    </dgm:pt>
    <dgm:pt modelId="{DCBBD0DB-40B3-4D7A-8A66-0D31EAFE5B3D}" type="pres">
      <dgm:prSet presAssocID="{F8A9EAD2-2181-4AFE-BF19-ECC1EBCE30F6}" presName="parTxOnlySpace" presStyleCnt="0"/>
      <dgm:spPr/>
    </dgm:pt>
    <dgm:pt modelId="{5C992051-CBC7-4A5D-BB31-4D7E1EDCC131}" type="pres">
      <dgm:prSet presAssocID="{9ED26A91-4725-44FC-A0E8-192CCD3937F5}" presName="parTxOnly" presStyleLbl="node1" presStyleIdx="3" presStyleCnt="4">
        <dgm:presLayoutVars>
          <dgm:chMax val="0"/>
          <dgm:chPref val="0"/>
          <dgm:bulletEnabled val="1"/>
        </dgm:presLayoutVars>
      </dgm:prSet>
      <dgm:spPr/>
    </dgm:pt>
  </dgm:ptLst>
  <dgm:cxnLst>
    <dgm:cxn modelId="{1241825C-1C91-4872-B7F1-757447F287E9}" type="presOf" srcId="{A5D6E3E2-463A-4501-888D-864F433D32AF}" destId="{9E66847C-771B-46B8-BD4E-3F4B1809811C}" srcOrd="0" destOrd="0" presId="urn:microsoft.com/office/officeart/2005/8/layout/chevron1"/>
    <dgm:cxn modelId="{70503B50-4C4F-4F4B-A250-64D4D949DBCC}" type="presOf" srcId="{9ED26A91-4725-44FC-A0E8-192CCD3937F5}" destId="{5C992051-CBC7-4A5D-BB31-4D7E1EDCC131}" srcOrd="0" destOrd="0" presId="urn:microsoft.com/office/officeart/2005/8/layout/chevron1"/>
    <dgm:cxn modelId="{CC6B1871-196D-4C97-ADFA-24F468C5F30A}" srcId="{C75425C3-BBA4-47B0-BA67-F41CD4B3FFA4}" destId="{3FD2CA90-E591-4C1C-B856-21A9599C7084}" srcOrd="1" destOrd="0" parTransId="{A98E2420-8A7B-493E-B836-431BC39A2763}" sibTransId="{16866196-E7EE-44FB-819F-0734D69D4B76}"/>
    <dgm:cxn modelId="{F434B753-A8EA-437C-BD3A-F4898A4DF07B}" type="presOf" srcId="{C75425C3-BBA4-47B0-BA67-F41CD4B3FFA4}" destId="{4D616519-2100-4753-A8ED-88DF50432366}" srcOrd="0" destOrd="0" presId="urn:microsoft.com/office/officeart/2005/8/layout/chevron1"/>
    <dgm:cxn modelId="{89943D8E-255C-4691-8985-ECAA978AD24F}" srcId="{C75425C3-BBA4-47B0-BA67-F41CD4B3FFA4}" destId="{A5D6E3E2-463A-4501-888D-864F433D32AF}" srcOrd="0" destOrd="0" parTransId="{7A6CB487-5260-46FD-A171-3421A048240E}" sibTransId="{735C0436-7B9C-475E-A33A-5D88F72C24FA}"/>
    <dgm:cxn modelId="{6EA36194-6FE6-4DAC-947B-98B19BF7D756}" type="presOf" srcId="{10215EF0-E647-46FE-AE64-020F7B3485E2}" destId="{59B8D5A6-E581-47A0-9E1D-ACCF3D8BF3AB}" srcOrd="0" destOrd="0" presId="urn:microsoft.com/office/officeart/2005/8/layout/chevron1"/>
    <dgm:cxn modelId="{994CD7C7-FF25-49AA-8754-6EF423B6D081}" srcId="{C75425C3-BBA4-47B0-BA67-F41CD4B3FFA4}" destId="{10215EF0-E647-46FE-AE64-020F7B3485E2}" srcOrd="2" destOrd="0" parTransId="{B88BC7E6-4DC1-4BFC-BE7C-A31A1265964A}" sibTransId="{F8A9EAD2-2181-4AFE-BF19-ECC1EBCE30F6}"/>
    <dgm:cxn modelId="{FAE184CB-121A-422B-BB22-0783889F9257}" srcId="{C75425C3-BBA4-47B0-BA67-F41CD4B3FFA4}" destId="{9ED26A91-4725-44FC-A0E8-192CCD3937F5}" srcOrd="3" destOrd="0" parTransId="{3CA2EDAB-03E7-4D93-843E-40E38415E840}" sibTransId="{2BFC1966-7BD3-4037-B4D3-4BB55D86206A}"/>
    <dgm:cxn modelId="{06B0A4D2-AEEA-4245-BB48-83D0CF3907F4}" type="presOf" srcId="{3FD2CA90-E591-4C1C-B856-21A9599C7084}" destId="{530375FC-22F1-46AD-8F78-958169AF4E5E}" srcOrd="0" destOrd="0" presId="urn:microsoft.com/office/officeart/2005/8/layout/chevron1"/>
    <dgm:cxn modelId="{3D656613-6803-4D68-8A07-BA0A1BDF94FD}" type="presParOf" srcId="{4D616519-2100-4753-A8ED-88DF50432366}" destId="{9E66847C-771B-46B8-BD4E-3F4B1809811C}" srcOrd="0" destOrd="0" presId="urn:microsoft.com/office/officeart/2005/8/layout/chevron1"/>
    <dgm:cxn modelId="{3E614D12-D6BE-4739-8EE8-83921458511E}" type="presParOf" srcId="{4D616519-2100-4753-A8ED-88DF50432366}" destId="{1CC91DAE-0B9F-46EA-87F8-FE76D64857A7}" srcOrd="1" destOrd="0" presId="urn:microsoft.com/office/officeart/2005/8/layout/chevron1"/>
    <dgm:cxn modelId="{080E8338-F631-4E89-A0CC-C563D147F29E}" type="presParOf" srcId="{4D616519-2100-4753-A8ED-88DF50432366}" destId="{530375FC-22F1-46AD-8F78-958169AF4E5E}" srcOrd="2" destOrd="0" presId="urn:microsoft.com/office/officeart/2005/8/layout/chevron1"/>
    <dgm:cxn modelId="{C753FDFA-4EE3-425F-B7E9-989BBBCF1287}" type="presParOf" srcId="{4D616519-2100-4753-A8ED-88DF50432366}" destId="{70F623E6-B1D3-4F01-B1DA-31219668A728}" srcOrd="3" destOrd="0" presId="urn:microsoft.com/office/officeart/2005/8/layout/chevron1"/>
    <dgm:cxn modelId="{E1E50948-AE89-4AA9-9526-1590FB52AD16}" type="presParOf" srcId="{4D616519-2100-4753-A8ED-88DF50432366}" destId="{59B8D5A6-E581-47A0-9E1D-ACCF3D8BF3AB}" srcOrd="4" destOrd="0" presId="urn:microsoft.com/office/officeart/2005/8/layout/chevron1"/>
    <dgm:cxn modelId="{01E41FED-1DE3-4DAB-828A-7009F1F6D4A4}" type="presParOf" srcId="{4D616519-2100-4753-A8ED-88DF50432366}" destId="{DCBBD0DB-40B3-4D7A-8A66-0D31EAFE5B3D}" srcOrd="5" destOrd="0" presId="urn:microsoft.com/office/officeart/2005/8/layout/chevron1"/>
    <dgm:cxn modelId="{339BF347-810C-42EA-B446-AA615E796D1D}" type="presParOf" srcId="{4D616519-2100-4753-A8ED-88DF50432366}" destId="{5C992051-CBC7-4A5D-BB31-4D7E1EDCC131}"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5425C3-BBA4-47B0-BA67-F41CD4B3FFA4}" type="doc">
      <dgm:prSet loTypeId="urn:microsoft.com/office/officeart/2005/8/layout/chevron1" loCatId="process" qsTypeId="urn:microsoft.com/office/officeart/2005/8/quickstyle/simple1" qsCatId="simple" csTypeId="urn:microsoft.com/office/officeart/2005/8/colors/accent1_2" csCatId="accent1" phldr="1"/>
      <dgm:spPr/>
    </dgm:pt>
    <dgm:pt modelId="{A5D6E3E2-463A-4501-888D-864F433D32AF}">
      <dgm:prSet phldrT="[Text]" custT="1"/>
      <dgm:spPr>
        <a:solidFill>
          <a:schemeClr val="accent1"/>
        </a:solidFill>
      </dgm:spPr>
      <dgm:t>
        <a:bodyPr/>
        <a:lstStyle/>
        <a:p>
          <a:r>
            <a:rPr lang="en-US" sz="1600" dirty="0">
              <a:latin typeface="Apple Braille"/>
            </a:rPr>
            <a:t>Value Proposition</a:t>
          </a:r>
        </a:p>
      </dgm:t>
    </dgm:pt>
    <dgm:pt modelId="{7A6CB487-5260-46FD-A171-3421A048240E}" type="parTrans" cxnId="{89943D8E-255C-4691-8985-ECAA978AD24F}">
      <dgm:prSet/>
      <dgm:spPr/>
      <dgm:t>
        <a:bodyPr/>
        <a:lstStyle/>
        <a:p>
          <a:endParaRPr lang="en-US" sz="1600">
            <a:latin typeface="Apple Braille"/>
          </a:endParaRPr>
        </a:p>
      </dgm:t>
    </dgm:pt>
    <dgm:pt modelId="{735C0436-7B9C-475E-A33A-5D88F72C24FA}" type="sibTrans" cxnId="{89943D8E-255C-4691-8985-ECAA978AD24F}">
      <dgm:prSet/>
      <dgm:spPr/>
      <dgm:t>
        <a:bodyPr/>
        <a:lstStyle/>
        <a:p>
          <a:endParaRPr lang="en-US" sz="1600">
            <a:latin typeface="Apple Braille"/>
          </a:endParaRPr>
        </a:p>
      </dgm:t>
    </dgm:pt>
    <dgm:pt modelId="{3FD2CA90-E591-4C1C-B856-21A9599C7084}">
      <dgm:prSet phldrT="[Text]" custT="1"/>
      <dgm:spPr>
        <a:solidFill>
          <a:schemeClr val="accent1"/>
        </a:solidFill>
      </dgm:spPr>
      <dgm:t>
        <a:bodyPr/>
        <a:lstStyle/>
        <a:p>
          <a:r>
            <a:rPr lang="en-US" sz="1600" dirty="0">
              <a:latin typeface="Apple Braille"/>
            </a:rPr>
            <a:t>Process Flow</a:t>
          </a:r>
        </a:p>
      </dgm:t>
    </dgm:pt>
    <dgm:pt modelId="{A98E2420-8A7B-493E-B836-431BC39A2763}" type="parTrans" cxnId="{CC6B1871-196D-4C97-ADFA-24F468C5F30A}">
      <dgm:prSet/>
      <dgm:spPr/>
      <dgm:t>
        <a:bodyPr/>
        <a:lstStyle/>
        <a:p>
          <a:endParaRPr lang="en-US" sz="1600">
            <a:latin typeface="Apple Braille"/>
          </a:endParaRPr>
        </a:p>
      </dgm:t>
    </dgm:pt>
    <dgm:pt modelId="{16866196-E7EE-44FB-819F-0734D69D4B76}" type="sibTrans" cxnId="{CC6B1871-196D-4C97-ADFA-24F468C5F30A}">
      <dgm:prSet/>
      <dgm:spPr/>
      <dgm:t>
        <a:bodyPr/>
        <a:lstStyle/>
        <a:p>
          <a:endParaRPr lang="en-US" sz="1600">
            <a:latin typeface="Apple Braille"/>
          </a:endParaRPr>
        </a:p>
      </dgm:t>
    </dgm:pt>
    <dgm:pt modelId="{10215EF0-E647-46FE-AE64-020F7B3485E2}">
      <dgm:prSet phldrT="[Text]" custT="1"/>
      <dgm:spPr>
        <a:solidFill>
          <a:schemeClr val="accent4">
            <a:lumMod val="75000"/>
          </a:schemeClr>
        </a:solidFill>
      </dgm:spPr>
      <dgm:t>
        <a:bodyPr/>
        <a:lstStyle/>
        <a:p>
          <a:r>
            <a:rPr lang="en-US" sz="1600" dirty="0">
              <a:latin typeface="Apple Braille"/>
            </a:rPr>
            <a:t>Process Interactions</a:t>
          </a:r>
        </a:p>
      </dgm:t>
    </dgm:pt>
    <dgm:pt modelId="{B88BC7E6-4DC1-4BFC-BE7C-A31A1265964A}" type="parTrans" cxnId="{994CD7C7-FF25-49AA-8754-6EF423B6D081}">
      <dgm:prSet/>
      <dgm:spPr/>
      <dgm:t>
        <a:bodyPr/>
        <a:lstStyle/>
        <a:p>
          <a:endParaRPr lang="en-US" sz="1600">
            <a:latin typeface="Apple Braille"/>
          </a:endParaRPr>
        </a:p>
      </dgm:t>
    </dgm:pt>
    <dgm:pt modelId="{F8A9EAD2-2181-4AFE-BF19-ECC1EBCE30F6}" type="sibTrans" cxnId="{994CD7C7-FF25-49AA-8754-6EF423B6D081}">
      <dgm:prSet/>
      <dgm:spPr/>
      <dgm:t>
        <a:bodyPr/>
        <a:lstStyle/>
        <a:p>
          <a:endParaRPr lang="en-US" sz="1600">
            <a:latin typeface="Apple Braille"/>
          </a:endParaRPr>
        </a:p>
      </dgm:t>
    </dgm:pt>
    <dgm:pt modelId="{9ED26A91-4725-44FC-A0E8-192CCD3937F5}">
      <dgm:prSet custT="1"/>
      <dgm:spPr>
        <a:solidFill>
          <a:schemeClr val="accent1"/>
        </a:solidFill>
      </dgm:spPr>
      <dgm:t>
        <a:bodyPr/>
        <a:lstStyle/>
        <a:p>
          <a:r>
            <a:rPr lang="en-US" sz="1600" dirty="0">
              <a:latin typeface="Apple Braille"/>
            </a:rPr>
            <a:t>Design Planning</a:t>
          </a:r>
        </a:p>
      </dgm:t>
    </dgm:pt>
    <dgm:pt modelId="{3CA2EDAB-03E7-4D93-843E-40E38415E840}" type="parTrans" cxnId="{FAE184CB-121A-422B-BB22-0783889F9257}">
      <dgm:prSet/>
      <dgm:spPr/>
      <dgm:t>
        <a:bodyPr/>
        <a:lstStyle/>
        <a:p>
          <a:endParaRPr lang="en-US" sz="1600">
            <a:latin typeface="Apple Braille"/>
          </a:endParaRPr>
        </a:p>
      </dgm:t>
    </dgm:pt>
    <dgm:pt modelId="{2BFC1966-7BD3-4037-B4D3-4BB55D86206A}" type="sibTrans" cxnId="{FAE184CB-121A-422B-BB22-0783889F9257}">
      <dgm:prSet/>
      <dgm:spPr/>
      <dgm:t>
        <a:bodyPr/>
        <a:lstStyle/>
        <a:p>
          <a:endParaRPr lang="en-US" sz="1600">
            <a:latin typeface="Apple Braille"/>
          </a:endParaRPr>
        </a:p>
      </dgm:t>
    </dgm:pt>
    <dgm:pt modelId="{4D616519-2100-4753-A8ED-88DF50432366}" type="pres">
      <dgm:prSet presAssocID="{C75425C3-BBA4-47B0-BA67-F41CD4B3FFA4}" presName="Name0" presStyleCnt="0">
        <dgm:presLayoutVars>
          <dgm:dir/>
          <dgm:animLvl val="lvl"/>
          <dgm:resizeHandles val="exact"/>
        </dgm:presLayoutVars>
      </dgm:prSet>
      <dgm:spPr/>
    </dgm:pt>
    <dgm:pt modelId="{9E66847C-771B-46B8-BD4E-3F4B1809811C}" type="pres">
      <dgm:prSet presAssocID="{A5D6E3E2-463A-4501-888D-864F433D32AF}" presName="parTxOnly" presStyleLbl="node1" presStyleIdx="0" presStyleCnt="4">
        <dgm:presLayoutVars>
          <dgm:chMax val="0"/>
          <dgm:chPref val="0"/>
          <dgm:bulletEnabled val="1"/>
        </dgm:presLayoutVars>
      </dgm:prSet>
      <dgm:spPr/>
    </dgm:pt>
    <dgm:pt modelId="{1CC91DAE-0B9F-46EA-87F8-FE76D64857A7}" type="pres">
      <dgm:prSet presAssocID="{735C0436-7B9C-475E-A33A-5D88F72C24FA}" presName="parTxOnlySpace" presStyleCnt="0"/>
      <dgm:spPr/>
    </dgm:pt>
    <dgm:pt modelId="{530375FC-22F1-46AD-8F78-958169AF4E5E}" type="pres">
      <dgm:prSet presAssocID="{3FD2CA90-E591-4C1C-B856-21A9599C7084}" presName="parTxOnly" presStyleLbl="node1" presStyleIdx="1" presStyleCnt="4">
        <dgm:presLayoutVars>
          <dgm:chMax val="0"/>
          <dgm:chPref val="0"/>
          <dgm:bulletEnabled val="1"/>
        </dgm:presLayoutVars>
      </dgm:prSet>
      <dgm:spPr/>
    </dgm:pt>
    <dgm:pt modelId="{70F623E6-B1D3-4F01-B1DA-31219668A728}" type="pres">
      <dgm:prSet presAssocID="{16866196-E7EE-44FB-819F-0734D69D4B76}" presName="parTxOnlySpace" presStyleCnt="0"/>
      <dgm:spPr/>
    </dgm:pt>
    <dgm:pt modelId="{59B8D5A6-E581-47A0-9E1D-ACCF3D8BF3AB}" type="pres">
      <dgm:prSet presAssocID="{10215EF0-E647-46FE-AE64-020F7B3485E2}" presName="parTxOnly" presStyleLbl="node1" presStyleIdx="2" presStyleCnt="4">
        <dgm:presLayoutVars>
          <dgm:chMax val="0"/>
          <dgm:chPref val="0"/>
          <dgm:bulletEnabled val="1"/>
        </dgm:presLayoutVars>
      </dgm:prSet>
      <dgm:spPr/>
    </dgm:pt>
    <dgm:pt modelId="{DCBBD0DB-40B3-4D7A-8A66-0D31EAFE5B3D}" type="pres">
      <dgm:prSet presAssocID="{F8A9EAD2-2181-4AFE-BF19-ECC1EBCE30F6}" presName="parTxOnlySpace" presStyleCnt="0"/>
      <dgm:spPr/>
    </dgm:pt>
    <dgm:pt modelId="{5C992051-CBC7-4A5D-BB31-4D7E1EDCC131}" type="pres">
      <dgm:prSet presAssocID="{9ED26A91-4725-44FC-A0E8-192CCD3937F5}" presName="parTxOnly" presStyleLbl="node1" presStyleIdx="3" presStyleCnt="4">
        <dgm:presLayoutVars>
          <dgm:chMax val="0"/>
          <dgm:chPref val="0"/>
          <dgm:bulletEnabled val="1"/>
        </dgm:presLayoutVars>
      </dgm:prSet>
      <dgm:spPr/>
    </dgm:pt>
  </dgm:ptLst>
  <dgm:cxnLst>
    <dgm:cxn modelId="{1241825C-1C91-4872-B7F1-757447F287E9}" type="presOf" srcId="{A5D6E3E2-463A-4501-888D-864F433D32AF}" destId="{9E66847C-771B-46B8-BD4E-3F4B1809811C}" srcOrd="0" destOrd="0" presId="urn:microsoft.com/office/officeart/2005/8/layout/chevron1"/>
    <dgm:cxn modelId="{70503B50-4C4F-4F4B-A250-64D4D949DBCC}" type="presOf" srcId="{9ED26A91-4725-44FC-A0E8-192CCD3937F5}" destId="{5C992051-CBC7-4A5D-BB31-4D7E1EDCC131}" srcOrd="0" destOrd="0" presId="urn:microsoft.com/office/officeart/2005/8/layout/chevron1"/>
    <dgm:cxn modelId="{CC6B1871-196D-4C97-ADFA-24F468C5F30A}" srcId="{C75425C3-BBA4-47B0-BA67-F41CD4B3FFA4}" destId="{3FD2CA90-E591-4C1C-B856-21A9599C7084}" srcOrd="1" destOrd="0" parTransId="{A98E2420-8A7B-493E-B836-431BC39A2763}" sibTransId="{16866196-E7EE-44FB-819F-0734D69D4B76}"/>
    <dgm:cxn modelId="{F434B753-A8EA-437C-BD3A-F4898A4DF07B}" type="presOf" srcId="{C75425C3-BBA4-47B0-BA67-F41CD4B3FFA4}" destId="{4D616519-2100-4753-A8ED-88DF50432366}" srcOrd="0" destOrd="0" presId="urn:microsoft.com/office/officeart/2005/8/layout/chevron1"/>
    <dgm:cxn modelId="{89943D8E-255C-4691-8985-ECAA978AD24F}" srcId="{C75425C3-BBA4-47B0-BA67-F41CD4B3FFA4}" destId="{A5D6E3E2-463A-4501-888D-864F433D32AF}" srcOrd="0" destOrd="0" parTransId="{7A6CB487-5260-46FD-A171-3421A048240E}" sibTransId="{735C0436-7B9C-475E-A33A-5D88F72C24FA}"/>
    <dgm:cxn modelId="{6EA36194-6FE6-4DAC-947B-98B19BF7D756}" type="presOf" srcId="{10215EF0-E647-46FE-AE64-020F7B3485E2}" destId="{59B8D5A6-E581-47A0-9E1D-ACCF3D8BF3AB}" srcOrd="0" destOrd="0" presId="urn:microsoft.com/office/officeart/2005/8/layout/chevron1"/>
    <dgm:cxn modelId="{994CD7C7-FF25-49AA-8754-6EF423B6D081}" srcId="{C75425C3-BBA4-47B0-BA67-F41CD4B3FFA4}" destId="{10215EF0-E647-46FE-AE64-020F7B3485E2}" srcOrd="2" destOrd="0" parTransId="{B88BC7E6-4DC1-4BFC-BE7C-A31A1265964A}" sibTransId="{F8A9EAD2-2181-4AFE-BF19-ECC1EBCE30F6}"/>
    <dgm:cxn modelId="{FAE184CB-121A-422B-BB22-0783889F9257}" srcId="{C75425C3-BBA4-47B0-BA67-F41CD4B3FFA4}" destId="{9ED26A91-4725-44FC-A0E8-192CCD3937F5}" srcOrd="3" destOrd="0" parTransId="{3CA2EDAB-03E7-4D93-843E-40E38415E840}" sibTransId="{2BFC1966-7BD3-4037-B4D3-4BB55D86206A}"/>
    <dgm:cxn modelId="{06B0A4D2-AEEA-4245-BB48-83D0CF3907F4}" type="presOf" srcId="{3FD2CA90-E591-4C1C-B856-21A9599C7084}" destId="{530375FC-22F1-46AD-8F78-958169AF4E5E}" srcOrd="0" destOrd="0" presId="urn:microsoft.com/office/officeart/2005/8/layout/chevron1"/>
    <dgm:cxn modelId="{3D656613-6803-4D68-8A07-BA0A1BDF94FD}" type="presParOf" srcId="{4D616519-2100-4753-A8ED-88DF50432366}" destId="{9E66847C-771B-46B8-BD4E-3F4B1809811C}" srcOrd="0" destOrd="0" presId="urn:microsoft.com/office/officeart/2005/8/layout/chevron1"/>
    <dgm:cxn modelId="{3E614D12-D6BE-4739-8EE8-83921458511E}" type="presParOf" srcId="{4D616519-2100-4753-A8ED-88DF50432366}" destId="{1CC91DAE-0B9F-46EA-87F8-FE76D64857A7}" srcOrd="1" destOrd="0" presId="urn:microsoft.com/office/officeart/2005/8/layout/chevron1"/>
    <dgm:cxn modelId="{080E8338-F631-4E89-A0CC-C563D147F29E}" type="presParOf" srcId="{4D616519-2100-4753-A8ED-88DF50432366}" destId="{530375FC-22F1-46AD-8F78-958169AF4E5E}" srcOrd="2" destOrd="0" presId="urn:microsoft.com/office/officeart/2005/8/layout/chevron1"/>
    <dgm:cxn modelId="{C753FDFA-4EE3-425F-B7E9-989BBBCF1287}" type="presParOf" srcId="{4D616519-2100-4753-A8ED-88DF50432366}" destId="{70F623E6-B1D3-4F01-B1DA-31219668A728}" srcOrd="3" destOrd="0" presId="urn:microsoft.com/office/officeart/2005/8/layout/chevron1"/>
    <dgm:cxn modelId="{E1E50948-AE89-4AA9-9526-1590FB52AD16}" type="presParOf" srcId="{4D616519-2100-4753-A8ED-88DF50432366}" destId="{59B8D5A6-E581-47A0-9E1D-ACCF3D8BF3AB}" srcOrd="4" destOrd="0" presId="urn:microsoft.com/office/officeart/2005/8/layout/chevron1"/>
    <dgm:cxn modelId="{01E41FED-1DE3-4DAB-828A-7009F1F6D4A4}" type="presParOf" srcId="{4D616519-2100-4753-A8ED-88DF50432366}" destId="{DCBBD0DB-40B3-4D7A-8A66-0D31EAFE5B3D}" srcOrd="5" destOrd="0" presId="urn:microsoft.com/office/officeart/2005/8/layout/chevron1"/>
    <dgm:cxn modelId="{339BF347-810C-42EA-B446-AA615E796D1D}" type="presParOf" srcId="{4D616519-2100-4753-A8ED-88DF50432366}" destId="{5C992051-CBC7-4A5D-BB31-4D7E1EDCC131}"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75425C3-BBA4-47B0-BA67-F41CD4B3FFA4}" type="doc">
      <dgm:prSet loTypeId="urn:microsoft.com/office/officeart/2005/8/layout/chevron1" loCatId="process" qsTypeId="urn:microsoft.com/office/officeart/2005/8/quickstyle/simple1" qsCatId="simple" csTypeId="urn:microsoft.com/office/officeart/2005/8/colors/accent1_2" csCatId="accent1" phldr="1"/>
      <dgm:spPr/>
    </dgm:pt>
    <dgm:pt modelId="{A5D6E3E2-463A-4501-888D-864F433D32AF}">
      <dgm:prSet phldrT="[Text]" custT="1"/>
      <dgm:spPr>
        <a:solidFill>
          <a:schemeClr val="accent1"/>
        </a:solidFill>
      </dgm:spPr>
      <dgm:t>
        <a:bodyPr/>
        <a:lstStyle/>
        <a:p>
          <a:r>
            <a:rPr lang="en-US" sz="1600" dirty="0">
              <a:latin typeface="Apple Braille"/>
            </a:rPr>
            <a:t>Value Proposition</a:t>
          </a:r>
        </a:p>
      </dgm:t>
    </dgm:pt>
    <dgm:pt modelId="{7A6CB487-5260-46FD-A171-3421A048240E}" type="parTrans" cxnId="{89943D8E-255C-4691-8985-ECAA978AD24F}">
      <dgm:prSet/>
      <dgm:spPr/>
      <dgm:t>
        <a:bodyPr/>
        <a:lstStyle/>
        <a:p>
          <a:endParaRPr lang="en-US" sz="1600">
            <a:latin typeface="Apple Braille"/>
          </a:endParaRPr>
        </a:p>
      </dgm:t>
    </dgm:pt>
    <dgm:pt modelId="{735C0436-7B9C-475E-A33A-5D88F72C24FA}" type="sibTrans" cxnId="{89943D8E-255C-4691-8985-ECAA978AD24F}">
      <dgm:prSet/>
      <dgm:spPr/>
      <dgm:t>
        <a:bodyPr/>
        <a:lstStyle/>
        <a:p>
          <a:endParaRPr lang="en-US" sz="1600">
            <a:latin typeface="Apple Braille"/>
          </a:endParaRPr>
        </a:p>
      </dgm:t>
    </dgm:pt>
    <dgm:pt modelId="{3FD2CA90-E591-4C1C-B856-21A9599C7084}">
      <dgm:prSet phldrT="[Text]" custT="1"/>
      <dgm:spPr>
        <a:solidFill>
          <a:schemeClr val="accent4">
            <a:lumMod val="75000"/>
          </a:schemeClr>
        </a:solidFill>
      </dgm:spPr>
      <dgm:t>
        <a:bodyPr/>
        <a:lstStyle/>
        <a:p>
          <a:r>
            <a:rPr lang="en-US" sz="1600" dirty="0">
              <a:latin typeface="Apple Braille"/>
            </a:rPr>
            <a:t>Process Flow</a:t>
          </a:r>
        </a:p>
      </dgm:t>
    </dgm:pt>
    <dgm:pt modelId="{A98E2420-8A7B-493E-B836-431BC39A2763}" type="parTrans" cxnId="{CC6B1871-196D-4C97-ADFA-24F468C5F30A}">
      <dgm:prSet/>
      <dgm:spPr/>
      <dgm:t>
        <a:bodyPr/>
        <a:lstStyle/>
        <a:p>
          <a:endParaRPr lang="en-US" sz="1600">
            <a:latin typeface="Apple Braille"/>
          </a:endParaRPr>
        </a:p>
      </dgm:t>
    </dgm:pt>
    <dgm:pt modelId="{16866196-E7EE-44FB-819F-0734D69D4B76}" type="sibTrans" cxnId="{CC6B1871-196D-4C97-ADFA-24F468C5F30A}">
      <dgm:prSet/>
      <dgm:spPr/>
      <dgm:t>
        <a:bodyPr/>
        <a:lstStyle/>
        <a:p>
          <a:endParaRPr lang="en-US" sz="1600">
            <a:latin typeface="Apple Braille"/>
          </a:endParaRPr>
        </a:p>
      </dgm:t>
    </dgm:pt>
    <dgm:pt modelId="{10215EF0-E647-46FE-AE64-020F7B3485E2}">
      <dgm:prSet phldrT="[Text]" custT="1"/>
      <dgm:spPr>
        <a:solidFill>
          <a:schemeClr val="accent1"/>
        </a:solidFill>
      </dgm:spPr>
      <dgm:t>
        <a:bodyPr/>
        <a:lstStyle/>
        <a:p>
          <a:r>
            <a:rPr lang="en-US" sz="1600" dirty="0">
              <a:latin typeface="Apple Braille"/>
            </a:rPr>
            <a:t>Process Interactions</a:t>
          </a:r>
        </a:p>
      </dgm:t>
    </dgm:pt>
    <dgm:pt modelId="{B88BC7E6-4DC1-4BFC-BE7C-A31A1265964A}" type="parTrans" cxnId="{994CD7C7-FF25-49AA-8754-6EF423B6D081}">
      <dgm:prSet/>
      <dgm:spPr/>
      <dgm:t>
        <a:bodyPr/>
        <a:lstStyle/>
        <a:p>
          <a:endParaRPr lang="en-US" sz="1600">
            <a:latin typeface="Apple Braille"/>
          </a:endParaRPr>
        </a:p>
      </dgm:t>
    </dgm:pt>
    <dgm:pt modelId="{F8A9EAD2-2181-4AFE-BF19-ECC1EBCE30F6}" type="sibTrans" cxnId="{994CD7C7-FF25-49AA-8754-6EF423B6D081}">
      <dgm:prSet/>
      <dgm:spPr/>
      <dgm:t>
        <a:bodyPr/>
        <a:lstStyle/>
        <a:p>
          <a:endParaRPr lang="en-US" sz="1600">
            <a:latin typeface="Apple Braille"/>
          </a:endParaRPr>
        </a:p>
      </dgm:t>
    </dgm:pt>
    <dgm:pt modelId="{9ED26A91-4725-44FC-A0E8-192CCD3937F5}">
      <dgm:prSet custT="1"/>
      <dgm:spPr>
        <a:solidFill>
          <a:schemeClr val="accent1"/>
        </a:solidFill>
      </dgm:spPr>
      <dgm:t>
        <a:bodyPr/>
        <a:lstStyle/>
        <a:p>
          <a:r>
            <a:rPr lang="en-US" sz="1600" dirty="0">
              <a:latin typeface="Apple Braille"/>
            </a:rPr>
            <a:t>Design Planning</a:t>
          </a:r>
        </a:p>
      </dgm:t>
    </dgm:pt>
    <dgm:pt modelId="{3CA2EDAB-03E7-4D93-843E-40E38415E840}" type="parTrans" cxnId="{FAE184CB-121A-422B-BB22-0783889F9257}">
      <dgm:prSet/>
      <dgm:spPr/>
      <dgm:t>
        <a:bodyPr/>
        <a:lstStyle/>
        <a:p>
          <a:endParaRPr lang="en-US" sz="1600">
            <a:latin typeface="Apple Braille"/>
          </a:endParaRPr>
        </a:p>
      </dgm:t>
    </dgm:pt>
    <dgm:pt modelId="{2BFC1966-7BD3-4037-B4D3-4BB55D86206A}" type="sibTrans" cxnId="{FAE184CB-121A-422B-BB22-0783889F9257}">
      <dgm:prSet/>
      <dgm:spPr/>
      <dgm:t>
        <a:bodyPr/>
        <a:lstStyle/>
        <a:p>
          <a:endParaRPr lang="en-US" sz="1600">
            <a:latin typeface="Apple Braille"/>
          </a:endParaRPr>
        </a:p>
      </dgm:t>
    </dgm:pt>
    <dgm:pt modelId="{4D616519-2100-4753-A8ED-88DF50432366}" type="pres">
      <dgm:prSet presAssocID="{C75425C3-BBA4-47B0-BA67-F41CD4B3FFA4}" presName="Name0" presStyleCnt="0">
        <dgm:presLayoutVars>
          <dgm:dir/>
          <dgm:animLvl val="lvl"/>
          <dgm:resizeHandles val="exact"/>
        </dgm:presLayoutVars>
      </dgm:prSet>
      <dgm:spPr/>
    </dgm:pt>
    <dgm:pt modelId="{9E66847C-771B-46B8-BD4E-3F4B1809811C}" type="pres">
      <dgm:prSet presAssocID="{A5D6E3E2-463A-4501-888D-864F433D32AF}" presName="parTxOnly" presStyleLbl="node1" presStyleIdx="0" presStyleCnt="4">
        <dgm:presLayoutVars>
          <dgm:chMax val="0"/>
          <dgm:chPref val="0"/>
          <dgm:bulletEnabled val="1"/>
        </dgm:presLayoutVars>
      </dgm:prSet>
      <dgm:spPr/>
    </dgm:pt>
    <dgm:pt modelId="{1CC91DAE-0B9F-46EA-87F8-FE76D64857A7}" type="pres">
      <dgm:prSet presAssocID="{735C0436-7B9C-475E-A33A-5D88F72C24FA}" presName="parTxOnlySpace" presStyleCnt="0"/>
      <dgm:spPr/>
    </dgm:pt>
    <dgm:pt modelId="{530375FC-22F1-46AD-8F78-958169AF4E5E}" type="pres">
      <dgm:prSet presAssocID="{3FD2CA90-E591-4C1C-B856-21A9599C7084}" presName="parTxOnly" presStyleLbl="node1" presStyleIdx="1" presStyleCnt="4">
        <dgm:presLayoutVars>
          <dgm:chMax val="0"/>
          <dgm:chPref val="0"/>
          <dgm:bulletEnabled val="1"/>
        </dgm:presLayoutVars>
      </dgm:prSet>
      <dgm:spPr/>
    </dgm:pt>
    <dgm:pt modelId="{70F623E6-B1D3-4F01-B1DA-31219668A728}" type="pres">
      <dgm:prSet presAssocID="{16866196-E7EE-44FB-819F-0734D69D4B76}" presName="parTxOnlySpace" presStyleCnt="0"/>
      <dgm:spPr/>
    </dgm:pt>
    <dgm:pt modelId="{59B8D5A6-E581-47A0-9E1D-ACCF3D8BF3AB}" type="pres">
      <dgm:prSet presAssocID="{10215EF0-E647-46FE-AE64-020F7B3485E2}" presName="parTxOnly" presStyleLbl="node1" presStyleIdx="2" presStyleCnt="4">
        <dgm:presLayoutVars>
          <dgm:chMax val="0"/>
          <dgm:chPref val="0"/>
          <dgm:bulletEnabled val="1"/>
        </dgm:presLayoutVars>
      </dgm:prSet>
      <dgm:spPr/>
    </dgm:pt>
    <dgm:pt modelId="{DCBBD0DB-40B3-4D7A-8A66-0D31EAFE5B3D}" type="pres">
      <dgm:prSet presAssocID="{F8A9EAD2-2181-4AFE-BF19-ECC1EBCE30F6}" presName="parTxOnlySpace" presStyleCnt="0"/>
      <dgm:spPr/>
    </dgm:pt>
    <dgm:pt modelId="{5C992051-CBC7-4A5D-BB31-4D7E1EDCC131}" type="pres">
      <dgm:prSet presAssocID="{9ED26A91-4725-44FC-A0E8-192CCD3937F5}" presName="parTxOnly" presStyleLbl="node1" presStyleIdx="3" presStyleCnt="4">
        <dgm:presLayoutVars>
          <dgm:chMax val="0"/>
          <dgm:chPref val="0"/>
          <dgm:bulletEnabled val="1"/>
        </dgm:presLayoutVars>
      </dgm:prSet>
      <dgm:spPr/>
    </dgm:pt>
  </dgm:ptLst>
  <dgm:cxnLst>
    <dgm:cxn modelId="{1241825C-1C91-4872-B7F1-757447F287E9}" type="presOf" srcId="{A5D6E3E2-463A-4501-888D-864F433D32AF}" destId="{9E66847C-771B-46B8-BD4E-3F4B1809811C}" srcOrd="0" destOrd="0" presId="urn:microsoft.com/office/officeart/2005/8/layout/chevron1"/>
    <dgm:cxn modelId="{70503B50-4C4F-4F4B-A250-64D4D949DBCC}" type="presOf" srcId="{9ED26A91-4725-44FC-A0E8-192CCD3937F5}" destId="{5C992051-CBC7-4A5D-BB31-4D7E1EDCC131}" srcOrd="0" destOrd="0" presId="urn:microsoft.com/office/officeart/2005/8/layout/chevron1"/>
    <dgm:cxn modelId="{CC6B1871-196D-4C97-ADFA-24F468C5F30A}" srcId="{C75425C3-BBA4-47B0-BA67-F41CD4B3FFA4}" destId="{3FD2CA90-E591-4C1C-B856-21A9599C7084}" srcOrd="1" destOrd="0" parTransId="{A98E2420-8A7B-493E-B836-431BC39A2763}" sibTransId="{16866196-E7EE-44FB-819F-0734D69D4B76}"/>
    <dgm:cxn modelId="{F434B753-A8EA-437C-BD3A-F4898A4DF07B}" type="presOf" srcId="{C75425C3-BBA4-47B0-BA67-F41CD4B3FFA4}" destId="{4D616519-2100-4753-A8ED-88DF50432366}" srcOrd="0" destOrd="0" presId="urn:microsoft.com/office/officeart/2005/8/layout/chevron1"/>
    <dgm:cxn modelId="{89943D8E-255C-4691-8985-ECAA978AD24F}" srcId="{C75425C3-BBA4-47B0-BA67-F41CD4B3FFA4}" destId="{A5D6E3E2-463A-4501-888D-864F433D32AF}" srcOrd="0" destOrd="0" parTransId="{7A6CB487-5260-46FD-A171-3421A048240E}" sibTransId="{735C0436-7B9C-475E-A33A-5D88F72C24FA}"/>
    <dgm:cxn modelId="{6EA36194-6FE6-4DAC-947B-98B19BF7D756}" type="presOf" srcId="{10215EF0-E647-46FE-AE64-020F7B3485E2}" destId="{59B8D5A6-E581-47A0-9E1D-ACCF3D8BF3AB}" srcOrd="0" destOrd="0" presId="urn:microsoft.com/office/officeart/2005/8/layout/chevron1"/>
    <dgm:cxn modelId="{994CD7C7-FF25-49AA-8754-6EF423B6D081}" srcId="{C75425C3-BBA4-47B0-BA67-F41CD4B3FFA4}" destId="{10215EF0-E647-46FE-AE64-020F7B3485E2}" srcOrd="2" destOrd="0" parTransId="{B88BC7E6-4DC1-4BFC-BE7C-A31A1265964A}" sibTransId="{F8A9EAD2-2181-4AFE-BF19-ECC1EBCE30F6}"/>
    <dgm:cxn modelId="{FAE184CB-121A-422B-BB22-0783889F9257}" srcId="{C75425C3-BBA4-47B0-BA67-F41CD4B3FFA4}" destId="{9ED26A91-4725-44FC-A0E8-192CCD3937F5}" srcOrd="3" destOrd="0" parTransId="{3CA2EDAB-03E7-4D93-843E-40E38415E840}" sibTransId="{2BFC1966-7BD3-4037-B4D3-4BB55D86206A}"/>
    <dgm:cxn modelId="{06B0A4D2-AEEA-4245-BB48-83D0CF3907F4}" type="presOf" srcId="{3FD2CA90-E591-4C1C-B856-21A9599C7084}" destId="{530375FC-22F1-46AD-8F78-958169AF4E5E}" srcOrd="0" destOrd="0" presId="urn:microsoft.com/office/officeart/2005/8/layout/chevron1"/>
    <dgm:cxn modelId="{3D656613-6803-4D68-8A07-BA0A1BDF94FD}" type="presParOf" srcId="{4D616519-2100-4753-A8ED-88DF50432366}" destId="{9E66847C-771B-46B8-BD4E-3F4B1809811C}" srcOrd="0" destOrd="0" presId="urn:microsoft.com/office/officeart/2005/8/layout/chevron1"/>
    <dgm:cxn modelId="{3E614D12-D6BE-4739-8EE8-83921458511E}" type="presParOf" srcId="{4D616519-2100-4753-A8ED-88DF50432366}" destId="{1CC91DAE-0B9F-46EA-87F8-FE76D64857A7}" srcOrd="1" destOrd="0" presId="urn:microsoft.com/office/officeart/2005/8/layout/chevron1"/>
    <dgm:cxn modelId="{080E8338-F631-4E89-A0CC-C563D147F29E}" type="presParOf" srcId="{4D616519-2100-4753-A8ED-88DF50432366}" destId="{530375FC-22F1-46AD-8F78-958169AF4E5E}" srcOrd="2" destOrd="0" presId="urn:microsoft.com/office/officeart/2005/8/layout/chevron1"/>
    <dgm:cxn modelId="{C753FDFA-4EE3-425F-B7E9-989BBBCF1287}" type="presParOf" srcId="{4D616519-2100-4753-A8ED-88DF50432366}" destId="{70F623E6-B1D3-4F01-B1DA-31219668A728}" srcOrd="3" destOrd="0" presId="urn:microsoft.com/office/officeart/2005/8/layout/chevron1"/>
    <dgm:cxn modelId="{E1E50948-AE89-4AA9-9526-1590FB52AD16}" type="presParOf" srcId="{4D616519-2100-4753-A8ED-88DF50432366}" destId="{59B8D5A6-E581-47A0-9E1D-ACCF3D8BF3AB}" srcOrd="4" destOrd="0" presId="urn:microsoft.com/office/officeart/2005/8/layout/chevron1"/>
    <dgm:cxn modelId="{01E41FED-1DE3-4DAB-828A-7009F1F6D4A4}" type="presParOf" srcId="{4D616519-2100-4753-A8ED-88DF50432366}" destId="{DCBBD0DB-40B3-4D7A-8A66-0D31EAFE5B3D}" srcOrd="5" destOrd="0" presId="urn:microsoft.com/office/officeart/2005/8/layout/chevron1"/>
    <dgm:cxn modelId="{339BF347-810C-42EA-B446-AA615E796D1D}" type="presParOf" srcId="{4D616519-2100-4753-A8ED-88DF50432366}" destId="{5C992051-CBC7-4A5D-BB31-4D7E1EDCC131}"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75425C3-BBA4-47B0-BA67-F41CD4B3FFA4}" type="doc">
      <dgm:prSet loTypeId="urn:microsoft.com/office/officeart/2005/8/layout/chevron1" loCatId="process" qsTypeId="urn:microsoft.com/office/officeart/2005/8/quickstyle/simple1" qsCatId="simple" csTypeId="urn:microsoft.com/office/officeart/2005/8/colors/accent1_2" csCatId="accent1" phldr="1"/>
      <dgm:spPr/>
    </dgm:pt>
    <dgm:pt modelId="{A5D6E3E2-463A-4501-888D-864F433D32AF}">
      <dgm:prSet phldrT="[Text]" custT="1"/>
      <dgm:spPr>
        <a:solidFill>
          <a:schemeClr val="accent1"/>
        </a:solidFill>
      </dgm:spPr>
      <dgm:t>
        <a:bodyPr/>
        <a:lstStyle/>
        <a:p>
          <a:r>
            <a:rPr lang="en-US" sz="1600" dirty="0">
              <a:latin typeface="Apple Braille"/>
            </a:rPr>
            <a:t>Value Proposition</a:t>
          </a:r>
        </a:p>
      </dgm:t>
    </dgm:pt>
    <dgm:pt modelId="{7A6CB487-5260-46FD-A171-3421A048240E}" type="parTrans" cxnId="{89943D8E-255C-4691-8985-ECAA978AD24F}">
      <dgm:prSet/>
      <dgm:spPr/>
      <dgm:t>
        <a:bodyPr/>
        <a:lstStyle/>
        <a:p>
          <a:endParaRPr lang="en-US" sz="1600">
            <a:latin typeface="Apple Braille"/>
          </a:endParaRPr>
        </a:p>
      </dgm:t>
    </dgm:pt>
    <dgm:pt modelId="{735C0436-7B9C-475E-A33A-5D88F72C24FA}" type="sibTrans" cxnId="{89943D8E-255C-4691-8985-ECAA978AD24F}">
      <dgm:prSet/>
      <dgm:spPr/>
      <dgm:t>
        <a:bodyPr/>
        <a:lstStyle/>
        <a:p>
          <a:endParaRPr lang="en-US" sz="1600">
            <a:latin typeface="Apple Braille"/>
          </a:endParaRPr>
        </a:p>
      </dgm:t>
    </dgm:pt>
    <dgm:pt modelId="{3FD2CA90-E591-4C1C-B856-21A9599C7084}">
      <dgm:prSet phldrT="[Text]" custT="1"/>
      <dgm:spPr>
        <a:solidFill>
          <a:schemeClr val="accent1"/>
        </a:solidFill>
      </dgm:spPr>
      <dgm:t>
        <a:bodyPr/>
        <a:lstStyle/>
        <a:p>
          <a:r>
            <a:rPr lang="en-US" sz="1600" dirty="0">
              <a:latin typeface="Apple Braille"/>
            </a:rPr>
            <a:t>Process Flow</a:t>
          </a:r>
        </a:p>
      </dgm:t>
    </dgm:pt>
    <dgm:pt modelId="{A98E2420-8A7B-493E-B836-431BC39A2763}" type="parTrans" cxnId="{CC6B1871-196D-4C97-ADFA-24F468C5F30A}">
      <dgm:prSet/>
      <dgm:spPr/>
      <dgm:t>
        <a:bodyPr/>
        <a:lstStyle/>
        <a:p>
          <a:endParaRPr lang="en-US" sz="1600">
            <a:latin typeface="Apple Braille"/>
          </a:endParaRPr>
        </a:p>
      </dgm:t>
    </dgm:pt>
    <dgm:pt modelId="{16866196-E7EE-44FB-819F-0734D69D4B76}" type="sibTrans" cxnId="{CC6B1871-196D-4C97-ADFA-24F468C5F30A}">
      <dgm:prSet/>
      <dgm:spPr/>
      <dgm:t>
        <a:bodyPr/>
        <a:lstStyle/>
        <a:p>
          <a:endParaRPr lang="en-US" sz="1600">
            <a:latin typeface="Apple Braille"/>
          </a:endParaRPr>
        </a:p>
      </dgm:t>
    </dgm:pt>
    <dgm:pt modelId="{10215EF0-E647-46FE-AE64-020F7B3485E2}">
      <dgm:prSet phldrT="[Text]" custT="1"/>
      <dgm:spPr>
        <a:solidFill>
          <a:schemeClr val="accent4">
            <a:lumMod val="75000"/>
          </a:schemeClr>
        </a:solidFill>
      </dgm:spPr>
      <dgm:t>
        <a:bodyPr/>
        <a:lstStyle/>
        <a:p>
          <a:r>
            <a:rPr lang="en-US" sz="1600" dirty="0">
              <a:latin typeface="Apple Braille"/>
            </a:rPr>
            <a:t>Process Interactions</a:t>
          </a:r>
        </a:p>
      </dgm:t>
    </dgm:pt>
    <dgm:pt modelId="{B88BC7E6-4DC1-4BFC-BE7C-A31A1265964A}" type="parTrans" cxnId="{994CD7C7-FF25-49AA-8754-6EF423B6D081}">
      <dgm:prSet/>
      <dgm:spPr/>
      <dgm:t>
        <a:bodyPr/>
        <a:lstStyle/>
        <a:p>
          <a:endParaRPr lang="en-US" sz="1600">
            <a:latin typeface="Apple Braille"/>
          </a:endParaRPr>
        </a:p>
      </dgm:t>
    </dgm:pt>
    <dgm:pt modelId="{F8A9EAD2-2181-4AFE-BF19-ECC1EBCE30F6}" type="sibTrans" cxnId="{994CD7C7-FF25-49AA-8754-6EF423B6D081}">
      <dgm:prSet/>
      <dgm:spPr/>
      <dgm:t>
        <a:bodyPr/>
        <a:lstStyle/>
        <a:p>
          <a:endParaRPr lang="en-US" sz="1600">
            <a:latin typeface="Apple Braille"/>
          </a:endParaRPr>
        </a:p>
      </dgm:t>
    </dgm:pt>
    <dgm:pt modelId="{9ED26A91-4725-44FC-A0E8-192CCD3937F5}">
      <dgm:prSet custT="1"/>
      <dgm:spPr>
        <a:solidFill>
          <a:schemeClr val="accent1"/>
        </a:solidFill>
      </dgm:spPr>
      <dgm:t>
        <a:bodyPr/>
        <a:lstStyle/>
        <a:p>
          <a:r>
            <a:rPr lang="en-US" sz="1600" dirty="0">
              <a:latin typeface="Apple Braille"/>
            </a:rPr>
            <a:t>Design Planning</a:t>
          </a:r>
        </a:p>
      </dgm:t>
    </dgm:pt>
    <dgm:pt modelId="{3CA2EDAB-03E7-4D93-843E-40E38415E840}" type="parTrans" cxnId="{FAE184CB-121A-422B-BB22-0783889F9257}">
      <dgm:prSet/>
      <dgm:spPr/>
      <dgm:t>
        <a:bodyPr/>
        <a:lstStyle/>
        <a:p>
          <a:endParaRPr lang="en-US" sz="1600">
            <a:latin typeface="Apple Braille"/>
          </a:endParaRPr>
        </a:p>
      </dgm:t>
    </dgm:pt>
    <dgm:pt modelId="{2BFC1966-7BD3-4037-B4D3-4BB55D86206A}" type="sibTrans" cxnId="{FAE184CB-121A-422B-BB22-0783889F9257}">
      <dgm:prSet/>
      <dgm:spPr/>
      <dgm:t>
        <a:bodyPr/>
        <a:lstStyle/>
        <a:p>
          <a:endParaRPr lang="en-US" sz="1600">
            <a:latin typeface="Apple Braille"/>
          </a:endParaRPr>
        </a:p>
      </dgm:t>
    </dgm:pt>
    <dgm:pt modelId="{4D616519-2100-4753-A8ED-88DF50432366}" type="pres">
      <dgm:prSet presAssocID="{C75425C3-BBA4-47B0-BA67-F41CD4B3FFA4}" presName="Name0" presStyleCnt="0">
        <dgm:presLayoutVars>
          <dgm:dir/>
          <dgm:animLvl val="lvl"/>
          <dgm:resizeHandles val="exact"/>
        </dgm:presLayoutVars>
      </dgm:prSet>
      <dgm:spPr/>
    </dgm:pt>
    <dgm:pt modelId="{9E66847C-771B-46B8-BD4E-3F4B1809811C}" type="pres">
      <dgm:prSet presAssocID="{A5D6E3E2-463A-4501-888D-864F433D32AF}" presName="parTxOnly" presStyleLbl="node1" presStyleIdx="0" presStyleCnt="4">
        <dgm:presLayoutVars>
          <dgm:chMax val="0"/>
          <dgm:chPref val="0"/>
          <dgm:bulletEnabled val="1"/>
        </dgm:presLayoutVars>
      </dgm:prSet>
      <dgm:spPr/>
    </dgm:pt>
    <dgm:pt modelId="{1CC91DAE-0B9F-46EA-87F8-FE76D64857A7}" type="pres">
      <dgm:prSet presAssocID="{735C0436-7B9C-475E-A33A-5D88F72C24FA}" presName="parTxOnlySpace" presStyleCnt="0"/>
      <dgm:spPr/>
    </dgm:pt>
    <dgm:pt modelId="{530375FC-22F1-46AD-8F78-958169AF4E5E}" type="pres">
      <dgm:prSet presAssocID="{3FD2CA90-E591-4C1C-B856-21A9599C7084}" presName="parTxOnly" presStyleLbl="node1" presStyleIdx="1" presStyleCnt="4">
        <dgm:presLayoutVars>
          <dgm:chMax val="0"/>
          <dgm:chPref val="0"/>
          <dgm:bulletEnabled val="1"/>
        </dgm:presLayoutVars>
      </dgm:prSet>
      <dgm:spPr/>
    </dgm:pt>
    <dgm:pt modelId="{70F623E6-B1D3-4F01-B1DA-31219668A728}" type="pres">
      <dgm:prSet presAssocID="{16866196-E7EE-44FB-819F-0734D69D4B76}" presName="parTxOnlySpace" presStyleCnt="0"/>
      <dgm:spPr/>
    </dgm:pt>
    <dgm:pt modelId="{59B8D5A6-E581-47A0-9E1D-ACCF3D8BF3AB}" type="pres">
      <dgm:prSet presAssocID="{10215EF0-E647-46FE-AE64-020F7B3485E2}" presName="parTxOnly" presStyleLbl="node1" presStyleIdx="2" presStyleCnt="4">
        <dgm:presLayoutVars>
          <dgm:chMax val="0"/>
          <dgm:chPref val="0"/>
          <dgm:bulletEnabled val="1"/>
        </dgm:presLayoutVars>
      </dgm:prSet>
      <dgm:spPr/>
    </dgm:pt>
    <dgm:pt modelId="{DCBBD0DB-40B3-4D7A-8A66-0D31EAFE5B3D}" type="pres">
      <dgm:prSet presAssocID="{F8A9EAD2-2181-4AFE-BF19-ECC1EBCE30F6}" presName="parTxOnlySpace" presStyleCnt="0"/>
      <dgm:spPr/>
    </dgm:pt>
    <dgm:pt modelId="{5C992051-CBC7-4A5D-BB31-4D7E1EDCC131}" type="pres">
      <dgm:prSet presAssocID="{9ED26A91-4725-44FC-A0E8-192CCD3937F5}" presName="parTxOnly" presStyleLbl="node1" presStyleIdx="3" presStyleCnt="4">
        <dgm:presLayoutVars>
          <dgm:chMax val="0"/>
          <dgm:chPref val="0"/>
          <dgm:bulletEnabled val="1"/>
        </dgm:presLayoutVars>
      </dgm:prSet>
      <dgm:spPr/>
    </dgm:pt>
  </dgm:ptLst>
  <dgm:cxnLst>
    <dgm:cxn modelId="{1241825C-1C91-4872-B7F1-757447F287E9}" type="presOf" srcId="{A5D6E3E2-463A-4501-888D-864F433D32AF}" destId="{9E66847C-771B-46B8-BD4E-3F4B1809811C}" srcOrd="0" destOrd="0" presId="urn:microsoft.com/office/officeart/2005/8/layout/chevron1"/>
    <dgm:cxn modelId="{70503B50-4C4F-4F4B-A250-64D4D949DBCC}" type="presOf" srcId="{9ED26A91-4725-44FC-A0E8-192CCD3937F5}" destId="{5C992051-CBC7-4A5D-BB31-4D7E1EDCC131}" srcOrd="0" destOrd="0" presId="urn:microsoft.com/office/officeart/2005/8/layout/chevron1"/>
    <dgm:cxn modelId="{CC6B1871-196D-4C97-ADFA-24F468C5F30A}" srcId="{C75425C3-BBA4-47B0-BA67-F41CD4B3FFA4}" destId="{3FD2CA90-E591-4C1C-B856-21A9599C7084}" srcOrd="1" destOrd="0" parTransId="{A98E2420-8A7B-493E-B836-431BC39A2763}" sibTransId="{16866196-E7EE-44FB-819F-0734D69D4B76}"/>
    <dgm:cxn modelId="{F434B753-A8EA-437C-BD3A-F4898A4DF07B}" type="presOf" srcId="{C75425C3-BBA4-47B0-BA67-F41CD4B3FFA4}" destId="{4D616519-2100-4753-A8ED-88DF50432366}" srcOrd="0" destOrd="0" presId="urn:microsoft.com/office/officeart/2005/8/layout/chevron1"/>
    <dgm:cxn modelId="{89943D8E-255C-4691-8985-ECAA978AD24F}" srcId="{C75425C3-BBA4-47B0-BA67-F41CD4B3FFA4}" destId="{A5D6E3E2-463A-4501-888D-864F433D32AF}" srcOrd="0" destOrd="0" parTransId="{7A6CB487-5260-46FD-A171-3421A048240E}" sibTransId="{735C0436-7B9C-475E-A33A-5D88F72C24FA}"/>
    <dgm:cxn modelId="{6EA36194-6FE6-4DAC-947B-98B19BF7D756}" type="presOf" srcId="{10215EF0-E647-46FE-AE64-020F7B3485E2}" destId="{59B8D5A6-E581-47A0-9E1D-ACCF3D8BF3AB}" srcOrd="0" destOrd="0" presId="urn:microsoft.com/office/officeart/2005/8/layout/chevron1"/>
    <dgm:cxn modelId="{994CD7C7-FF25-49AA-8754-6EF423B6D081}" srcId="{C75425C3-BBA4-47B0-BA67-F41CD4B3FFA4}" destId="{10215EF0-E647-46FE-AE64-020F7B3485E2}" srcOrd="2" destOrd="0" parTransId="{B88BC7E6-4DC1-4BFC-BE7C-A31A1265964A}" sibTransId="{F8A9EAD2-2181-4AFE-BF19-ECC1EBCE30F6}"/>
    <dgm:cxn modelId="{FAE184CB-121A-422B-BB22-0783889F9257}" srcId="{C75425C3-BBA4-47B0-BA67-F41CD4B3FFA4}" destId="{9ED26A91-4725-44FC-A0E8-192CCD3937F5}" srcOrd="3" destOrd="0" parTransId="{3CA2EDAB-03E7-4D93-843E-40E38415E840}" sibTransId="{2BFC1966-7BD3-4037-B4D3-4BB55D86206A}"/>
    <dgm:cxn modelId="{06B0A4D2-AEEA-4245-BB48-83D0CF3907F4}" type="presOf" srcId="{3FD2CA90-E591-4C1C-B856-21A9599C7084}" destId="{530375FC-22F1-46AD-8F78-958169AF4E5E}" srcOrd="0" destOrd="0" presId="urn:microsoft.com/office/officeart/2005/8/layout/chevron1"/>
    <dgm:cxn modelId="{3D656613-6803-4D68-8A07-BA0A1BDF94FD}" type="presParOf" srcId="{4D616519-2100-4753-A8ED-88DF50432366}" destId="{9E66847C-771B-46B8-BD4E-3F4B1809811C}" srcOrd="0" destOrd="0" presId="urn:microsoft.com/office/officeart/2005/8/layout/chevron1"/>
    <dgm:cxn modelId="{3E614D12-D6BE-4739-8EE8-83921458511E}" type="presParOf" srcId="{4D616519-2100-4753-A8ED-88DF50432366}" destId="{1CC91DAE-0B9F-46EA-87F8-FE76D64857A7}" srcOrd="1" destOrd="0" presId="urn:microsoft.com/office/officeart/2005/8/layout/chevron1"/>
    <dgm:cxn modelId="{080E8338-F631-4E89-A0CC-C563D147F29E}" type="presParOf" srcId="{4D616519-2100-4753-A8ED-88DF50432366}" destId="{530375FC-22F1-46AD-8F78-958169AF4E5E}" srcOrd="2" destOrd="0" presId="urn:microsoft.com/office/officeart/2005/8/layout/chevron1"/>
    <dgm:cxn modelId="{C753FDFA-4EE3-425F-B7E9-989BBBCF1287}" type="presParOf" srcId="{4D616519-2100-4753-A8ED-88DF50432366}" destId="{70F623E6-B1D3-4F01-B1DA-31219668A728}" srcOrd="3" destOrd="0" presId="urn:microsoft.com/office/officeart/2005/8/layout/chevron1"/>
    <dgm:cxn modelId="{E1E50948-AE89-4AA9-9526-1590FB52AD16}" type="presParOf" srcId="{4D616519-2100-4753-A8ED-88DF50432366}" destId="{59B8D5A6-E581-47A0-9E1D-ACCF3D8BF3AB}" srcOrd="4" destOrd="0" presId="urn:microsoft.com/office/officeart/2005/8/layout/chevron1"/>
    <dgm:cxn modelId="{01E41FED-1DE3-4DAB-828A-7009F1F6D4A4}" type="presParOf" srcId="{4D616519-2100-4753-A8ED-88DF50432366}" destId="{DCBBD0DB-40B3-4D7A-8A66-0D31EAFE5B3D}" srcOrd="5" destOrd="0" presId="urn:microsoft.com/office/officeart/2005/8/layout/chevron1"/>
    <dgm:cxn modelId="{339BF347-810C-42EA-B446-AA615E796D1D}" type="presParOf" srcId="{4D616519-2100-4753-A8ED-88DF50432366}" destId="{5C992051-CBC7-4A5D-BB31-4D7E1EDCC131}"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75425C3-BBA4-47B0-BA67-F41CD4B3FFA4}" type="doc">
      <dgm:prSet loTypeId="urn:microsoft.com/office/officeart/2005/8/layout/chevron1" loCatId="process" qsTypeId="urn:microsoft.com/office/officeart/2005/8/quickstyle/simple1" qsCatId="simple" csTypeId="urn:microsoft.com/office/officeart/2005/8/colors/accent1_2" csCatId="accent1" phldr="1"/>
      <dgm:spPr/>
    </dgm:pt>
    <dgm:pt modelId="{A5D6E3E2-463A-4501-888D-864F433D32AF}">
      <dgm:prSet phldrT="[Text]" custT="1"/>
      <dgm:spPr>
        <a:solidFill>
          <a:schemeClr val="accent1"/>
        </a:solidFill>
      </dgm:spPr>
      <dgm:t>
        <a:bodyPr/>
        <a:lstStyle/>
        <a:p>
          <a:r>
            <a:rPr lang="en-US" sz="1600" dirty="0">
              <a:latin typeface="Apple Braille"/>
            </a:rPr>
            <a:t>Value Proposition</a:t>
          </a:r>
        </a:p>
      </dgm:t>
    </dgm:pt>
    <dgm:pt modelId="{7A6CB487-5260-46FD-A171-3421A048240E}" type="parTrans" cxnId="{89943D8E-255C-4691-8985-ECAA978AD24F}">
      <dgm:prSet/>
      <dgm:spPr/>
      <dgm:t>
        <a:bodyPr/>
        <a:lstStyle/>
        <a:p>
          <a:endParaRPr lang="en-US" sz="1600">
            <a:latin typeface="Apple Braille"/>
          </a:endParaRPr>
        </a:p>
      </dgm:t>
    </dgm:pt>
    <dgm:pt modelId="{735C0436-7B9C-475E-A33A-5D88F72C24FA}" type="sibTrans" cxnId="{89943D8E-255C-4691-8985-ECAA978AD24F}">
      <dgm:prSet/>
      <dgm:spPr/>
      <dgm:t>
        <a:bodyPr/>
        <a:lstStyle/>
        <a:p>
          <a:endParaRPr lang="en-US" sz="1600">
            <a:latin typeface="Apple Braille"/>
          </a:endParaRPr>
        </a:p>
      </dgm:t>
    </dgm:pt>
    <dgm:pt modelId="{3FD2CA90-E591-4C1C-B856-21A9599C7084}">
      <dgm:prSet phldrT="[Text]" custT="1"/>
      <dgm:spPr>
        <a:solidFill>
          <a:schemeClr val="accent4">
            <a:lumMod val="75000"/>
          </a:schemeClr>
        </a:solidFill>
      </dgm:spPr>
      <dgm:t>
        <a:bodyPr/>
        <a:lstStyle/>
        <a:p>
          <a:r>
            <a:rPr lang="en-US" sz="1600" dirty="0">
              <a:latin typeface="Apple Braille"/>
            </a:rPr>
            <a:t>Process Flow</a:t>
          </a:r>
        </a:p>
      </dgm:t>
    </dgm:pt>
    <dgm:pt modelId="{A98E2420-8A7B-493E-B836-431BC39A2763}" type="parTrans" cxnId="{CC6B1871-196D-4C97-ADFA-24F468C5F30A}">
      <dgm:prSet/>
      <dgm:spPr/>
      <dgm:t>
        <a:bodyPr/>
        <a:lstStyle/>
        <a:p>
          <a:endParaRPr lang="en-US" sz="1600">
            <a:latin typeface="Apple Braille"/>
          </a:endParaRPr>
        </a:p>
      </dgm:t>
    </dgm:pt>
    <dgm:pt modelId="{16866196-E7EE-44FB-819F-0734D69D4B76}" type="sibTrans" cxnId="{CC6B1871-196D-4C97-ADFA-24F468C5F30A}">
      <dgm:prSet/>
      <dgm:spPr/>
      <dgm:t>
        <a:bodyPr/>
        <a:lstStyle/>
        <a:p>
          <a:endParaRPr lang="en-US" sz="1600">
            <a:latin typeface="Apple Braille"/>
          </a:endParaRPr>
        </a:p>
      </dgm:t>
    </dgm:pt>
    <dgm:pt modelId="{10215EF0-E647-46FE-AE64-020F7B3485E2}">
      <dgm:prSet phldrT="[Text]" custT="1"/>
      <dgm:spPr>
        <a:solidFill>
          <a:schemeClr val="accent1"/>
        </a:solidFill>
      </dgm:spPr>
      <dgm:t>
        <a:bodyPr/>
        <a:lstStyle/>
        <a:p>
          <a:r>
            <a:rPr lang="en-US" sz="1600" dirty="0">
              <a:latin typeface="Apple Braille"/>
            </a:rPr>
            <a:t>Process Interactions</a:t>
          </a:r>
        </a:p>
      </dgm:t>
    </dgm:pt>
    <dgm:pt modelId="{B88BC7E6-4DC1-4BFC-BE7C-A31A1265964A}" type="parTrans" cxnId="{994CD7C7-FF25-49AA-8754-6EF423B6D081}">
      <dgm:prSet/>
      <dgm:spPr/>
      <dgm:t>
        <a:bodyPr/>
        <a:lstStyle/>
        <a:p>
          <a:endParaRPr lang="en-US" sz="1600">
            <a:latin typeface="Apple Braille"/>
          </a:endParaRPr>
        </a:p>
      </dgm:t>
    </dgm:pt>
    <dgm:pt modelId="{F8A9EAD2-2181-4AFE-BF19-ECC1EBCE30F6}" type="sibTrans" cxnId="{994CD7C7-FF25-49AA-8754-6EF423B6D081}">
      <dgm:prSet/>
      <dgm:spPr/>
      <dgm:t>
        <a:bodyPr/>
        <a:lstStyle/>
        <a:p>
          <a:endParaRPr lang="en-US" sz="1600">
            <a:latin typeface="Apple Braille"/>
          </a:endParaRPr>
        </a:p>
      </dgm:t>
    </dgm:pt>
    <dgm:pt modelId="{9ED26A91-4725-44FC-A0E8-192CCD3937F5}">
      <dgm:prSet custT="1"/>
      <dgm:spPr>
        <a:solidFill>
          <a:schemeClr val="accent1"/>
        </a:solidFill>
      </dgm:spPr>
      <dgm:t>
        <a:bodyPr/>
        <a:lstStyle/>
        <a:p>
          <a:r>
            <a:rPr lang="en-US" sz="1600" dirty="0">
              <a:latin typeface="Apple Braille"/>
            </a:rPr>
            <a:t>Design Planning</a:t>
          </a:r>
        </a:p>
      </dgm:t>
    </dgm:pt>
    <dgm:pt modelId="{3CA2EDAB-03E7-4D93-843E-40E38415E840}" type="parTrans" cxnId="{FAE184CB-121A-422B-BB22-0783889F9257}">
      <dgm:prSet/>
      <dgm:spPr/>
      <dgm:t>
        <a:bodyPr/>
        <a:lstStyle/>
        <a:p>
          <a:endParaRPr lang="en-US" sz="1600">
            <a:latin typeface="Apple Braille"/>
          </a:endParaRPr>
        </a:p>
      </dgm:t>
    </dgm:pt>
    <dgm:pt modelId="{2BFC1966-7BD3-4037-B4D3-4BB55D86206A}" type="sibTrans" cxnId="{FAE184CB-121A-422B-BB22-0783889F9257}">
      <dgm:prSet/>
      <dgm:spPr/>
      <dgm:t>
        <a:bodyPr/>
        <a:lstStyle/>
        <a:p>
          <a:endParaRPr lang="en-US" sz="1600">
            <a:latin typeface="Apple Braille"/>
          </a:endParaRPr>
        </a:p>
      </dgm:t>
    </dgm:pt>
    <dgm:pt modelId="{4D616519-2100-4753-A8ED-88DF50432366}" type="pres">
      <dgm:prSet presAssocID="{C75425C3-BBA4-47B0-BA67-F41CD4B3FFA4}" presName="Name0" presStyleCnt="0">
        <dgm:presLayoutVars>
          <dgm:dir/>
          <dgm:animLvl val="lvl"/>
          <dgm:resizeHandles val="exact"/>
        </dgm:presLayoutVars>
      </dgm:prSet>
      <dgm:spPr/>
    </dgm:pt>
    <dgm:pt modelId="{9E66847C-771B-46B8-BD4E-3F4B1809811C}" type="pres">
      <dgm:prSet presAssocID="{A5D6E3E2-463A-4501-888D-864F433D32AF}" presName="parTxOnly" presStyleLbl="node1" presStyleIdx="0" presStyleCnt="4">
        <dgm:presLayoutVars>
          <dgm:chMax val="0"/>
          <dgm:chPref val="0"/>
          <dgm:bulletEnabled val="1"/>
        </dgm:presLayoutVars>
      </dgm:prSet>
      <dgm:spPr/>
    </dgm:pt>
    <dgm:pt modelId="{1CC91DAE-0B9F-46EA-87F8-FE76D64857A7}" type="pres">
      <dgm:prSet presAssocID="{735C0436-7B9C-475E-A33A-5D88F72C24FA}" presName="parTxOnlySpace" presStyleCnt="0"/>
      <dgm:spPr/>
    </dgm:pt>
    <dgm:pt modelId="{530375FC-22F1-46AD-8F78-958169AF4E5E}" type="pres">
      <dgm:prSet presAssocID="{3FD2CA90-E591-4C1C-B856-21A9599C7084}" presName="parTxOnly" presStyleLbl="node1" presStyleIdx="1" presStyleCnt="4">
        <dgm:presLayoutVars>
          <dgm:chMax val="0"/>
          <dgm:chPref val="0"/>
          <dgm:bulletEnabled val="1"/>
        </dgm:presLayoutVars>
      </dgm:prSet>
      <dgm:spPr/>
    </dgm:pt>
    <dgm:pt modelId="{70F623E6-B1D3-4F01-B1DA-31219668A728}" type="pres">
      <dgm:prSet presAssocID="{16866196-E7EE-44FB-819F-0734D69D4B76}" presName="parTxOnlySpace" presStyleCnt="0"/>
      <dgm:spPr/>
    </dgm:pt>
    <dgm:pt modelId="{59B8D5A6-E581-47A0-9E1D-ACCF3D8BF3AB}" type="pres">
      <dgm:prSet presAssocID="{10215EF0-E647-46FE-AE64-020F7B3485E2}" presName="parTxOnly" presStyleLbl="node1" presStyleIdx="2" presStyleCnt="4">
        <dgm:presLayoutVars>
          <dgm:chMax val="0"/>
          <dgm:chPref val="0"/>
          <dgm:bulletEnabled val="1"/>
        </dgm:presLayoutVars>
      </dgm:prSet>
      <dgm:spPr/>
    </dgm:pt>
    <dgm:pt modelId="{DCBBD0DB-40B3-4D7A-8A66-0D31EAFE5B3D}" type="pres">
      <dgm:prSet presAssocID="{F8A9EAD2-2181-4AFE-BF19-ECC1EBCE30F6}" presName="parTxOnlySpace" presStyleCnt="0"/>
      <dgm:spPr/>
    </dgm:pt>
    <dgm:pt modelId="{5C992051-CBC7-4A5D-BB31-4D7E1EDCC131}" type="pres">
      <dgm:prSet presAssocID="{9ED26A91-4725-44FC-A0E8-192CCD3937F5}" presName="parTxOnly" presStyleLbl="node1" presStyleIdx="3" presStyleCnt="4">
        <dgm:presLayoutVars>
          <dgm:chMax val="0"/>
          <dgm:chPref val="0"/>
          <dgm:bulletEnabled val="1"/>
        </dgm:presLayoutVars>
      </dgm:prSet>
      <dgm:spPr/>
    </dgm:pt>
  </dgm:ptLst>
  <dgm:cxnLst>
    <dgm:cxn modelId="{1241825C-1C91-4872-B7F1-757447F287E9}" type="presOf" srcId="{A5D6E3E2-463A-4501-888D-864F433D32AF}" destId="{9E66847C-771B-46B8-BD4E-3F4B1809811C}" srcOrd="0" destOrd="0" presId="urn:microsoft.com/office/officeart/2005/8/layout/chevron1"/>
    <dgm:cxn modelId="{70503B50-4C4F-4F4B-A250-64D4D949DBCC}" type="presOf" srcId="{9ED26A91-4725-44FC-A0E8-192CCD3937F5}" destId="{5C992051-CBC7-4A5D-BB31-4D7E1EDCC131}" srcOrd="0" destOrd="0" presId="urn:microsoft.com/office/officeart/2005/8/layout/chevron1"/>
    <dgm:cxn modelId="{CC6B1871-196D-4C97-ADFA-24F468C5F30A}" srcId="{C75425C3-BBA4-47B0-BA67-F41CD4B3FFA4}" destId="{3FD2CA90-E591-4C1C-B856-21A9599C7084}" srcOrd="1" destOrd="0" parTransId="{A98E2420-8A7B-493E-B836-431BC39A2763}" sibTransId="{16866196-E7EE-44FB-819F-0734D69D4B76}"/>
    <dgm:cxn modelId="{F434B753-A8EA-437C-BD3A-F4898A4DF07B}" type="presOf" srcId="{C75425C3-BBA4-47B0-BA67-F41CD4B3FFA4}" destId="{4D616519-2100-4753-A8ED-88DF50432366}" srcOrd="0" destOrd="0" presId="urn:microsoft.com/office/officeart/2005/8/layout/chevron1"/>
    <dgm:cxn modelId="{89943D8E-255C-4691-8985-ECAA978AD24F}" srcId="{C75425C3-BBA4-47B0-BA67-F41CD4B3FFA4}" destId="{A5D6E3E2-463A-4501-888D-864F433D32AF}" srcOrd="0" destOrd="0" parTransId="{7A6CB487-5260-46FD-A171-3421A048240E}" sibTransId="{735C0436-7B9C-475E-A33A-5D88F72C24FA}"/>
    <dgm:cxn modelId="{6EA36194-6FE6-4DAC-947B-98B19BF7D756}" type="presOf" srcId="{10215EF0-E647-46FE-AE64-020F7B3485E2}" destId="{59B8D5A6-E581-47A0-9E1D-ACCF3D8BF3AB}" srcOrd="0" destOrd="0" presId="urn:microsoft.com/office/officeart/2005/8/layout/chevron1"/>
    <dgm:cxn modelId="{994CD7C7-FF25-49AA-8754-6EF423B6D081}" srcId="{C75425C3-BBA4-47B0-BA67-F41CD4B3FFA4}" destId="{10215EF0-E647-46FE-AE64-020F7B3485E2}" srcOrd="2" destOrd="0" parTransId="{B88BC7E6-4DC1-4BFC-BE7C-A31A1265964A}" sibTransId="{F8A9EAD2-2181-4AFE-BF19-ECC1EBCE30F6}"/>
    <dgm:cxn modelId="{FAE184CB-121A-422B-BB22-0783889F9257}" srcId="{C75425C3-BBA4-47B0-BA67-F41CD4B3FFA4}" destId="{9ED26A91-4725-44FC-A0E8-192CCD3937F5}" srcOrd="3" destOrd="0" parTransId="{3CA2EDAB-03E7-4D93-843E-40E38415E840}" sibTransId="{2BFC1966-7BD3-4037-B4D3-4BB55D86206A}"/>
    <dgm:cxn modelId="{06B0A4D2-AEEA-4245-BB48-83D0CF3907F4}" type="presOf" srcId="{3FD2CA90-E591-4C1C-B856-21A9599C7084}" destId="{530375FC-22F1-46AD-8F78-958169AF4E5E}" srcOrd="0" destOrd="0" presId="urn:microsoft.com/office/officeart/2005/8/layout/chevron1"/>
    <dgm:cxn modelId="{3D656613-6803-4D68-8A07-BA0A1BDF94FD}" type="presParOf" srcId="{4D616519-2100-4753-A8ED-88DF50432366}" destId="{9E66847C-771B-46B8-BD4E-3F4B1809811C}" srcOrd="0" destOrd="0" presId="urn:microsoft.com/office/officeart/2005/8/layout/chevron1"/>
    <dgm:cxn modelId="{3E614D12-D6BE-4739-8EE8-83921458511E}" type="presParOf" srcId="{4D616519-2100-4753-A8ED-88DF50432366}" destId="{1CC91DAE-0B9F-46EA-87F8-FE76D64857A7}" srcOrd="1" destOrd="0" presId="urn:microsoft.com/office/officeart/2005/8/layout/chevron1"/>
    <dgm:cxn modelId="{080E8338-F631-4E89-A0CC-C563D147F29E}" type="presParOf" srcId="{4D616519-2100-4753-A8ED-88DF50432366}" destId="{530375FC-22F1-46AD-8F78-958169AF4E5E}" srcOrd="2" destOrd="0" presId="urn:microsoft.com/office/officeart/2005/8/layout/chevron1"/>
    <dgm:cxn modelId="{C753FDFA-4EE3-425F-B7E9-989BBBCF1287}" type="presParOf" srcId="{4D616519-2100-4753-A8ED-88DF50432366}" destId="{70F623E6-B1D3-4F01-B1DA-31219668A728}" srcOrd="3" destOrd="0" presId="urn:microsoft.com/office/officeart/2005/8/layout/chevron1"/>
    <dgm:cxn modelId="{E1E50948-AE89-4AA9-9526-1590FB52AD16}" type="presParOf" srcId="{4D616519-2100-4753-A8ED-88DF50432366}" destId="{59B8D5A6-E581-47A0-9E1D-ACCF3D8BF3AB}" srcOrd="4" destOrd="0" presId="urn:microsoft.com/office/officeart/2005/8/layout/chevron1"/>
    <dgm:cxn modelId="{01E41FED-1DE3-4DAB-828A-7009F1F6D4A4}" type="presParOf" srcId="{4D616519-2100-4753-A8ED-88DF50432366}" destId="{DCBBD0DB-40B3-4D7A-8A66-0D31EAFE5B3D}" srcOrd="5" destOrd="0" presId="urn:microsoft.com/office/officeart/2005/8/layout/chevron1"/>
    <dgm:cxn modelId="{339BF347-810C-42EA-B446-AA615E796D1D}" type="presParOf" srcId="{4D616519-2100-4753-A8ED-88DF50432366}" destId="{5C992051-CBC7-4A5D-BB31-4D7E1EDCC131}" srcOrd="6"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75425C3-BBA4-47B0-BA67-F41CD4B3FFA4}" type="doc">
      <dgm:prSet loTypeId="urn:microsoft.com/office/officeart/2005/8/layout/chevron1" loCatId="process" qsTypeId="urn:microsoft.com/office/officeart/2005/8/quickstyle/simple1" qsCatId="simple" csTypeId="urn:microsoft.com/office/officeart/2005/8/colors/accent1_2" csCatId="accent1" phldr="1"/>
      <dgm:spPr/>
    </dgm:pt>
    <dgm:pt modelId="{A5D6E3E2-463A-4501-888D-864F433D32AF}">
      <dgm:prSet phldrT="[Text]" custT="1"/>
      <dgm:spPr>
        <a:solidFill>
          <a:schemeClr val="accent1"/>
        </a:solidFill>
      </dgm:spPr>
      <dgm:t>
        <a:bodyPr/>
        <a:lstStyle/>
        <a:p>
          <a:r>
            <a:rPr lang="en-US" sz="1600" dirty="0">
              <a:latin typeface="Apple Braille"/>
            </a:rPr>
            <a:t>Value Proposition</a:t>
          </a:r>
        </a:p>
      </dgm:t>
    </dgm:pt>
    <dgm:pt modelId="{7A6CB487-5260-46FD-A171-3421A048240E}" type="parTrans" cxnId="{89943D8E-255C-4691-8985-ECAA978AD24F}">
      <dgm:prSet/>
      <dgm:spPr/>
      <dgm:t>
        <a:bodyPr/>
        <a:lstStyle/>
        <a:p>
          <a:endParaRPr lang="en-US" sz="1600">
            <a:latin typeface="Apple Braille"/>
          </a:endParaRPr>
        </a:p>
      </dgm:t>
    </dgm:pt>
    <dgm:pt modelId="{735C0436-7B9C-475E-A33A-5D88F72C24FA}" type="sibTrans" cxnId="{89943D8E-255C-4691-8985-ECAA978AD24F}">
      <dgm:prSet/>
      <dgm:spPr/>
      <dgm:t>
        <a:bodyPr/>
        <a:lstStyle/>
        <a:p>
          <a:endParaRPr lang="en-US" sz="1600">
            <a:latin typeface="Apple Braille"/>
          </a:endParaRPr>
        </a:p>
      </dgm:t>
    </dgm:pt>
    <dgm:pt modelId="{3FD2CA90-E591-4C1C-B856-21A9599C7084}">
      <dgm:prSet phldrT="[Text]" custT="1"/>
      <dgm:spPr>
        <a:solidFill>
          <a:schemeClr val="accent1"/>
        </a:solidFill>
      </dgm:spPr>
      <dgm:t>
        <a:bodyPr/>
        <a:lstStyle/>
        <a:p>
          <a:r>
            <a:rPr lang="en-US" sz="1600" dirty="0">
              <a:latin typeface="Apple Braille"/>
            </a:rPr>
            <a:t>Process Flow</a:t>
          </a:r>
        </a:p>
      </dgm:t>
    </dgm:pt>
    <dgm:pt modelId="{A98E2420-8A7B-493E-B836-431BC39A2763}" type="parTrans" cxnId="{CC6B1871-196D-4C97-ADFA-24F468C5F30A}">
      <dgm:prSet/>
      <dgm:spPr/>
      <dgm:t>
        <a:bodyPr/>
        <a:lstStyle/>
        <a:p>
          <a:endParaRPr lang="en-US" sz="1600">
            <a:latin typeface="Apple Braille"/>
          </a:endParaRPr>
        </a:p>
      </dgm:t>
    </dgm:pt>
    <dgm:pt modelId="{16866196-E7EE-44FB-819F-0734D69D4B76}" type="sibTrans" cxnId="{CC6B1871-196D-4C97-ADFA-24F468C5F30A}">
      <dgm:prSet/>
      <dgm:spPr/>
      <dgm:t>
        <a:bodyPr/>
        <a:lstStyle/>
        <a:p>
          <a:endParaRPr lang="en-US" sz="1600">
            <a:latin typeface="Apple Braille"/>
          </a:endParaRPr>
        </a:p>
      </dgm:t>
    </dgm:pt>
    <dgm:pt modelId="{10215EF0-E647-46FE-AE64-020F7B3485E2}">
      <dgm:prSet phldrT="[Text]" custT="1"/>
      <dgm:spPr>
        <a:solidFill>
          <a:schemeClr val="accent4">
            <a:lumMod val="75000"/>
          </a:schemeClr>
        </a:solidFill>
      </dgm:spPr>
      <dgm:t>
        <a:bodyPr/>
        <a:lstStyle/>
        <a:p>
          <a:r>
            <a:rPr lang="en-US" sz="1600" dirty="0">
              <a:latin typeface="Apple Braille"/>
            </a:rPr>
            <a:t>Process Interactions</a:t>
          </a:r>
        </a:p>
      </dgm:t>
    </dgm:pt>
    <dgm:pt modelId="{B88BC7E6-4DC1-4BFC-BE7C-A31A1265964A}" type="parTrans" cxnId="{994CD7C7-FF25-49AA-8754-6EF423B6D081}">
      <dgm:prSet/>
      <dgm:spPr/>
      <dgm:t>
        <a:bodyPr/>
        <a:lstStyle/>
        <a:p>
          <a:endParaRPr lang="en-US" sz="1600">
            <a:latin typeface="Apple Braille"/>
          </a:endParaRPr>
        </a:p>
      </dgm:t>
    </dgm:pt>
    <dgm:pt modelId="{F8A9EAD2-2181-4AFE-BF19-ECC1EBCE30F6}" type="sibTrans" cxnId="{994CD7C7-FF25-49AA-8754-6EF423B6D081}">
      <dgm:prSet/>
      <dgm:spPr/>
      <dgm:t>
        <a:bodyPr/>
        <a:lstStyle/>
        <a:p>
          <a:endParaRPr lang="en-US" sz="1600">
            <a:latin typeface="Apple Braille"/>
          </a:endParaRPr>
        </a:p>
      </dgm:t>
    </dgm:pt>
    <dgm:pt modelId="{9ED26A91-4725-44FC-A0E8-192CCD3937F5}">
      <dgm:prSet custT="1"/>
      <dgm:spPr>
        <a:solidFill>
          <a:schemeClr val="accent1"/>
        </a:solidFill>
      </dgm:spPr>
      <dgm:t>
        <a:bodyPr/>
        <a:lstStyle/>
        <a:p>
          <a:r>
            <a:rPr lang="en-US" sz="1600" dirty="0">
              <a:latin typeface="Apple Braille"/>
            </a:rPr>
            <a:t>Design Planning</a:t>
          </a:r>
        </a:p>
      </dgm:t>
    </dgm:pt>
    <dgm:pt modelId="{3CA2EDAB-03E7-4D93-843E-40E38415E840}" type="parTrans" cxnId="{FAE184CB-121A-422B-BB22-0783889F9257}">
      <dgm:prSet/>
      <dgm:spPr/>
      <dgm:t>
        <a:bodyPr/>
        <a:lstStyle/>
        <a:p>
          <a:endParaRPr lang="en-US" sz="1600">
            <a:latin typeface="Apple Braille"/>
          </a:endParaRPr>
        </a:p>
      </dgm:t>
    </dgm:pt>
    <dgm:pt modelId="{2BFC1966-7BD3-4037-B4D3-4BB55D86206A}" type="sibTrans" cxnId="{FAE184CB-121A-422B-BB22-0783889F9257}">
      <dgm:prSet/>
      <dgm:spPr/>
      <dgm:t>
        <a:bodyPr/>
        <a:lstStyle/>
        <a:p>
          <a:endParaRPr lang="en-US" sz="1600">
            <a:latin typeface="Apple Braille"/>
          </a:endParaRPr>
        </a:p>
      </dgm:t>
    </dgm:pt>
    <dgm:pt modelId="{4D616519-2100-4753-A8ED-88DF50432366}" type="pres">
      <dgm:prSet presAssocID="{C75425C3-BBA4-47B0-BA67-F41CD4B3FFA4}" presName="Name0" presStyleCnt="0">
        <dgm:presLayoutVars>
          <dgm:dir/>
          <dgm:animLvl val="lvl"/>
          <dgm:resizeHandles val="exact"/>
        </dgm:presLayoutVars>
      </dgm:prSet>
      <dgm:spPr/>
    </dgm:pt>
    <dgm:pt modelId="{9E66847C-771B-46B8-BD4E-3F4B1809811C}" type="pres">
      <dgm:prSet presAssocID="{A5D6E3E2-463A-4501-888D-864F433D32AF}" presName="parTxOnly" presStyleLbl="node1" presStyleIdx="0" presStyleCnt="4">
        <dgm:presLayoutVars>
          <dgm:chMax val="0"/>
          <dgm:chPref val="0"/>
          <dgm:bulletEnabled val="1"/>
        </dgm:presLayoutVars>
      </dgm:prSet>
      <dgm:spPr/>
    </dgm:pt>
    <dgm:pt modelId="{1CC91DAE-0B9F-46EA-87F8-FE76D64857A7}" type="pres">
      <dgm:prSet presAssocID="{735C0436-7B9C-475E-A33A-5D88F72C24FA}" presName="parTxOnlySpace" presStyleCnt="0"/>
      <dgm:spPr/>
    </dgm:pt>
    <dgm:pt modelId="{530375FC-22F1-46AD-8F78-958169AF4E5E}" type="pres">
      <dgm:prSet presAssocID="{3FD2CA90-E591-4C1C-B856-21A9599C7084}" presName="parTxOnly" presStyleLbl="node1" presStyleIdx="1" presStyleCnt="4">
        <dgm:presLayoutVars>
          <dgm:chMax val="0"/>
          <dgm:chPref val="0"/>
          <dgm:bulletEnabled val="1"/>
        </dgm:presLayoutVars>
      </dgm:prSet>
      <dgm:spPr/>
    </dgm:pt>
    <dgm:pt modelId="{70F623E6-B1D3-4F01-B1DA-31219668A728}" type="pres">
      <dgm:prSet presAssocID="{16866196-E7EE-44FB-819F-0734D69D4B76}" presName="parTxOnlySpace" presStyleCnt="0"/>
      <dgm:spPr/>
    </dgm:pt>
    <dgm:pt modelId="{59B8D5A6-E581-47A0-9E1D-ACCF3D8BF3AB}" type="pres">
      <dgm:prSet presAssocID="{10215EF0-E647-46FE-AE64-020F7B3485E2}" presName="parTxOnly" presStyleLbl="node1" presStyleIdx="2" presStyleCnt="4">
        <dgm:presLayoutVars>
          <dgm:chMax val="0"/>
          <dgm:chPref val="0"/>
          <dgm:bulletEnabled val="1"/>
        </dgm:presLayoutVars>
      </dgm:prSet>
      <dgm:spPr/>
    </dgm:pt>
    <dgm:pt modelId="{DCBBD0DB-40B3-4D7A-8A66-0D31EAFE5B3D}" type="pres">
      <dgm:prSet presAssocID="{F8A9EAD2-2181-4AFE-BF19-ECC1EBCE30F6}" presName="parTxOnlySpace" presStyleCnt="0"/>
      <dgm:spPr/>
    </dgm:pt>
    <dgm:pt modelId="{5C992051-CBC7-4A5D-BB31-4D7E1EDCC131}" type="pres">
      <dgm:prSet presAssocID="{9ED26A91-4725-44FC-A0E8-192CCD3937F5}" presName="parTxOnly" presStyleLbl="node1" presStyleIdx="3" presStyleCnt="4">
        <dgm:presLayoutVars>
          <dgm:chMax val="0"/>
          <dgm:chPref val="0"/>
          <dgm:bulletEnabled val="1"/>
        </dgm:presLayoutVars>
      </dgm:prSet>
      <dgm:spPr/>
    </dgm:pt>
  </dgm:ptLst>
  <dgm:cxnLst>
    <dgm:cxn modelId="{1241825C-1C91-4872-B7F1-757447F287E9}" type="presOf" srcId="{A5D6E3E2-463A-4501-888D-864F433D32AF}" destId="{9E66847C-771B-46B8-BD4E-3F4B1809811C}" srcOrd="0" destOrd="0" presId="urn:microsoft.com/office/officeart/2005/8/layout/chevron1"/>
    <dgm:cxn modelId="{70503B50-4C4F-4F4B-A250-64D4D949DBCC}" type="presOf" srcId="{9ED26A91-4725-44FC-A0E8-192CCD3937F5}" destId="{5C992051-CBC7-4A5D-BB31-4D7E1EDCC131}" srcOrd="0" destOrd="0" presId="urn:microsoft.com/office/officeart/2005/8/layout/chevron1"/>
    <dgm:cxn modelId="{CC6B1871-196D-4C97-ADFA-24F468C5F30A}" srcId="{C75425C3-BBA4-47B0-BA67-F41CD4B3FFA4}" destId="{3FD2CA90-E591-4C1C-B856-21A9599C7084}" srcOrd="1" destOrd="0" parTransId="{A98E2420-8A7B-493E-B836-431BC39A2763}" sibTransId="{16866196-E7EE-44FB-819F-0734D69D4B76}"/>
    <dgm:cxn modelId="{F434B753-A8EA-437C-BD3A-F4898A4DF07B}" type="presOf" srcId="{C75425C3-BBA4-47B0-BA67-F41CD4B3FFA4}" destId="{4D616519-2100-4753-A8ED-88DF50432366}" srcOrd="0" destOrd="0" presId="urn:microsoft.com/office/officeart/2005/8/layout/chevron1"/>
    <dgm:cxn modelId="{89943D8E-255C-4691-8985-ECAA978AD24F}" srcId="{C75425C3-BBA4-47B0-BA67-F41CD4B3FFA4}" destId="{A5D6E3E2-463A-4501-888D-864F433D32AF}" srcOrd="0" destOrd="0" parTransId="{7A6CB487-5260-46FD-A171-3421A048240E}" sibTransId="{735C0436-7B9C-475E-A33A-5D88F72C24FA}"/>
    <dgm:cxn modelId="{6EA36194-6FE6-4DAC-947B-98B19BF7D756}" type="presOf" srcId="{10215EF0-E647-46FE-AE64-020F7B3485E2}" destId="{59B8D5A6-E581-47A0-9E1D-ACCF3D8BF3AB}" srcOrd="0" destOrd="0" presId="urn:microsoft.com/office/officeart/2005/8/layout/chevron1"/>
    <dgm:cxn modelId="{994CD7C7-FF25-49AA-8754-6EF423B6D081}" srcId="{C75425C3-BBA4-47B0-BA67-F41CD4B3FFA4}" destId="{10215EF0-E647-46FE-AE64-020F7B3485E2}" srcOrd="2" destOrd="0" parTransId="{B88BC7E6-4DC1-4BFC-BE7C-A31A1265964A}" sibTransId="{F8A9EAD2-2181-4AFE-BF19-ECC1EBCE30F6}"/>
    <dgm:cxn modelId="{FAE184CB-121A-422B-BB22-0783889F9257}" srcId="{C75425C3-BBA4-47B0-BA67-F41CD4B3FFA4}" destId="{9ED26A91-4725-44FC-A0E8-192CCD3937F5}" srcOrd="3" destOrd="0" parTransId="{3CA2EDAB-03E7-4D93-843E-40E38415E840}" sibTransId="{2BFC1966-7BD3-4037-B4D3-4BB55D86206A}"/>
    <dgm:cxn modelId="{06B0A4D2-AEEA-4245-BB48-83D0CF3907F4}" type="presOf" srcId="{3FD2CA90-E591-4C1C-B856-21A9599C7084}" destId="{530375FC-22F1-46AD-8F78-958169AF4E5E}" srcOrd="0" destOrd="0" presId="urn:microsoft.com/office/officeart/2005/8/layout/chevron1"/>
    <dgm:cxn modelId="{3D656613-6803-4D68-8A07-BA0A1BDF94FD}" type="presParOf" srcId="{4D616519-2100-4753-A8ED-88DF50432366}" destId="{9E66847C-771B-46B8-BD4E-3F4B1809811C}" srcOrd="0" destOrd="0" presId="urn:microsoft.com/office/officeart/2005/8/layout/chevron1"/>
    <dgm:cxn modelId="{3E614D12-D6BE-4739-8EE8-83921458511E}" type="presParOf" srcId="{4D616519-2100-4753-A8ED-88DF50432366}" destId="{1CC91DAE-0B9F-46EA-87F8-FE76D64857A7}" srcOrd="1" destOrd="0" presId="urn:microsoft.com/office/officeart/2005/8/layout/chevron1"/>
    <dgm:cxn modelId="{080E8338-F631-4E89-A0CC-C563D147F29E}" type="presParOf" srcId="{4D616519-2100-4753-A8ED-88DF50432366}" destId="{530375FC-22F1-46AD-8F78-958169AF4E5E}" srcOrd="2" destOrd="0" presId="urn:microsoft.com/office/officeart/2005/8/layout/chevron1"/>
    <dgm:cxn modelId="{C753FDFA-4EE3-425F-B7E9-989BBBCF1287}" type="presParOf" srcId="{4D616519-2100-4753-A8ED-88DF50432366}" destId="{70F623E6-B1D3-4F01-B1DA-31219668A728}" srcOrd="3" destOrd="0" presId="urn:microsoft.com/office/officeart/2005/8/layout/chevron1"/>
    <dgm:cxn modelId="{E1E50948-AE89-4AA9-9526-1590FB52AD16}" type="presParOf" srcId="{4D616519-2100-4753-A8ED-88DF50432366}" destId="{59B8D5A6-E581-47A0-9E1D-ACCF3D8BF3AB}" srcOrd="4" destOrd="0" presId="urn:microsoft.com/office/officeart/2005/8/layout/chevron1"/>
    <dgm:cxn modelId="{01E41FED-1DE3-4DAB-828A-7009F1F6D4A4}" type="presParOf" srcId="{4D616519-2100-4753-A8ED-88DF50432366}" destId="{DCBBD0DB-40B3-4D7A-8A66-0D31EAFE5B3D}" srcOrd="5" destOrd="0" presId="urn:microsoft.com/office/officeart/2005/8/layout/chevron1"/>
    <dgm:cxn modelId="{339BF347-810C-42EA-B446-AA615E796D1D}" type="presParOf" srcId="{4D616519-2100-4753-A8ED-88DF50432366}" destId="{5C992051-CBC7-4A5D-BB31-4D7E1EDCC131}" srcOrd="6"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66847C-771B-46B8-BD4E-3F4B1809811C}">
      <dsp:nvSpPr>
        <dsp:cNvPr id="0" name=""/>
        <dsp:cNvSpPr/>
      </dsp:nvSpPr>
      <dsp:spPr>
        <a:xfrm>
          <a:off x="4639" y="0"/>
          <a:ext cx="2700740" cy="563744"/>
        </a:xfrm>
        <a:prstGeom prst="chevron">
          <a:avLst/>
        </a:prstGeom>
        <a:solidFill>
          <a:schemeClr val="accent1"/>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pple Braille"/>
            </a:rPr>
            <a:t>Value Proposition</a:t>
          </a:r>
        </a:p>
      </dsp:txBody>
      <dsp:txXfrm>
        <a:off x="286511" y="0"/>
        <a:ext cx="2136996" cy="563744"/>
      </dsp:txXfrm>
    </dsp:sp>
    <dsp:sp modelId="{530375FC-22F1-46AD-8F78-958169AF4E5E}">
      <dsp:nvSpPr>
        <dsp:cNvPr id="0" name=""/>
        <dsp:cNvSpPr/>
      </dsp:nvSpPr>
      <dsp:spPr>
        <a:xfrm>
          <a:off x="2435306" y="0"/>
          <a:ext cx="2700740" cy="563744"/>
        </a:xfrm>
        <a:prstGeom prst="chevron">
          <a:avLst/>
        </a:prstGeom>
        <a:solidFill>
          <a:schemeClr val="accent4">
            <a:lumMod val="75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pple Braille"/>
            </a:rPr>
            <a:t>Process Flow</a:t>
          </a:r>
        </a:p>
      </dsp:txBody>
      <dsp:txXfrm>
        <a:off x="2717178" y="0"/>
        <a:ext cx="2136996" cy="563744"/>
      </dsp:txXfrm>
    </dsp:sp>
    <dsp:sp modelId="{59B8D5A6-E581-47A0-9E1D-ACCF3D8BF3AB}">
      <dsp:nvSpPr>
        <dsp:cNvPr id="0" name=""/>
        <dsp:cNvSpPr/>
      </dsp:nvSpPr>
      <dsp:spPr>
        <a:xfrm>
          <a:off x="4865972" y="0"/>
          <a:ext cx="2700740" cy="563744"/>
        </a:xfrm>
        <a:prstGeom prst="chevron">
          <a:avLst/>
        </a:prstGeom>
        <a:solidFill>
          <a:schemeClr val="accent1"/>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pple Braille"/>
            </a:rPr>
            <a:t>Process Interactions</a:t>
          </a:r>
        </a:p>
      </dsp:txBody>
      <dsp:txXfrm>
        <a:off x="5147844" y="0"/>
        <a:ext cx="2136996" cy="563744"/>
      </dsp:txXfrm>
    </dsp:sp>
    <dsp:sp modelId="{5C992051-CBC7-4A5D-BB31-4D7E1EDCC131}">
      <dsp:nvSpPr>
        <dsp:cNvPr id="0" name=""/>
        <dsp:cNvSpPr/>
      </dsp:nvSpPr>
      <dsp:spPr>
        <a:xfrm>
          <a:off x="7296638" y="0"/>
          <a:ext cx="2700740" cy="563744"/>
        </a:xfrm>
        <a:prstGeom prst="chevron">
          <a:avLst/>
        </a:prstGeom>
        <a:solidFill>
          <a:schemeClr val="accent1"/>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pple Braille"/>
            </a:rPr>
            <a:t>Design Planning</a:t>
          </a:r>
        </a:p>
      </dsp:txBody>
      <dsp:txXfrm>
        <a:off x="7578510" y="0"/>
        <a:ext cx="2136996" cy="5637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66847C-771B-46B8-BD4E-3F4B1809811C}">
      <dsp:nvSpPr>
        <dsp:cNvPr id="0" name=""/>
        <dsp:cNvSpPr/>
      </dsp:nvSpPr>
      <dsp:spPr>
        <a:xfrm>
          <a:off x="4639" y="0"/>
          <a:ext cx="2700740" cy="563744"/>
        </a:xfrm>
        <a:prstGeom prst="chevron">
          <a:avLst/>
        </a:prstGeom>
        <a:solidFill>
          <a:schemeClr val="accent1"/>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pple Braille"/>
            </a:rPr>
            <a:t>Value Proposition</a:t>
          </a:r>
        </a:p>
      </dsp:txBody>
      <dsp:txXfrm>
        <a:off x="286511" y="0"/>
        <a:ext cx="2136996" cy="563744"/>
      </dsp:txXfrm>
    </dsp:sp>
    <dsp:sp modelId="{530375FC-22F1-46AD-8F78-958169AF4E5E}">
      <dsp:nvSpPr>
        <dsp:cNvPr id="0" name=""/>
        <dsp:cNvSpPr/>
      </dsp:nvSpPr>
      <dsp:spPr>
        <a:xfrm>
          <a:off x="2435306" y="0"/>
          <a:ext cx="2700740" cy="563744"/>
        </a:xfrm>
        <a:prstGeom prst="chevron">
          <a:avLst/>
        </a:prstGeom>
        <a:solidFill>
          <a:schemeClr val="accent1"/>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pple Braille"/>
            </a:rPr>
            <a:t>Process Flow</a:t>
          </a:r>
        </a:p>
      </dsp:txBody>
      <dsp:txXfrm>
        <a:off x="2717178" y="0"/>
        <a:ext cx="2136996" cy="563744"/>
      </dsp:txXfrm>
    </dsp:sp>
    <dsp:sp modelId="{59B8D5A6-E581-47A0-9E1D-ACCF3D8BF3AB}">
      <dsp:nvSpPr>
        <dsp:cNvPr id="0" name=""/>
        <dsp:cNvSpPr/>
      </dsp:nvSpPr>
      <dsp:spPr>
        <a:xfrm>
          <a:off x="4865972" y="0"/>
          <a:ext cx="2700740" cy="563744"/>
        </a:xfrm>
        <a:prstGeom prst="chevron">
          <a:avLst/>
        </a:prstGeom>
        <a:solidFill>
          <a:schemeClr val="accent4">
            <a:lumMod val="75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pple Braille"/>
            </a:rPr>
            <a:t>Process Interactions</a:t>
          </a:r>
        </a:p>
      </dsp:txBody>
      <dsp:txXfrm>
        <a:off x="5147844" y="0"/>
        <a:ext cx="2136996" cy="563744"/>
      </dsp:txXfrm>
    </dsp:sp>
    <dsp:sp modelId="{5C992051-CBC7-4A5D-BB31-4D7E1EDCC131}">
      <dsp:nvSpPr>
        <dsp:cNvPr id="0" name=""/>
        <dsp:cNvSpPr/>
      </dsp:nvSpPr>
      <dsp:spPr>
        <a:xfrm>
          <a:off x="7296638" y="0"/>
          <a:ext cx="2700740" cy="563744"/>
        </a:xfrm>
        <a:prstGeom prst="chevron">
          <a:avLst/>
        </a:prstGeom>
        <a:solidFill>
          <a:schemeClr val="accent1"/>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pple Braille"/>
            </a:rPr>
            <a:t>Design Planning</a:t>
          </a:r>
        </a:p>
      </dsp:txBody>
      <dsp:txXfrm>
        <a:off x="7578510" y="0"/>
        <a:ext cx="2136996" cy="5637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66847C-771B-46B8-BD4E-3F4B1809811C}">
      <dsp:nvSpPr>
        <dsp:cNvPr id="0" name=""/>
        <dsp:cNvSpPr/>
      </dsp:nvSpPr>
      <dsp:spPr>
        <a:xfrm>
          <a:off x="4639" y="0"/>
          <a:ext cx="2700740" cy="563744"/>
        </a:xfrm>
        <a:prstGeom prst="chevron">
          <a:avLst/>
        </a:prstGeom>
        <a:solidFill>
          <a:schemeClr val="accent1"/>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pple Braille"/>
            </a:rPr>
            <a:t>Value Proposition</a:t>
          </a:r>
        </a:p>
      </dsp:txBody>
      <dsp:txXfrm>
        <a:off x="286511" y="0"/>
        <a:ext cx="2136996" cy="563744"/>
      </dsp:txXfrm>
    </dsp:sp>
    <dsp:sp modelId="{530375FC-22F1-46AD-8F78-958169AF4E5E}">
      <dsp:nvSpPr>
        <dsp:cNvPr id="0" name=""/>
        <dsp:cNvSpPr/>
      </dsp:nvSpPr>
      <dsp:spPr>
        <a:xfrm>
          <a:off x="2435306" y="0"/>
          <a:ext cx="2700740" cy="563744"/>
        </a:xfrm>
        <a:prstGeom prst="chevron">
          <a:avLst/>
        </a:prstGeom>
        <a:solidFill>
          <a:schemeClr val="accent4">
            <a:lumMod val="75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pple Braille"/>
            </a:rPr>
            <a:t>Process Flow</a:t>
          </a:r>
        </a:p>
      </dsp:txBody>
      <dsp:txXfrm>
        <a:off x="2717178" y="0"/>
        <a:ext cx="2136996" cy="563744"/>
      </dsp:txXfrm>
    </dsp:sp>
    <dsp:sp modelId="{59B8D5A6-E581-47A0-9E1D-ACCF3D8BF3AB}">
      <dsp:nvSpPr>
        <dsp:cNvPr id="0" name=""/>
        <dsp:cNvSpPr/>
      </dsp:nvSpPr>
      <dsp:spPr>
        <a:xfrm>
          <a:off x="4865972" y="0"/>
          <a:ext cx="2700740" cy="563744"/>
        </a:xfrm>
        <a:prstGeom prst="chevron">
          <a:avLst/>
        </a:prstGeom>
        <a:solidFill>
          <a:schemeClr val="accent1"/>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pple Braille"/>
            </a:rPr>
            <a:t>Process Interactions</a:t>
          </a:r>
        </a:p>
      </dsp:txBody>
      <dsp:txXfrm>
        <a:off x="5147844" y="0"/>
        <a:ext cx="2136996" cy="563744"/>
      </dsp:txXfrm>
    </dsp:sp>
    <dsp:sp modelId="{5C992051-CBC7-4A5D-BB31-4D7E1EDCC131}">
      <dsp:nvSpPr>
        <dsp:cNvPr id="0" name=""/>
        <dsp:cNvSpPr/>
      </dsp:nvSpPr>
      <dsp:spPr>
        <a:xfrm>
          <a:off x="7296638" y="0"/>
          <a:ext cx="2700740" cy="563744"/>
        </a:xfrm>
        <a:prstGeom prst="chevron">
          <a:avLst/>
        </a:prstGeom>
        <a:solidFill>
          <a:schemeClr val="accent1"/>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pple Braille"/>
            </a:rPr>
            <a:t>Design Planning</a:t>
          </a:r>
        </a:p>
      </dsp:txBody>
      <dsp:txXfrm>
        <a:off x="7578510" y="0"/>
        <a:ext cx="2136996" cy="5637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66847C-771B-46B8-BD4E-3F4B1809811C}">
      <dsp:nvSpPr>
        <dsp:cNvPr id="0" name=""/>
        <dsp:cNvSpPr/>
      </dsp:nvSpPr>
      <dsp:spPr>
        <a:xfrm>
          <a:off x="4639" y="0"/>
          <a:ext cx="2700740" cy="563744"/>
        </a:xfrm>
        <a:prstGeom prst="chevron">
          <a:avLst/>
        </a:prstGeom>
        <a:solidFill>
          <a:schemeClr val="accent1"/>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pple Braille"/>
            </a:rPr>
            <a:t>Value Proposition</a:t>
          </a:r>
        </a:p>
      </dsp:txBody>
      <dsp:txXfrm>
        <a:off x="286511" y="0"/>
        <a:ext cx="2136996" cy="563744"/>
      </dsp:txXfrm>
    </dsp:sp>
    <dsp:sp modelId="{530375FC-22F1-46AD-8F78-958169AF4E5E}">
      <dsp:nvSpPr>
        <dsp:cNvPr id="0" name=""/>
        <dsp:cNvSpPr/>
      </dsp:nvSpPr>
      <dsp:spPr>
        <a:xfrm>
          <a:off x="2435306" y="0"/>
          <a:ext cx="2700740" cy="563744"/>
        </a:xfrm>
        <a:prstGeom prst="chevron">
          <a:avLst/>
        </a:prstGeom>
        <a:solidFill>
          <a:schemeClr val="accent1"/>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pple Braille"/>
            </a:rPr>
            <a:t>Process Flow</a:t>
          </a:r>
        </a:p>
      </dsp:txBody>
      <dsp:txXfrm>
        <a:off x="2717178" y="0"/>
        <a:ext cx="2136996" cy="563744"/>
      </dsp:txXfrm>
    </dsp:sp>
    <dsp:sp modelId="{59B8D5A6-E581-47A0-9E1D-ACCF3D8BF3AB}">
      <dsp:nvSpPr>
        <dsp:cNvPr id="0" name=""/>
        <dsp:cNvSpPr/>
      </dsp:nvSpPr>
      <dsp:spPr>
        <a:xfrm>
          <a:off x="4865972" y="0"/>
          <a:ext cx="2700740" cy="563744"/>
        </a:xfrm>
        <a:prstGeom prst="chevron">
          <a:avLst/>
        </a:prstGeom>
        <a:solidFill>
          <a:schemeClr val="accent4">
            <a:lumMod val="75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pple Braille"/>
            </a:rPr>
            <a:t>Process Interactions</a:t>
          </a:r>
        </a:p>
      </dsp:txBody>
      <dsp:txXfrm>
        <a:off x="5147844" y="0"/>
        <a:ext cx="2136996" cy="563744"/>
      </dsp:txXfrm>
    </dsp:sp>
    <dsp:sp modelId="{5C992051-CBC7-4A5D-BB31-4D7E1EDCC131}">
      <dsp:nvSpPr>
        <dsp:cNvPr id="0" name=""/>
        <dsp:cNvSpPr/>
      </dsp:nvSpPr>
      <dsp:spPr>
        <a:xfrm>
          <a:off x="7296638" y="0"/>
          <a:ext cx="2700740" cy="563744"/>
        </a:xfrm>
        <a:prstGeom prst="chevron">
          <a:avLst/>
        </a:prstGeom>
        <a:solidFill>
          <a:schemeClr val="accent1"/>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pple Braille"/>
            </a:rPr>
            <a:t>Design Planning</a:t>
          </a:r>
        </a:p>
      </dsp:txBody>
      <dsp:txXfrm>
        <a:off x="7578510" y="0"/>
        <a:ext cx="2136996" cy="5637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66847C-771B-46B8-BD4E-3F4B1809811C}">
      <dsp:nvSpPr>
        <dsp:cNvPr id="0" name=""/>
        <dsp:cNvSpPr/>
      </dsp:nvSpPr>
      <dsp:spPr>
        <a:xfrm>
          <a:off x="4639" y="0"/>
          <a:ext cx="2700740" cy="563744"/>
        </a:xfrm>
        <a:prstGeom prst="chevron">
          <a:avLst/>
        </a:prstGeom>
        <a:solidFill>
          <a:schemeClr val="accent1"/>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pple Braille"/>
            </a:rPr>
            <a:t>Value Proposition</a:t>
          </a:r>
        </a:p>
      </dsp:txBody>
      <dsp:txXfrm>
        <a:off x="286511" y="0"/>
        <a:ext cx="2136996" cy="563744"/>
      </dsp:txXfrm>
    </dsp:sp>
    <dsp:sp modelId="{530375FC-22F1-46AD-8F78-958169AF4E5E}">
      <dsp:nvSpPr>
        <dsp:cNvPr id="0" name=""/>
        <dsp:cNvSpPr/>
      </dsp:nvSpPr>
      <dsp:spPr>
        <a:xfrm>
          <a:off x="2435306" y="0"/>
          <a:ext cx="2700740" cy="563744"/>
        </a:xfrm>
        <a:prstGeom prst="chevron">
          <a:avLst/>
        </a:prstGeom>
        <a:solidFill>
          <a:schemeClr val="accent4">
            <a:lumMod val="75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pple Braille"/>
            </a:rPr>
            <a:t>Process Flow</a:t>
          </a:r>
        </a:p>
      </dsp:txBody>
      <dsp:txXfrm>
        <a:off x="2717178" y="0"/>
        <a:ext cx="2136996" cy="563744"/>
      </dsp:txXfrm>
    </dsp:sp>
    <dsp:sp modelId="{59B8D5A6-E581-47A0-9E1D-ACCF3D8BF3AB}">
      <dsp:nvSpPr>
        <dsp:cNvPr id="0" name=""/>
        <dsp:cNvSpPr/>
      </dsp:nvSpPr>
      <dsp:spPr>
        <a:xfrm>
          <a:off x="4865972" y="0"/>
          <a:ext cx="2700740" cy="563744"/>
        </a:xfrm>
        <a:prstGeom prst="chevron">
          <a:avLst/>
        </a:prstGeom>
        <a:solidFill>
          <a:schemeClr val="accent1"/>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pple Braille"/>
            </a:rPr>
            <a:t>Process Interactions</a:t>
          </a:r>
        </a:p>
      </dsp:txBody>
      <dsp:txXfrm>
        <a:off x="5147844" y="0"/>
        <a:ext cx="2136996" cy="563744"/>
      </dsp:txXfrm>
    </dsp:sp>
    <dsp:sp modelId="{5C992051-CBC7-4A5D-BB31-4D7E1EDCC131}">
      <dsp:nvSpPr>
        <dsp:cNvPr id="0" name=""/>
        <dsp:cNvSpPr/>
      </dsp:nvSpPr>
      <dsp:spPr>
        <a:xfrm>
          <a:off x="7296638" y="0"/>
          <a:ext cx="2700740" cy="563744"/>
        </a:xfrm>
        <a:prstGeom prst="chevron">
          <a:avLst/>
        </a:prstGeom>
        <a:solidFill>
          <a:schemeClr val="accent1"/>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pple Braille"/>
            </a:rPr>
            <a:t>Design Planning</a:t>
          </a:r>
        </a:p>
      </dsp:txBody>
      <dsp:txXfrm>
        <a:off x="7578510" y="0"/>
        <a:ext cx="2136996" cy="56374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66847C-771B-46B8-BD4E-3F4B1809811C}">
      <dsp:nvSpPr>
        <dsp:cNvPr id="0" name=""/>
        <dsp:cNvSpPr/>
      </dsp:nvSpPr>
      <dsp:spPr>
        <a:xfrm>
          <a:off x="4639" y="0"/>
          <a:ext cx="2700740" cy="563744"/>
        </a:xfrm>
        <a:prstGeom prst="chevron">
          <a:avLst/>
        </a:prstGeom>
        <a:solidFill>
          <a:schemeClr val="accent1"/>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pple Braille"/>
            </a:rPr>
            <a:t>Value Proposition</a:t>
          </a:r>
        </a:p>
      </dsp:txBody>
      <dsp:txXfrm>
        <a:off x="286511" y="0"/>
        <a:ext cx="2136996" cy="563744"/>
      </dsp:txXfrm>
    </dsp:sp>
    <dsp:sp modelId="{530375FC-22F1-46AD-8F78-958169AF4E5E}">
      <dsp:nvSpPr>
        <dsp:cNvPr id="0" name=""/>
        <dsp:cNvSpPr/>
      </dsp:nvSpPr>
      <dsp:spPr>
        <a:xfrm>
          <a:off x="2435306" y="0"/>
          <a:ext cx="2700740" cy="563744"/>
        </a:xfrm>
        <a:prstGeom prst="chevron">
          <a:avLst/>
        </a:prstGeom>
        <a:solidFill>
          <a:schemeClr val="accent1"/>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pple Braille"/>
            </a:rPr>
            <a:t>Process Flow</a:t>
          </a:r>
        </a:p>
      </dsp:txBody>
      <dsp:txXfrm>
        <a:off x="2717178" y="0"/>
        <a:ext cx="2136996" cy="563744"/>
      </dsp:txXfrm>
    </dsp:sp>
    <dsp:sp modelId="{59B8D5A6-E581-47A0-9E1D-ACCF3D8BF3AB}">
      <dsp:nvSpPr>
        <dsp:cNvPr id="0" name=""/>
        <dsp:cNvSpPr/>
      </dsp:nvSpPr>
      <dsp:spPr>
        <a:xfrm>
          <a:off x="4865972" y="0"/>
          <a:ext cx="2700740" cy="563744"/>
        </a:xfrm>
        <a:prstGeom prst="chevron">
          <a:avLst/>
        </a:prstGeom>
        <a:solidFill>
          <a:schemeClr val="accent4">
            <a:lumMod val="75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pple Braille"/>
            </a:rPr>
            <a:t>Process Interactions</a:t>
          </a:r>
        </a:p>
      </dsp:txBody>
      <dsp:txXfrm>
        <a:off x="5147844" y="0"/>
        <a:ext cx="2136996" cy="563744"/>
      </dsp:txXfrm>
    </dsp:sp>
    <dsp:sp modelId="{5C992051-CBC7-4A5D-BB31-4D7E1EDCC131}">
      <dsp:nvSpPr>
        <dsp:cNvPr id="0" name=""/>
        <dsp:cNvSpPr/>
      </dsp:nvSpPr>
      <dsp:spPr>
        <a:xfrm>
          <a:off x="7296638" y="0"/>
          <a:ext cx="2700740" cy="563744"/>
        </a:xfrm>
        <a:prstGeom prst="chevron">
          <a:avLst/>
        </a:prstGeom>
        <a:solidFill>
          <a:schemeClr val="accent1"/>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pple Braille"/>
            </a:rPr>
            <a:t>Design Planning</a:t>
          </a:r>
        </a:p>
      </dsp:txBody>
      <dsp:txXfrm>
        <a:off x="7578510" y="0"/>
        <a:ext cx="2136996" cy="56374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slide" Target="../slides/slide98.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help.sap.com/viewer/2becac773fcf4f84a993f0556160d3de/1802/en-US" TargetMode="External"/><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2461065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ts val="300"/>
              </a:spcBef>
              <a:spcAft>
                <a:spcPts val="300"/>
              </a:spcAft>
            </a:pP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17</a:t>
            </a:fld>
            <a:endParaRPr lang="de-DE" dirty="0"/>
          </a:p>
        </p:txBody>
      </p:sp>
    </p:spTree>
    <p:extLst>
      <p:ext uri="{BB962C8B-B14F-4D97-AF65-F5344CB8AC3E}">
        <p14:creationId xmlns:p14="http://schemas.microsoft.com/office/powerpoint/2010/main" val="21430811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09625" y="628650"/>
            <a:ext cx="5424488" cy="3051175"/>
          </a:xfrm>
        </p:spPr>
      </p:sp>
      <p:sp>
        <p:nvSpPr>
          <p:cNvPr id="3" name="Notes Placeholder 2"/>
          <p:cNvSpPr>
            <a:spLocks noGrp="1"/>
          </p:cNvSpPr>
          <p:nvPr>
            <p:ph type="body" idx="1"/>
          </p:nvPr>
        </p:nvSpPr>
        <p:spPr/>
        <p:txBody>
          <a:bodyPr>
            <a:normAutofit/>
          </a:bodyPr>
          <a:lstStyle/>
          <a:p>
            <a:pPr algn="l">
              <a:spcBef>
                <a:spcPts val="600"/>
              </a:spcBef>
            </a:pPr>
            <a:r>
              <a:rPr lang="en-US" sz="1000" kern="0" dirty="0">
                <a:solidFill>
                  <a:srgbClr val="000000"/>
                </a:solidFill>
                <a:latin typeface="+mn-lt"/>
                <a:ea typeface="Arial Unicode MS" pitchFamily="34" charset="-128"/>
                <a:cs typeface="Arial Unicode MS" pitchFamily="34" charset="-128"/>
              </a:rPr>
              <a:t>Purpose of</a:t>
            </a:r>
            <a:r>
              <a:rPr lang="en-US" sz="1000" kern="0" baseline="0" dirty="0">
                <a:solidFill>
                  <a:srgbClr val="000000"/>
                </a:solidFill>
                <a:latin typeface="+mn-lt"/>
                <a:ea typeface="Arial Unicode MS" pitchFamily="34" charset="-128"/>
                <a:cs typeface="Arial Unicode MS" pitchFamily="34" charset="-128"/>
              </a:rPr>
              <a:t> this page is to summarize key decisions customer has to make </a:t>
            </a:r>
            <a:endParaRPr lang="en-US" sz="1000" kern="0" dirty="0">
              <a:solidFill>
                <a:srgbClr val="000000"/>
              </a:solidFill>
              <a:latin typeface="+mn-lt"/>
              <a:ea typeface="Arial Unicode MS" pitchFamily="34" charset="-128"/>
              <a:cs typeface="Arial Unicode MS" pitchFamily="34" charset="-128"/>
            </a:endParaRPr>
          </a:p>
        </p:txBody>
      </p:sp>
      <p:sp>
        <p:nvSpPr>
          <p:cNvPr id="4" name="Slide Number Placeholder 3"/>
          <p:cNvSpPr>
            <a:spLocks noGrp="1"/>
          </p:cNvSpPr>
          <p:nvPr>
            <p:ph type="sldNum" sz="quarter" idx="10"/>
          </p:nvPr>
        </p:nvSpPr>
        <p:spPr/>
        <p:txBody>
          <a:bodyPr/>
          <a:lstStyle/>
          <a:p>
            <a:fld id="{7D8C2C35-2B8A-446E-BEC0-FD36716C29AC}" type="slidenum">
              <a:rPr lang="en-US" smtClean="0"/>
              <a:pPr/>
              <a:t>149</a:t>
            </a:fld>
            <a:endParaRPr lang="en-US" dirty="0"/>
          </a:p>
        </p:txBody>
      </p:sp>
    </p:spTree>
    <p:extLst>
      <p:ext uri="{BB962C8B-B14F-4D97-AF65-F5344CB8AC3E}">
        <p14:creationId xmlns:p14="http://schemas.microsoft.com/office/powerpoint/2010/main" val="37304466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ED1FA07-CDAF-47E5-BD44-3B1F6CB33F12}" type="slidenum">
              <a:rPr lang="en-US" smtClean="0"/>
              <a:pPr/>
              <a:t>150</a:t>
            </a:fld>
            <a:endParaRPr lang="en-US"/>
          </a:p>
        </p:txBody>
      </p:sp>
    </p:spTree>
    <p:extLst>
      <p:ext uri="{BB962C8B-B14F-4D97-AF65-F5344CB8AC3E}">
        <p14:creationId xmlns:p14="http://schemas.microsoft.com/office/powerpoint/2010/main" val="312376853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887763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09625" y="628650"/>
            <a:ext cx="5424488" cy="3051175"/>
          </a:xfrm>
        </p:spPr>
      </p:sp>
      <p:sp>
        <p:nvSpPr>
          <p:cNvPr id="3" name="Notes Placeholder 2"/>
          <p:cNvSpPr>
            <a:spLocks noGrp="1"/>
          </p:cNvSpPr>
          <p:nvPr>
            <p:ph type="body" idx="1"/>
          </p:nvPr>
        </p:nvSpPr>
        <p:spPr/>
        <p:txBody>
          <a:bodyPr>
            <a:normAutofit/>
          </a:bodyPr>
          <a:lstStyle/>
          <a:p>
            <a:pPr algn="l">
              <a:spcBef>
                <a:spcPts val="600"/>
              </a:spcBef>
            </a:pPr>
            <a:endParaRPr lang="en-US" sz="1000" kern="0" dirty="0">
              <a:solidFill>
                <a:srgbClr val="000000"/>
              </a:solidFill>
              <a:latin typeface="+mn-lt"/>
              <a:ea typeface="Arial Unicode MS" pitchFamily="34" charset="-128"/>
              <a:cs typeface="Arial Unicode MS" pitchFamily="34" charset="-128"/>
            </a:endParaRPr>
          </a:p>
        </p:txBody>
      </p:sp>
      <p:sp>
        <p:nvSpPr>
          <p:cNvPr id="4" name="Slide Number Placeholder 3"/>
          <p:cNvSpPr>
            <a:spLocks noGrp="1"/>
          </p:cNvSpPr>
          <p:nvPr>
            <p:ph type="sldNum" sz="quarter" idx="10"/>
          </p:nvPr>
        </p:nvSpPr>
        <p:spPr/>
        <p:txBody>
          <a:bodyPr/>
          <a:lstStyle/>
          <a:p>
            <a:fld id="{7D8C2C35-2B8A-446E-BEC0-FD36716C29AC}" type="slidenum">
              <a:rPr lang="en-US" smtClean="0"/>
              <a:pPr/>
              <a:t>153</a:t>
            </a:fld>
            <a:endParaRPr lang="en-US" dirty="0"/>
          </a:p>
        </p:txBody>
      </p:sp>
    </p:spTree>
    <p:extLst>
      <p:ext uri="{BB962C8B-B14F-4D97-AF65-F5344CB8AC3E}">
        <p14:creationId xmlns:p14="http://schemas.microsoft.com/office/powerpoint/2010/main" val="156229450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09625" y="628650"/>
            <a:ext cx="5424488" cy="3051175"/>
          </a:xfrm>
        </p:spPr>
      </p:sp>
      <p:sp>
        <p:nvSpPr>
          <p:cNvPr id="3" name="Notes Placeholder 2"/>
          <p:cNvSpPr>
            <a:spLocks noGrp="1"/>
          </p:cNvSpPr>
          <p:nvPr>
            <p:ph type="body" idx="1"/>
          </p:nvPr>
        </p:nvSpPr>
        <p:spPr/>
        <p:txBody>
          <a:bodyPr>
            <a:normAutofit/>
          </a:bodyPr>
          <a:lstStyle/>
          <a:p>
            <a:pPr algn="l">
              <a:spcBef>
                <a:spcPts val="600"/>
              </a:spcBef>
            </a:pPr>
            <a:endParaRPr lang="en-US" sz="1000" kern="0" dirty="0">
              <a:solidFill>
                <a:srgbClr val="000000"/>
              </a:solidFill>
              <a:latin typeface="+mn-lt"/>
              <a:ea typeface="Arial Unicode MS" pitchFamily="34" charset="-128"/>
              <a:cs typeface="Arial Unicode MS" pitchFamily="34" charset="-128"/>
            </a:endParaRPr>
          </a:p>
        </p:txBody>
      </p:sp>
      <p:sp>
        <p:nvSpPr>
          <p:cNvPr id="4" name="Slide Number Placeholder 3"/>
          <p:cNvSpPr>
            <a:spLocks noGrp="1"/>
          </p:cNvSpPr>
          <p:nvPr>
            <p:ph type="sldNum" sz="quarter" idx="10"/>
          </p:nvPr>
        </p:nvSpPr>
        <p:spPr/>
        <p:txBody>
          <a:bodyPr/>
          <a:lstStyle/>
          <a:p>
            <a:fld id="{7D8C2C35-2B8A-446E-BEC0-FD36716C29AC}" type="slidenum">
              <a:rPr lang="en-US" smtClean="0"/>
              <a:pPr/>
              <a:t>154</a:t>
            </a:fld>
            <a:endParaRPr lang="en-US" dirty="0"/>
          </a:p>
        </p:txBody>
      </p:sp>
    </p:spTree>
    <p:extLst>
      <p:ext uri="{BB962C8B-B14F-4D97-AF65-F5344CB8AC3E}">
        <p14:creationId xmlns:p14="http://schemas.microsoft.com/office/powerpoint/2010/main" val="227339975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09625" y="628650"/>
            <a:ext cx="5424488" cy="3051175"/>
          </a:xfrm>
        </p:spPr>
      </p:sp>
      <p:sp>
        <p:nvSpPr>
          <p:cNvPr id="3" name="Notes Placeholder 2"/>
          <p:cNvSpPr>
            <a:spLocks noGrp="1"/>
          </p:cNvSpPr>
          <p:nvPr>
            <p:ph type="body" idx="1"/>
          </p:nvPr>
        </p:nvSpPr>
        <p:spPr/>
        <p:txBody>
          <a:bodyPr>
            <a:normAutofit/>
          </a:bodyPr>
          <a:lstStyle/>
          <a:p>
            <a:pPr algn="l">
              <a:spcBef>
                <a:spcPts val="600"/>
              </a:spcBef>
            </a:pPr>
            <a:endParaRPr lang="en-US" sz="1000" kern="0" dirty="0">
              <a:solidFill>
                <a:srgbClr val="000000"/>
              </a:solidFill>
              <a:latin typeface="+mn-lt"/>
              <a:ea typeface="Arial Unicode MS" pitchFamily="34" charset="-128"/>
              <a:cs typeface="Arial Unicode MS" pitchFamily="34" charset="-128"/>
            </a:endParaRPr>
          </a:p>
        </p:txBody>
      </p:sp>
      <p:sp>
        <p:nvSpPr>
          <p:cNvPr id="4" name="Slide Number Placeholder 3"/>
          <p:cNvSpPr>
            <a:spLocks noGrp="1"/>
          </p:cNvSpPr>
          <p:nvPr>
            <p:ph type="sldNum" sz="quarter" idx="10"/>
          </p:nvPr>
        </p:nvSpPr>
        <p:spPr/>
        <p:txBody>
          <a:bodyPr/>
          <a:lstStyle/>
          <a:p>
            <a:fld id="{7D8C2C35-2B8A-446E-BEC0-FD36716C29AC}" type="slidenum">
              <a:rPr lang="en-US" smtClean="0"/>
              <a:pPr/>
              <a:t>155</a:t>
            </a:fld>
            <a:endParaRPr lang="en-US" dirty="0"/>
          </a:p>
        </p:txBody>
      </p:sp>
    </p:spTree>
    <p:extLst>
      <p:ext uri="{BB962C8B-B14F-4D97-AF65-F5344CB8AC3E}">
        <p14:creationId xmlns:p14="http://schemas.microsoft.com/office/powerpoint/2010/main" val="177791558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09625" y="628650"/>
            <a:ext cx="5424488" cy="3051175"/>
          </a:xfrm>
        </p:spPr>
      </p:sp>
      <p:sp>
        <p:nvSpPr>
          <p:cNvPr id="3" name="Notes Placeholder 2"/>
          <p:cNvSpPr>
            <a:spLocks noGrp="1"/>
          </p:cNvSpPr>
          <p:nvPr>
            <p:ph type="body" idx="1"/>
          </p:nvPr>
        </p:nvSpPr>
        <p:spPr/>
        <p:txBody>
          <a:bodyPr>
            <a:normAutofit/>
          </a:bodyPr>
          <a:lstStyle/>
          <a:p>
            <a:pPr algn="l">
              <a:spcBef>
                <a:spcPts val="600"/>
              </a:spcBef>
            </a:pPr>
            <a:endParaRPr lang="en-US" sz="1000" kern="0" dirty="0">
              <a:solidFill>
                <a:srgbClr val="000000"/>
              </a:solidFill>
              <a:latin typeface="+mn-lt"/>
              <a:ea typeface="Arial Unicode MS" pitchFamily="34" charset="-128"/>
              <a:cs typeface="Arial Unicode MS" pitchFamily="34" charset="-128"/>
            </a:endParaRPr>
          </a:p>
        </p:txBody>
      </p:sp>
      <p:sp>
        <p:nvSpPr>
          <p:cNvPr id="4" name="Slide Number Placeholder 3"/>
          <p:cNvSpPr>
            <a:spLocks noGrp="1"/>
          </p:cNvSpPr>
          <p:nvPr>
            <p:ph type="sldNum" sz="quarter" idx="10"/>
          </p:nvPr>
        </p:nvSpPr>
        <p:spPr/>
        <p:txBody>
          <a:bodyPr/>
          <a:lstStyle/>
          <a:p>
            <a:fld id="{7D8C2C35-2B8A-446E-BEC0-FD36716C29AC}" type="slidenum">
              <a:rPr lang="en-US" smtClean="0"/>
              <a:pPr/>
              <a:t>157</a:t>
            </a:fld>
            <a:endParaRPr lang="en-US" dirty="0"/>
          </a:p>
        </p:txBody>
      </p:sp>
    </p:spTree>
    <p:extLst>
      <p:ext uri="{BB962C8B-B14F-4D97-AF65-F5344CB8AC3E}">
        <p14:creationId xmlns:p14="http://schemas.microsoft.com/office/powerpoint/2010/main" val="227698153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09625" y="628650"/>
            <a:ext cx="5424488" cy="3051175"/>
          </a:xfrm>
        </p:spPr>
      </p:sp>
      <p:sp>
        <p:nvSpPr>
          <p:cNvPr id="3" name="Notes Placeholder 2"/>
          <p:cNvSpPr>
            <a:spLocks noGrp="1"/>
          </p:cNvSpPr>
          <p:nvPr>
            <p:ph type="body" idx="1"/>
          </p:nvPr>
        </p:nvSpPr>
        <p:spPr/>
        <p:txBody>
          <a:bodyPr>
            <a:normAutofit/>
          </a:bodyPr>
          <a:lstStyle/>
          <a:p>
            <a:pPr algn="l">
              <a:spcBef>
                <a:spcPts val="600"/>
              </a:spcBef>
            </a:pPr>
            <a:endParaRPr lang="en-US" sz="1000" kern="0" dirty="0">
              <a:solidFill>
                <a:srgbClr val="000000"/>
              </a:solidFill>
              <a:latin typeface="+mn-lt"/>
              <a:ea typeface="Arial Unicode MS" pitchFamily="34" charset="-128"/>
              <a:cs typeface="Arial Unicode MS" pitchFamily="34" charset="-128"/>
            </a:endParaRPr>
          </a:p>
        </p:txBody>
      </p:sp>
      <p:sp>
        <p:nvSpPr>
          <p:cNvPr id="4" name="Slide Number Placeholder 3"/>
          <p:cNvSpPr>
            <a:spLocks noGrp="1"/>
          </p:cNvSpPr>
          <p:nvPr>
            <p:ph type="sldNum" sz="quarter" idx="10"/>
          </p:nvPr>
        </p:nvSpPr>
        <p:spPr/>
        <p:txBody>
          <a:bodyPr/>
          <a:lstStyle/>
          <a:p>
            <a:fld id="{7D8C2C35-2B8A-446E-BEC0-FD36716C29AC}" type="slidenum">
              <a:rPr lang="en-US" smtClean="0"/>
              <a:pPr/>
              <a:t>158</a:t>
            </a:fld>
            <a:endParaRPr lang="en-US" dirty="0"/>
          </a:p>
        </p:txBody>
      </p:sp>
    </p:spTree>
    <p:extLst>
      <p:ext uri="{BB962C8B-B14F-4D97-AF65-F5344CB8AC3E}">
        <p14:creationId xmlns:p14="http://schemas.microsoft.com/office/powerpoint/2010/main" val="406017946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09625" y="628650"/>
            <a:ext cx="5424488" cy="3051175"/>
          </a:xfrm>
        </p:spPr>
      </p:sp>
      <p:sp>
        <p:nvSpPr>
          <p:cNvPr id="3" name="Notes Placeholder 2"/>
          <p:cNvSpPr>
            <a:spLocks noGrp="1"/>
          </p:cNvSpPr>
          <p:nvPr>
            <p:ph type="body" idx="1"/>
          </p:nvPr>
        </p:nvSpPr>
        <p:spPr/>
        <p:txBody>
          <a:bodyPr>
            <a:normAutofit/>
          </a:bodyPr>
          <a:lstStyle/>
          <a:p>
            <a:pPr algn="l">
              <a:spcBef>
                <a:spcPts val="600"/>
              </a:spcBef>
            </a:pPr>
            <a:endParaRPr lang="en-US" sz="1000" kern="0" dirty="0">
              <a:solidFill>
                <a:srgbClr val="000000"/>
              </a:solidFill>
              <a:latin typeface="+mn-lt"/>
              <a:ea typeface="Arial Unicode MS" pitchFamily="34" charset="-128"/>
              <a:cs typeface="Arial Unicode MS" pitchFamily="34" charset="-128"/>
            </a:endParaRPr>
          </a:p>
        </p:txBody>
      </p:sp>
      <p:sp>
        <p:nvSpPr>
          <p:cNvPr id="4" name="Slide Number Placeholder 3"/>
          <p:cNvSpPr>
            <a:spLocks noGrp="1"/>
          </p:cNvSpPr>
          <p:nvPr>
            <p:ph type="sldNum" sz="quarter" idx="10"/>
          </p:nvPr>
        </p:nvSpPr>
        <p:spPr/>
        <p:txBody>
          <a:bodyPr/>
          <a:lstStyle/>
          <a:p>
            <a:fld id="{7D8C2C35-2B8A-446E-BEC0-FD36716C29AC}" type="slidenum">
              <a:rPr lang="en-US" smtClean="0"/>
              <a:pPr/>
              <a:t>159</a:t>
            </a:fld>
            <a:endParaRPr lang="en-US" dirty="0"/>
          </a:p>
        </p:txBody>
      </p:sp>
    </p:spTree>
    <p:extLst>
      <p:ext uri="{BB962C8B-B14F-4D97-AF65-F5344CB8AC3E}">
        <p14:creationId xmlns:p14="http://schemas.microsoft.com/office/powerpoint/2010/main" val="102995271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09625" y="628650"/>
            <a:ext cx="5424488" cy="3051175"/>
          </a:xfrm>
        </p:spPr>
      </p:sp>
      <p:sp>
        <p:nvSpPr>
          <p:cNvPr id="3" name="Notes Placeholder 2"/>
          <p:cNvSpPr>
            <a:spLocks noGrp="1"/>
          </p:cNvSpPr>
          <p:nvPr>
            <p:ph type="body" idx="1"/>
          </p:nvPr>
        </p:nvSpPr>
        <p:spPr/>
        <p:txBody>
          <a:bodyPr>
            <a:normAutofit/>
          </a:bodyPr>
          <a:lstStyle/>
          <a:p>
            <a:pPr algn="l">
              <a:spcBef>
                <a:spcPts val="600"/>
              </a:spcBef>
            </a:pPr>
            <a:endParaRPr lang="en-US" sz="1000" kern="0" dirty="0">
              <a:solidFill>
                <a:srgbClr val="000000"/>
              </a:solidFill>
              <a:latin typeface="+mn-lt"/>
              <a:ea typeface="Arial Unicode MS" pitchFamily="34" charset="-128"/>
              <a:cs typeface="Arial Unicode MS" pitchFamily="34" charset="-128"/>
            </a:endParaRPr>
          </a:p>
        </p:txBody>
      </p:sp>
      <p:sp>
        <p:nvSpPr>
          <p:cNvPr id="4" name="Slide Number Placeholder 3"/>
          <p:cNvSpPr>
            <a:spLocks noGrp="1"/>
          </p:cNvSpPr>
          <p:nvPr>
            <p:ph type="sldNum" sz="quarter" idx="10"/>
          </p:nvPr>
        </p:nvSpPr>
        <p:spPr/>
        <p:txBody>
          <a:bodyPr/>
          <a:lstStyle/>
          <a:p>
            <a:fld id="{7D8C2C35-2B8A-446E-BEC0-FD36716C29AC}" type="slidenum">
              <a:rPr lang="en-US" smtClean="0"/>
              <a:pPr/>
              <a:t>161</a:t>
            </a:fld>
            <a:endParaRPr lang="en-US" dirty="0"/>
          </a:p>
        </p:txBody>
      </p:sp>
    </p:spTree>
    <p:extLst>
      <p:ext uri="{BB962C8B-B14F-4D97-AF65-F5344CB8AC3E}">
        <p14:creationId xmlns:p14="http://schemas.microsoft.com/office/powerpoint/2010/main" val="9210673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18</a:t>
            </a:fld>
            <a:endParaRPr lang="de-DE" dirty="0"/>
          </a:p>
        </p:txBody>
      </p:sp>
    </p:spTree>
    <p:extLst>
      <p:ext uri="{BB962C8B-B14F-4D97-AF65-F5344CB8AC3E}">
        <p14:creationId xmlns:p14="http://schemas.microsoft.com/office/powerpoint/2010/main" val="412545715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09625" y="628650"/>
            <a:ext cx="5424488" cy="3051175"/>
          </a:xfrm>
        </p:spPr>
      </p:sp>
      <p:sp>
        <p:nvSpPr>
          <p:cNvPr id="3" name="Notes Placeholder 2"/>
          <p:cNvSpPr>
            <a:spLocks noGrp="1"/>
          </p:cNvSpPr>
          <p:nvPr>
            <p:ph type="body" idx="1"/>
          </p:nvPr>
        </p:nvSpPr>
        <p:spPr/>
        <p:txBody>
          <a:bodyPr>
            <a:normAutofit/>
          </a:bodyPr>
          <a:lstStyle/>
          <a:p>
            <a:pPr algn="l">
              <a:spcBef>
                <a:spcPts val="600"/>
              </a:spcBef>
            </a:pPr>
            <a:endParaRPr lang="en-US" sz="1000" kern="0" dirty="0">
              <a:solidFill>
                <a:srgbClr val="000000"/>
              </a:solidFill>
              <a:latin typeface="+mn-lt"/>
              <a:ea typeface="Arial Unicode MS" pitchFamily="34" charset="-128"/>
              <a:cs typeface="Arial Unicode MS" pitchFamily="34" charset="-128"/>
            </a:endParaRPr>
          </a:p>
        </p:txBody>
      </p:sp>
      <p:sp>
        <p:nvSpPr>
          <p:cNvPr id="4" name="Slide Number Placeholder 3"/>
          <p:cNvSpPr>
            <a:spLocks noGrp="1"/>
          </p:cNvSpPr>
          <p:nvPr>
            <p:ph type="sldNum" sz="quarter" idx="10"/>
          </p:nvPr>
        </p:nvSpPr>
        <p:spPr/>
        <p:txBody>
          <a:bodyPr/>
          <a:lstStyle/>
          <a:p>
            <a:fld id="{7D8C2C35-2B8A-446E-BEC0-FD36716C29AC}" type="slidenum">
              <a:rPr lang="en-US" smtClean="0"/>
              <a:pPr/>
              <a:t>162</a:t>
            </a:fld>
            <a:endParaRPr lang="en-US" dirty="0"/>
          </a:p>
        </p:txBody>
      </p:sp>
    </p:spTree>
    <p:extLst>
      <p:ext uri="{BB962C8B-B14F-4D97-AF65-F5344CB8AC3E}">
        <p14:creationId xmlns:p14="http://schemas.microsoft.com/office/powerpoint/2010/main" val="242943090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09625" y="628650"/>
            <a:ext cx="5424488" cy="3051175"/>
          </a:xfrm>
        </p:spPr>
      </p:sp>
      <p:sp>
        <p:nvSpPr>
          <p:cNvPr id="3" name="Notes Placeholder 2"/>
          <p:cNvSpPr>
            <a:spLocks noGrp="1"/>
          </p:cNvSpPr>
          <p:nvPr>
            <p:ph type="body" idx="1"/>
          </p:nvPr>
        </p:nvSpPr>
        <p:spPr/>
        <p:txBody>
          <a:bodyPr>
            <a:normAutofit/>
          </a:bodyPr>
          <a:lstStyle/>
          <a:p>
            <a:pPr algn="l">
              <a:spcBef>
                <a:spcPts val="600"/>
              </a:spcBef>
            </a:pPr>
            <a:endParaRPr lang="en-US" sz="1000" kern="0" dirty="0">
              <a:solidFill>
                <a:srgbClr val="000000"/>
              </a:solidFill>
              <a:latin typeface="+mn-lt"/>
              <a:ea typeface="Arial Unicode MS" pitchFamily="34" charset="-128"/>
              <a:cs typeface="Arial Unicode MS" pitchFamily="34" charset="-128"/>
            </a:endParaRPr>
          </a:p>
        </p:txBody>
      </p:sp>
      <p:sp>
        <p:nvSpPr>
          <p:cNvPr id="4" name="Slide Number Placeholder 3"/>
          <p:cNvSpPr>
            <a:spLocks noGrp="1"/>
          </p:cNvSpPr>
          <p:nvPr>
            <p:ph type="sldNum" sz="quarter" idx="10"/>
          </p:nvPr>
        </p:nvSpPr>
        <p:spPr/>
        <p:txBody>
          <a:bodyPr/>
          <a:lstStyle/>
          <a:p>
            <a:fld id="{7D8C2C35-2B8A-446E-BEC0-FD36716C29AC}" type="slidenum">
              <a:rPr lang="en-US" smtClean="0"/>
              <a:pPr/>
              <a:t>163</a:t>
            </a:fld>
            <a:endParaRPr lang="en-US" dirty="0"/>
          </a:p>
        </p:txBody>
      </p:sp>
    </p:spTree>
    <p:extLst>
      <p:ext uri="{BB962C8B-B14F-4D97-AF65-F5344CB8AC3E}">
        <p14:creationId xmlns:p14="http://schemas.microsoft.com/office/powerpoint/2010/main" val="172023729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09625" y="628650"/>
            <a:ext cx="5424488" cy="3051175"/>
          </a:xfrm>
        </p:spPr>
      </p:sp>
      <p:sp>
        <p:nvSpPr>
          <p:cNvPr id="3" name="Notes Placeholder 2"/>
          <p:cNvSpPr>
            <a:spLocks noGrp="1"/>
          </p:cNvSpPr>
          <p:nvPr>
            <p:ph type="body" idx="1"/>
          </p:nvPr>
        </p:nvSpPr>
        <p:spPr/>
        <p:txBody>
          <a:bodyPr>
            <a:normAutofit/>
          </a:bodyPr>
          <a:lstStyle/>
          <a:p>
            <a:pPr algn="l">
              <a:spcBef>
                <a:spcPts val="600"/>
              </a:spcBef>
            </a:pPr>
            <a:r>
              <a:rPr lang="en-US" sz="1000" kern="0" dirty="0">
                <a:solidFill>
                  <a:srgbClr val="000000"/>
                </a:solidFill>
                <a:latin typeface="+mn-lt"/>
                <a:ea typeface="Arial Unicode MS" pitchFamily="34" charset="-128"/>
                <a:cs typeface="Arial Unicode MS" pitchFamily="34" charset="-128"/>
              </a:rPr>
              <a:t>Purpose of</a:t>
            </a:r>
            <a:r>
              <a:rPr lang="en-US" sz="1000" kern="0" baseline="0" dirty="0">
                <a:solidFill>
                  <a:srgbClr val="000000"/>
                </a:solidFill>
                <a:latin typeface="+mn-lt"/>
                <a:ea typeface="Arial Unicode MS" pitchFamily="34" charset="-128"/>
                <a:cs typeface="Arial Unicode MS" pitchFamily="34" charset="-128"/>
              </a:rPr>
              <a:t> this page is to summarize key decisions customer has to make </a:t>
            </a:r>
            <a:endParaRPr lang="en-US" sz="1000" kern="0" dirty="0">
              <a:solidFill>
                <a:srgbClr val="000000"/>
              </a:solidFill>
              <a:latin typeface="+mn-lt"/>
              <a:ea typeface="Arial Unicode MS" pitchFamily="34" charset="-128"/>
              <a:cs typeface="Arial Unicode MS" pitchFamily="34" charset="-128"/>
            </a:endParaRPr>
          </a:p>
        </p:txBody>
      </p:sp>
      <p:sp>
        <p:nvSpPr>
          <p:cNvPr id="4" name="Slide Number Placeholder 3"/>
          <p:cNvSpPr>
            <a:spLocks noGrp="1"/>
          </p:cNvSpPr>
          <p:nvPr>
            <p:ph type="sldNum" sz="quarter" idx="10"/>
          </p:nvPr>
        </p:nvSpPr>
        <p:spPr/>
        <p:txBody>
          <a:bodyPr/>
          <a:lstStyle/>
          <a:p>
            <a:fld id="{7D8C2C35-2B8A-446E-BEC0-FD36716C29AC}" type="slidenum">
              <a:rPr lang="en-US" smtClean="0"/>
              <a:pPr/>
              <a:t>164</a:t>
            </a:fld>
            <a:endParaRPr lang="en-US" dirty="0"/>
          </a:p>
        </p:txBody>
      </p:sp>
    </p:spTree>
    <p:extLst>
      <p:ext uri="{BB962C8B-B14F-4D97-AF65-F5344CB8AC3E}">
        <p14:creationId xmlns:p14="http://schemas.microsoft.com/office/powerpoint/2010/main" val="13070586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166</a:t>
            </a:fld>
            <a:endParaRPr lang="de-DE" dirty="0"/>
          </a:p>
        </p:txBody>
      </p:sp>
      <p:sp>
        <p:nvSpPr>
          <p:cNvPr id="6" name="Slide Image Placeholder 5"/>
          <p:cNvSpPr>
            <a:spLocks noGrp="1" noRot="1" noChangeAspect="1"/>
          </p:cNvSpPr>
          <p:nvPr>
            <p:ph type="sldImg"/>
          </p:nvPr>
        </p:nvSpPr>
        <p:spPr>
          <a:xfrm>
            <a:off x="547688" y="612775"/>
            <a:ext cx="5762625" cy="3241675"/>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544264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19</a:t>
            </a:fld>
            <a:endParaRPr lang="de-DE" dirty="0"/>
          </a:p>
        </p:txBody>
      </p:sp>
    </p:spTree>
    <p:extLst>
      <p:ext uri="{BB962C8B-B14F-4D97-AF65-F5344CB8AC3E}">
        <p14:creationId xmlns:p14="http://schemas.microsoft.com/office/powerpoint/2010/main" val="17187810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69" indent="-342969">
              <a:spcBef>
                <a:spcPts val="0"/>
              </a:spcBef>
              <a:spcAft>
                <a:spcPts val="1800"/>
              </a:spcAft>
              <a:buFont typeface="Arial" panose="020B0604020202020204" pitchFamily="34" charset="0"/>
              <a:buChar char="•"/>
            </a:pPr>
            <a:endParaRPr lang="en-US" b="0"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20</a:t>
            </a:fld>
            <a:endParaRPr lang="de-DE" dirty="0"/>
          </a:p>
        </p:txBody>
      </p:sp>
    </p:spTree>
    <p:extLst>
      <p:ext uri="{BB962C8B-B14F-4D97-AF65-F5344CB8AC3E}">
        <p14:creationId xmlns:p14="http://schemas.microsoft.com/office/powerpoint/2010/main" val="21008439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21</a:t>
            </a:fld>
            <a:endParaRPr lang="de-DE" dirty="0"/>
          </a:p>
        </p:txBody>
      </p:sp>
    </p:spTree>
    <p:extLst>
      <p:ext uri="{BB962C8B-B14F-4D97-AF65-F5344CB8AC3E}">
        <p14:creationId xmlns:p14="http://schemas.microsoft.com/office/powerpoint/2010/main" val="4023108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22</a:t>
            </a:fld>
            <a:endParaRPr lang="de-DE" dirty="0"/>
          </a:p>
        </p:txBody>
      </p:sp>
    </p:spTree>
    <p:extLst>
      <p:ext uri="{BB962C8B-B14F-4D97-AF65-F5344CB8AC3E}">
        <p14:creationId xmlns:p14="http://schemas.microsoft.com/office/powerpoint/2010/main" val="27511710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24</a:t>
            </a:fld>
            <a:endParaRPr lang="de-DE" dirty="0"/>
          </a:p>
        </p:txBody>
      </p:sp>
    </p:spTree>
    <p:extLst>
      <p:ext uri="{BB962C8B-B14F-4D97-AF65-F5344CB8AC3E}">
        <p14:creationId xmlns:p14="http://schemas.microsoft.com/office/powerpoint/2010/main" val="242799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Connection Points</a:t>
            </a: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26</a:t>
            </a:fld>
            <a:endParaRPr lang="de-DE" dirty="0"/>
          </a:p>
        </p:txBody>
      </p:sp>
    </p:spTree>
    <p:extLst>
      <p:ext uri="{BB962C8B-B14F-4D97-AF65-F5344CB8AC3E}">
        <p14:creationId xmlns:p14="http://schemas.microsoft.com/office/powerpoint/2010/main" val="11459541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Connection</a:t>
            </a:r>
            <a:r>
              <a:rPr lang="en-US" baseline="0" dirty="0"/>
              <a:t> Points</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27</a:t>
            </a:fld>
            <a:endParaRPr lang="de-DE" dirty="0"/>
          </a:p>
        </p:txBody>
      </p:sp>
    </p:spTree>
    <p:extLst>
      <p:ext uri="{BB962C8B-B14F-4D97-AF65-F5344CB8AC3E}">
        <p14:creationId xmlns:p14="http://schemas.microsoft.com/office/powerpoint/2010/main" val="28228343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Connection points and example</a:t>
            </a:r>
          </a:p>
        </p:txBody>
      </p:sp>
      <p:sp>
        <p:nvSpPr>
          <p:cNvPr id="4" name="Slide Number Placeholder 3"/>
          <p:cNvSpPr>
            <a:spLocks noGrp="1"/>
          </p:cNvSpPr>
          <p:nvPr>
            <p:ph type="sldNum" sz="quarter" idx="10"/>
          </p:nvPr>
        </p:nvSpPr>
        <p:spPr/>
        <p:txBody>
          <a:bodyPr/>
          <a:lstStyle/>
          <a:p>
            <a:fld id="{7D8C2C35-2B8A-446E-BEC0-FD36716C29AC}" type="slidenum">
              <a:rPr lang="de-DE" smtClean="0"/>
              <a:pPr/>
              <a:t>28</a:t>
            </a:fld>
            <a:endParaRPr lang="de-DE" dirty="0"/>
          </a:p>
        </p:txBody>
      </p:sp>
    </p:spTree>
    <p:extLst>
      <p:ext uri="{BB962C8B-B14F-4D97-AF65-F5344CB8AC3E}">
        <p14:creationId xmlns:p14="http://schemas.microsoft.com/office/powerpoint/2010/main" val="3219643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9796219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Connection points</a:t>
            </a:r>
            <a:r>
              <a:rPr lang="en-US" baseline="0" dirty="0"/>
              <a:t> and example</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29</a:t>
            </a:fld>
            <a:endParaRPr lang="de-DE" dirty="0"/>
          </a:p>
        </p:txBody>
      </p:sp>
    </p:spTree>
    <p:extLst>
      <p:ext uri="{BB962C8B-B14F-4D97-AF65-F5344CB8AC3E}">
        <p14:creationId xmlns:p14="http://schemas.microsoft.com/office/powerpoint/2010/main" val="40050458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Connection</a:t>
            </a:r>
            <a:r>
              <a:rPr lang="en-US" baseline="0" dirty="0"/>
              <a:t> Points and example</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30</a:t>
            </a:fld>
            <a:endParaRPr lang="de-DE" dirty="0"/>
          </a:p>
        </p:txBody>
      </p:sp>
    </p:spTree>
    <p:extLst>
      <p:ext uri="{BB962C8B-B14F-4D97-AF65-F5344CB8AC3E}">
        <p14:creationId xmlns:p14="http://schemas.microsoft.com/office/powerpoint/2010/main" val="21038651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31</a:t>
            </a:fld>
            <a:endParaRPr lang="de-DE" dirty="0"/>
          </a:p>
        </p:txBody>
      </p:sp>
    </p:spTree>
    <p:extLst>
      <p:ext uri="{BB962C8B-B14F-4D97-AF65-F5344CB8AC3E}">
        <p14:creationId xmlns:p14="http://schemas.microsoft.com/office/powerpoint/2010/main" val="18150299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Connection Points and examples</a:t>
            </a:r>
          </a:p>
        </p:txBody>
      </p:sp>
      <p:sp>
        <p:nvSpPr>
          <p:cNvPr id="4" name="Slide Number Placeholder 3"/>
          <p:cNvSpPr>
            <a:spLocks noGrp="1"/>
          </p:cNvSpPr>
          <p:nvPr>
            <p:ph type="sldNum" sz="quarter" idx="10"/>
          </p:nvPr>
        </p:nvSpPr>
        <p:spPr/>
        <p:txBody>
          <a:bodyPr/>
          <a:lstStyle/>
          <a:p>
            <a:fld id="{7D8C2C35-2B8A-446E-BEC0-FD36716C29AC}" type="slidenum">
              <a:rPr lang="de-DE" smtClean="0"/>
              <a:pPr/>
              <a:t>32</a:t>
            </a:fld>
            <a:endParaRPr lang="de-DE" dirty="0"/>
          </a:p>
        </p:txBody>
      </p:sp>
    </p:spTree>
    <p:extLst>
      <p:ext uri="{BB962C8B-B14F-4D97-AF65-F5344CB8AC3E}">
        <p14:creationId xmlns:p14="http://schemas.microsoft.com/office/powerpoint/2010/main" val="9611936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10D84B7-49E7-49D8-A7ED-920A7D4064C7}" type="slidenum">
              <a:rPr lang="en-US" smtClean="0"/>
              <a:pPr fontAlgn="base">
                <a:spcBef>
                  <a:spcPct val="0"/>
                </a:spcBef>
                <a:spcAft>
                  <a:spcPct val="0"/>
                </a:spcAft>
                <a:defRPr/>
              </a:pPr>
              <a:t>33</a:t>
            </a:fld>
            <a:endParaRPr lang="en-US"/>
          </a:p>
        </p:txBody>
      </p:sp>
      <p:sp>
        <p:nvSpPr>
          <p:cNvPr id="15155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1556" name="Rectangle 3"/>
          <p:cNvSpPr>
            <a:spLocks noGrp="1" noChangeArrowheads="1"/>
          </p:cNvSpPr>
          <p:nvPr>
            <p:ph type="body" idx="1"/>
            <p:custDataLst>
              <p:tags r:id="rId1"/>
            </p:custDataLst>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t>Connection points</a:t>
            </a:r>
            <a:r>
              <a:rPr lang="en-US" altLang="en-US" baseline="0" dirty="0"/>
              <a:t> and example</a:t>
            </a:r>
            <a:endParaRPr lang="en-US" altLang="en-US" dirty="0"/>
          </a:p>
        </p:txBody>
      </p:sp>
    </p:spTree>
    <p:extLst>
      <p:ext uri="{BB962C8B-B14F-4D97-AF65-F5344CB8AC3E}">
        <p14:creationId xmlns:p14="http://schemas.microsoft.com/office/powerpoint/2010/main" val="23234511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 &amp; develop is a continual process –</a:t>
            </a:r>
            <a:r>
              <a:rPr lang="en-US" baseline="0" dirty="0"/>
              <a:t> for illustration purposes may appear like linear flow</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35</a:t>
            </a:fld>
            <a:endParaRPr lang="de-DE" dirty="0"/>
          </a:p>
        </p:txBody>
      </p:sp>
    </p:spTree>
    <p:extLst>
      <p:ext uri="{BB962C8B-B14F-4D97-AF65-F5344CB8AC3E}">
        <p14:creationId xmlns:p14="http://schemas.microsoft.com/office/powerpoint/2010/main" val="2937226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37</a:t>
            </a:fld>
            <a:endParaRPr lang="de-DE" dirty="0"/>
          </a:p>
        </p:txBody>
      </p:sp>
    </p:spTree>
    <p:extLst>
      <p:ext uri="{BB962C8B-B14F-4D97-AF65-F5344CB8AC3E}">
        <p14:creationId xmlns:p14="http://schemas.microsoft.com/office/powerpoint/2010/main" val="42609089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38</a:t>
            </a:fld>
            <a:endParaRPr lang="de-DE" dirty="0"/>
          </a:p>
        </p:txBody>
      </p:sp>
    </p:spTree>
    <p:extLst>
      <p:ext uri="{BB962C8B-B14F-4D97-AF65-F5344CB8AC3E}">
        <p14:creationId xmlns:p14="http://schemas.microsoft.com/office/powerpoint/2010/main" val="32620318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39</a:t>
            </a:fld>
            <a:endParaRPr lang="de-DE" dirty="0"/>
          </a:p>
        </p:txBody>
      </p:sp>
    </p:spTree>
    <p:extLst>
      <p:ext uri="{BB962C8B-B14F-4D97-AF65-F5344CB8AC3E}">
        <p14:creationId xmlns:p14="http://schemas.microsoft.com/office/powerpoint/2010/main" val="29487953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40</a:t>
            </a:fld>
            <a:endParaRPr lang="de-DE" dirty="0"/>
          </a:p>
        </p:txBody>
      </p:sp>
    </p:spTree>
    <p:extLst>
      <p:ext uri="{BB962C8B-B14F-4D97-AF65-F5344CB8AC3E}">
        <p14:creationId xmlns:p14="http://schemas.microsoft.com/office/powerpoint/2010/main" val="661631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7EF2BB-2D76-4E85-977D-EAC448E675D2}" type="slidenum">
              <a:rPr lang="en-US" smtClean="0"/>
              <a:pPr/>
              <a:t>6</a:t>
            </a:fld>
            <a:endParaRPr lang="en-US" dirty="0"/>
          </a:p>
        </p:txBody>
      </p:sp>
    </p:spTree>
    <p:extLst>
      <p:ext uri="{BB962C8B-B14F-4D97-AF65-F5344CB8AC3E}">
        <p14:creationId xmlns:p14="http://schemas.microsoft.com/office/powerpoint/2010/main" val="10236050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41</a:t>
            </a:fld>
            <a:endParaRPr lang="de-DE" dirty="0"/>
          </a:p>
        </p:txBody>
      </p:sp>
    </p:spTree>
    <p:extLst>
      <p:ext uri="{BB962C8B-B14F-4D97-AF65-F5344CB8AC3E}">
        <p14:creationId xmlns:p14="http://schemas.microsoft.com/office/powerpoint/2010/main" val="4917413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42</a:t>
            </a:fld>
            <a:endParaRPr lang="de-DE" dirty="0"/>
          </a:p>
        </p:txBody>
      </p:sp>
    </p:spTree>
    <p:extLst>
      <p:ext uri="{BB962C8B-B14F-4D97-AF65-F5344CB8AC3E}">
        <p14:creationId xmlns:p14="http://schemas.microsoft.com/office/powerpoint/2010/main" val="10835485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43</a:t>
            </a:fld>
            <a:endParaRPr lang="de-DE" dirty="0"/>
          </a:p>
        </p:txBody>
      </p:sp>
    </p:spTree>
    <p:extLst>
      <p:ext uri="{BB962C8B-B14F-4D97-AF65-F5344CB8AC3E}">
        <p14:creationId xmlns:p14="http://schemas.microsoft.com/office/powerpoint/2010/main" val="800025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44</a:t>
            </a:fld>
            <a:endParaRPr lang="de-DE" dirty="0"/>
          </a:p>
        </p:txBody>
      </p:sp>
    </p:spTree>
    <p:extLst>
      <p:ext uri="{BB962C8B-B14F-4D97-AF65-F5344CB8AC3E}">
        <p14:creationId xmlns:p14="http://schemas.microsoft.com/office/powerpoint/2010/main" val="25843375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45</a:t>
            </a:fld>
            <a:endParaRPr lang="de-DE" dirty="0"/>
          </a:p>
        </p:txBody>
      </p:sp>
    </p:spTree>
    <p:extLst>
      <p:ext uri="{BB962C8B-B14F-4D97-AF65-F5344CB8AC3E}">
        <p14:creationId xmlns:p14="http://schemas.microsoft.com/office/powerpoint/2010/main" val="42278416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46</a:t>
            </a:fld>
            <a:endParaRPr lang="de-DE" dirty="0"/>
          </a:p>
        </p:txBody>
      </p:sp>
    </p:spTree>
    <p:extLst>
      <p:ext uri="{BB962C8B-B14F-4D97-AF65-F5344CB8AC3E}">
        <p14:creationId xmlns:p14="http://schemas.microsoft.com/office/powerpoint/2010/main" val="21994831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47</a:t>
            </a:fld>
            <a:endParaRPr lang="de-DE" dirty="0"/>
          </a:p>
        </p:txBody>
      </p:sp>
    </p:spTree>
    <p:extLst>
      <p:ext uri="{BB962C8B-B14F-4D97-AF65-F5344CB8AC3E}">
        <p14:creationId xmlns:p14="http://schemas.microsoft.com/office/powerpoint/2010/main" val="35539156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48</a:t>
            </a:fld>
            <a:endParaRPr lang="de-DE" dirty="0"/>
          </a:p>
        </p:txBody>
      </p:sp>
    </p:spTree>
    <p:extLst>
      <p:ext uri="{BB962C8B-B14F-4D97-AF65-F5344CB8AC3E}">
        <p14:creationId xmlns:p14="http://schemas.microsoft.com/office/powerpoint/2010/main" val="32035625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49</a:t>
            </a:fld>
            <a:endParaRPr lang="de-DE" dirty="0"/>
          </a:p>
        </p:txBody>
      </p:sp>
    </p:spTree>
    <p:extLst>
      <p:ext uri="{BB962C8B-B14F-4D97-AF65-F5344CB8AC3E}">
        <p14:creationId xmlns:p14="http://schemas.microsoft.com/office/powerpoint/2010/main" val="21400242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50</a:t>
            </a:fld>
            <a:endParaRPr lang="de-DE" dirty="0"/>
          </a:p>
        </p:txBody>
      </p:sp>
    </p:spTree>
    <p:extLst>
      <p:ext uri="{BB962C8B-B14F-4D97-AF65-F5344CB8AC3E}">
        <p14:creationId xmlns:p14="http://schemas.microsoft.com/office/powerpoint/2010/main" val="3655752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a:defRPr/>
            </a:pPr>
            <a:fld id="{3AF51384-0974-CE4E-AA43-5ABABF0EA949}" type="slidenum">
              <a:rPr lang="en-US" smtClean="0"/>
              <a:pPr>
                <a:defRPr/>
              </a:pPr>
              <a:t>8</a:t>
            </a:fld>
            <a:endParaRPr lang="en-US" dirty="0"/>
          </a:p>
        </p:txBody>
      </p:sp>
    </p:spTree>
    <p:extLst>
      <p:ext uri="{BB962C8B-B14F-4D97-AF65-F5344CB8AC3E}">
        <p14:creationId xmlns:p14="http://schemas.microsoft.com/office/powerpoint/2010/main" val="28247334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51</a:t>
            </a:fld>
            <a:endParaRPr lang="de-DE" dirty="0"/>
          </a:p>
        </p:txBody>
      </p:sp>
    </p:spTree>
    <p:extLst>
      <p:ext uri="{BB962C8B-B14F-4D97-AF65-F5344CB8AC3E}">
        <p14:creationId xmlns:p14="http://schemas.microsoft.com/office/powerpoint/2010/main" val="41522152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09625" y="628650"/>
            <a:ext cx="5424488" cy="3051175"/>
          </a:xfrm>
        </p:spPr>
      </p:sp>
      <p:sp>
        <p:nvSpPr>
          <p:cNvPr id="3" name="Notes Placeholder 2"/>
          <p:cNvSpPr>
            <a:spLocks noGrp="1"/>
          </p:cNvSpPr>
          <p:nvPr>
            <p:ph type="body" idx="1"/>
          </p:nvPr>
        </p:nvSpPr>
        <p:spPr/>
        <p:txBody>
          <a:bodyPr>
            <a:normAutofit/>
          </a:bodyPr>
          <a:lstStyle/>
          <a:p>
            <a:pPr algn="l">
              <a:spcBef>
                <a:spcPts val="600"/>
              </a:spcBef>
            </a:pPr>
            <a:endParaRPr lang="en-US" sz="1000" kern="0" dirty="0">
              <a:solidFill>
                <a:srgbClr val="000000"/>
              </a:solidFill>
              <a:latin typeface="+mn-lt"/>
              <a:ea typeface="Arial Unicode MS" pitchFamily="34" charset="-128"/>
              <a:cs typeface="Arial Unicode MS" pitchFamily="34" charset="-128"/>
            </a:endParaRPr>
          </a:p>
        </p:txBody>
      </p:sp>
      <p:sp>
        <p:nvSpPr>
          <p:cNvPr id="4" name="Slide Number Placeholder 3"/>
          <p:cNvSpPr>
            <a:spLocks noGrp="1"/>
          </p:cNvSpPr>
          <p:nvPr>
            <p:ph type="sldNum" sz="quarter" idx="10"/>
          </p:nvPr>
        </p:nvSpPr>
        <p:spPr/>
        <p:txBody>
          <a:bodyPr/>
          <a:lstStyle/>
          <a:p>
            <a:fld id="{7D8C2C35-2B8A-446E-BEC0-FD36716C29AC}" type="slidenum">
              <a:rPr lang="en-US" smtClean="0"/>
              <a:pPr/>
              <a:t>53</a:t>
            </a:fld>
            <a:endParaRPr lang="en-US" dirty="0"/>
          </a:p>
        </p:txBody>
      </p:sp>
    </p:spTree>
    <p:extLst>
      <p:ext uri="{BB962C8B-B14F-4D97-AF65-F5344CB8AC3E}">
        <p14:creationId xmlns:p14="http://schemas.microsoft.com/office/powerpoint/2010/main" val="33887706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09625" y="628650"/>
            <a:ext cx="5424488" cy="3051175"/>
          </a:xfrm>
        </p:spPr>
      </p:sp>
      <p:sp>
        <p:nvSpPr>
          <p:cNvPr id="3" name="Notes Placeholder 2"/>
          <p:cNvSpPr>
            <a:spLocks noGrp="1"/>
          </p:cNvSpPr>
          <p:nvPr>
            <p:ph type="body" idx="1"/>
          </p:nvPr>
        </p:nvSpPr>
        <p:spPr/>
        <p:txBody>
          <a:bodyPr>
            <a:normAutofit/>
          </a:bodyPr>
          <a:lstStyle/>
          <a:p>
            <a:pPr algn="l">
              <a:spcBef>
                <a:spcPts val="600"/>
              </a:spcBef>
            </a:pPr>
            <a:endParaRPr lang="en-US" sz="1000" kern="0" dirty="0">
              <a:solidFill>
                <a:srgbClr val="000000"/>
              </a:solidFill>
              <a:latin typeface="+mn-lt"/>
              <a:ea typeface="Arial Unicode MS" pitchFamily="34" charset="-128"/>
              <a:cs typeface="Arial Unicode MS" pitchFamily="34" charset="-128"/>
            </a:endParaRPr>
          </a:p>
        </p:txBody>
      </p:sp>
      <p:sp>
        <p:nvSpPr>
          <p:cNvPr id="4" name="Slide Number Placeholder 3"/>
          <p:cNvSpPr>
            <a:spLocks noGrp="1"/>
          </p:cNvSpPr>
          <p:nvPr>
            <p:ph type="sldNum" sz="quarter" idx="10"/>
          </p:nvPr>
        </p:nvSpPr>
        <p:spPr/>
        <p:txBody>
          <a:bodyPr/>
          <a:lstStyle/>
          <a:p>
            <a:fld id="{7D8C2C35-2B8A-446E-BEC0-FD36716C29AC}" type="slidenum">
              <a:rPr lang="en-US" smtClean="0"/>
              <a:pPr/>
              <a:t>54</a:t>
            </a:fld>
            <a:endParaRPr lang="en-US" dirty="0"/>
          </a:p>
        </p:txBody>
      </p:sp>
    </p:spTree>
    <p:extLst>
      <p:ext uri="{BB962C8B-B14F-4D97-AF65-F5344CB8AC3E}">
        <p14:creationId xmlns:p14="http://schemas.microsoft.com/office/powerpoint/2010/main" val="34525749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09625" y="628650"/>
            <a:ext cx="5424488" cy="3051175"/>
          </a:xfrm>
        </p:spPr>
      </p:sp>
      <p:sp>
        <p:nvSpPr>
          <p:cNvPr id="3" name="Notes Placeholder 2"/>
          <p:cNvSpPr>
            <a:spLocks noGrp="1"/>
          </p:cNvSpPr>
          <p:nvPr>
            <p:ph type="body" idx="1"/>
          </p:nvPr>
        </p:nvSpPr>
        <p:spPr/>
        <p:txBody>
          <a:bodyPr>
            <a:normAutofit/>
          </a:bodyPr>
          <a:lstStyle/>
          <a:p>
            <a:pPr algn="l">
              <a:spcBef>
                <a:spcPts val="600"/>
              </a:spcBef>
            </a:pPr>
            <a:endParaRPr lang="en-US" sz="1000" kern="0" dirty="0">
              <a:solidFill>
                <a:srgbClr val="000000"/>
              </a:solidFill>
              <a:latin typeface="+mn-lt"/>
              <a:ea typeface="Arial Unicode MS" pitchFamily="34" charset="-128"/>
              <a:cs typeface="Arial Unicode MS" pitchFamily="34" charset="-128"/>
            </a:endParaRPr>
          </a:p>
        </p:txBody>
      </p:sp>
      <p:sp>
        <p:nvSpPr>
          <p:cNvPr id="4" name="Slide Number Placeholder 3"/>
          <p:cNvSpPr>
            <a:spLocks noGrp="1"/>
          </p:cNvSpPr>
          <p:nvPr>
            <p:ph type="sldNum" sz="quarter" idx="10"/>
          </p:nvPr>
        </p:nvSpPr>
        <p:spPr/>
        <p:txBody>
          <a:bodyPr/>
          <a:lstStyle/>
          <a:p>
            <a:fld id="{7D8C2C35-2B8A-446E-BEC0-FD36716C29AC}" type="slidenum">
              <a:rPr lang="en-US" smtClean="0"/>
              <a:pPr/>
              <a:t>55</a:t>
            </a:fld>
            <a:endParaRPr lang="en-US" dirty="0"/>
          </a:p>
        </p:txBody>
      </p:sp>
    </p:spTree>
    <p:extLst>
      <p:ext uri="{BB962C8B-B14F-4D97-AF65-F5344CB8AC3E}">
        <p14:creationId xmlns:p14="http://schemas.microsoft.com/office/powerpoint/2010/main" val="24550836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09625" y="628650"/>
            <a:ext cx="5424488" cy="3051175"/>
          </a:xfrm>
        </p:spPr>
      </p:sp>
      <p:sp>
        <p:nvSpPr>
          <p:cNvPr id="3" name="Notes Placeholder 2"/>
          <p:cNvSpPr>
            <a:spLocks noGrp="1"/>
          </p:cNvSpPr>
          <p:nvPr>
            <p:ph type="body" idx="1"/>
          </p:nvPr>
        </p:nvSpPr>
        <p:spPr/>
        <p:txBody>
          <a:bodyPr>
            <a:normAutofit/>
          </a:bodyPr>
          <a:lstStyle/>
          <a:p>
            <a:pPr algn="l">
              <a:spcBef>
                <a:spcPts val="600"/>
              </a:spcBef>
            </a:pPr>
            <a:endParaRPr lang="en-US" sz="1000" kern="0" dirty="0">
              <a:solidFill>
                <a:srgbClr val="000000"/>
              </a:solidFill>
              <a:latin typeface="+mn-lt"/>
              <a:ea typeface="Arial Unicode MS" pitchFamily="34" charset="-128"/>
              <a:cs typeface="Arial Unicode MS" pitchFamily="34" charset="-128"/>
            </a:endParaRPr>
          </a:p>
        </p:txBody>
      </p:sp>
      <p:sp>
        <p:nvSpPr>
          <p:cNvPr id="4" name="Slide Number Placeholder 3"/>
          <p:cNvSpPr>
            <a:spLocks noGrp="1"/>
          </p:cNvSpPr>
          <p:nvPr>
            <p:ph type="sldNum" sz="quarter" idx="10"/>
          </p:nvPr>
        </p:nvSpPr>
        <p:spPr/>
        <p:txBody>
          <a:bodyPr/>
          <a:lstStyle/>
          <a:p>
            <a:fld id="{7D8C2C35-2B8A-446E-BEC0-FD36716C29AC}" type="slidenum">
              <a:rPr lang="en-US" smtClean="0"/>
              <a:pPr/>
              <a:t>56</a:t>
            </a:fld>
            <a:endParaRPr lang="en-US" dirty="0"/>
          </a:p>
        </p:txBody>
      </p:sp>
    </p:spTree>
    <p:extLst>
      <p:ext uri="{BB962C8B-B14F-4D97-AF65-F5344CB8AC3E}">
        <p14:creationId xmlns:p14="http://schemas.microsoft.com/office/powerpoint/2010/main" val="34985155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09625" y="628650"/>
            <a:ext cx="5424488" cy="3051175"/>
          </a:xfrm>
        </p:spPr>
      </p:sp>
      <p:sp>
        <p:nvSpPr>
          <p:cNvPr id="3" name="Notes Placeholder 2"/>
          <p:cNvSpPr>
            <a:spLocks noGrp="1"/>
          </p:cNvSpPr>
          <p:nvPr>
            <p:ph type="body" idx="1"/>
          </p:nvPr>
        </p:nvSpPr>
        <p:spPr/>
        <p:txBody>
          <a:bodyPr>
            <a:normAutofit/>
          </a:bodyPr>
          <a:lstStyle/>
          <a:p>
            <a:pPr algn="l">
              <a:spcBef>
                <a:spcPts val="600"/>
              </a:spcBef>
            </a:pPr>
            <a:endParaRPr lang="en-US" sz="1000" kern="0" dirty="0">
              <a:solidFill>
                <a:srgbClr val="000000"/>
              </a:solidFill>
              <a:latin typeface="+mn-lt"/>
              <a:ea typeface="Arial Unicode MS" pitchFamily="34" charset="-128"/>
              <a:cs typeface="Arial Unicode MS" pitchFamily="34" charset="-128"/>
            </a:endParaRPr>
          </a:p>
        </p:txBody>
      </p:sp>
      <p:sp>
        <p:nvSpPr>
          <p:cNvPr id="4" name="Slide Number Placeholder 3"/>
          <p:cNvSpPr>
            <a:spLocks noGrp="1"/>
          </p:cNvSpPr>
          <p:nvPr>
            <p:ph type="sldNum" sz="quarter" idx="10"/>
          </p:nvPr>
        </p:nvSpPr>
        <p:spPr/>
        <p:txBody>
          <a:bodyPr/>
          <a:lstStyle/>
          <a:p>
            <a:fld id="{7D8C2C35-2B8A-446E-BEC0-FD36716C29AC}" type="slidenum">
              <a:rPr lang="en-US" smtClean="0"/>
              <a:pPr/>
              <a:t>57</a:t>
            </a:fld>
            <a:endParaRPr lang="en-US" dirty="0"/>
          </a:p>
        </p:txBody>
      </p:sp>
    </p:spTree>
    <p:extLst>
      <p:ext uri="{BB962C8B-B14F-4D97-AF65-F5344CB8AC3E}">
        <p14:creationId xmlns:p14="http://schemas.microsoft.com/office/powerpoint/2010/main" val="2877099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09625" y="628650"/>
            <a:ext cx="5424488" cy="3051175"/>
          </a:xfrm>
        </p:spPr>
      </p:sp>
      <p:sp>
        <p:nvSpPr>
          <p:cNvPr id="3" name="Notes Placeholder 2"/>
          <p:cNvSpPr>
            <a:spLocks noGrp="1"/>
          </p:cNvSpPr>
          <p:nvPr>
            <p:ph type="body" idx="1"/>
          </p:nvPr>
        </p:nvSpPr>
        <p:spPr/>
        <p:txBody>
          <a:bodyPr>
            <a:normAutofit/>
          </a:bodyPr>
          <a:lstStyle/>
          <a:p>
            <a:pPr algn="l">
              <a:spcBef>
                <a:spcPts val="600"/>
              </a:spcBef>
            </a:pPr>
            <a:endParaRPr lang="en-US" sz="1000" kern="0" dirty="0">
              <a:solidFill>
                <a:srgbClr val="000000"/>
              </a:solidFill>
              <a:latin typeface="+mn-lt"/>
              <a:ea typeface="Arial Unicode MS" pitchFamily="34" charset="-128"/>
              <a:cs typeface="Arial Unicode MS" pitchFamily="34" charset="-128"/>
            </a:endParaRPr>
          </a:p>
        </p:txBody>
      </p:sp>
      <p:sp>
        <p:nvSpPr>
          <p:cNvPr id="4" name="Slide Number Placeholder 3"/>
          <p:cNvSpPr>
            <a:spLocks noGrp="1"/>
          </p:cNvSpPr>
          <p:nvPr>
            <p:ph type="sldNum" sz="quarter" idx="10"/>
          </p:nvPr>
        </p:nvSpPr>
        <p:spPr/>
        <p:txBody>
          <a:bodyPr/>
          <a:lstStyle/>
          <a:p>
            <a:fld id="{7D8C2C35-2B8A-446E-BEC0-FD36716C29AC}" type="slidenum">
              <a:rPr lang="en-US" smtClean="0"/>
              <a:pPr/>
              <a:t>58</a:t>
            </a:fld>
            <a:endParaRPr lang="en-US" dirty="0"/>
          </a:p>
        </p:txBody>
      </p:sp>
    </p:spTree>
    <p:extLst>
      <p:ext uri="{BB962C8B-B14F-4D97-AF65-F5344CB8AC3E}">
        <p14:creationId xmlns:p14="http://schemas.microsoft.com/office/powerpoint/2010/main" val="19189355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09625" y="628650"/>
            <a:ext cx="5424488" cy="3051175"/>
          </a:xfrm>
        </p:spPr>
      </p:sp>
      <p:sp>
        <p:nvSpPr>
          <p:cNvPr id="3" name="Notes Placeholder 2"/>
          <p:cNvSpPr>
            <a:spLocks noGrp="1"/>
          </p:cNvSpPr>
          <p:nvPr>
            <p:ph type="body" idx="1"/>
          </p:nvPr>
        </p:nvSpPr>
        <p:spPr/>
        <p:txBody>
          <a:bodyPr>
            <a:normAutofit/>
          </a:bodyPr>
          <a:lstStyle/>
          <a:p>
            <a:pPr algn="l">
              <a:spcBef>
                <a:spcPts val="600"/>
              </a:spcBef>
            </a:pPr>
            <a:endParaRPr lang="en-US" sz="1000" kern="0" dirty="0">
              <a:solidFill>
                <a:srgbClr val="000000"/>
              </a:solidFill>
              <a:latin typeface="+mn-lt"/>
              <a:ea typeface="Arial Unicode MS" pitchFamily="34" charset="-128"/>
              <a:cs typeface="Arial Unicode MS" pitchFamily="34" charset="-128"/>
            </a:endParaRPr>
          </a:p>
        </p:txBody>
      </p:sp>
      <p:sp>
        <p:nvSpPr>
          <p:cNvPr id="4" name="Slide Number Placeholder 3"/>
          <p:cNvSpPr>
            <a:spLocks noGrp="1"/>
          </p:cNvSpPr>
          <p:nvPr>
            <p:ph type="sldNum" sz="quarter" idx="10"/>
          </p:nvPr>
        </p:nvSpPr>
        <p:spPr/>
        <p:txBody>
          <a:bodyPr/>
          <a:lstStyle/>
          <a:p>
            <a:fld id="{7D8C2C35-2B8A-446E-BEC0-FD36716C29AC}" type="slidenum">
              <a:rPr lang="en-US" smtClean="0"/>
              <a:pPr/>
              <a:t>59</a:t>
            </a:fld>
            <a:endParaRPr lang="en-US" dirty="0"/>
          </a:p>
        </p:txBody>
      </p:sp>
    </p:spTree>
    <p:extLst>
      <p:ext uri="{BB962C8B-B14F-4D97-AF65-F5344CB8AC3E}">
        <p14:creationId xmlns:p14="http://schemas.microsoft.com/office/powerpoint/2010/main" val="9352398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09625" y="628650"/>
            <a:ext cx="5424488" cy="3051175"/>
          </a:xfrm>
        </p:spPr>
      </p:sp>
      <p:sp>
        <p:nvSpPr>
          <p:cNvPr id="3" name="Notes Placeholder 2"/>
          <p:cNvSpPr>
            <a:spLocks noGrp="1"/>
          </p:cNvSpPr>
          <p:nvPr>
            <p:ph type="body" idx="1"/>
          </p:nvPr>
        </p:nvSpPr>
        <p:spPr/>
        <p:txBody>
          <a:bodyPr>
            <a:normAutofit/>
          </a:bodyPr>
          <a:lstStyle/>
          <a:p>
            <a:pPr algn="l">
              <a:spcBef>
                <a:spcPts val="600"/>
              </a:spcBef>
            </a:pPr>
            <a:endParaRPr lang="en-US" sz="1000" kern="0" dirty="0">
              <a:solidFill>
                <a:srgbClr val="000000"/>
              </a:solidFill>
              <a:latin typeface="+mn-lt"/>
              <a:ea typeface="Arial Unicode MS" pitchFamily="34" charset="-128"/>
              <a:cs typeface="Arial Unicode MS" pitchFamily="34" charset="-128"/>
            </a:endParaRPr>
          </a:p>
        </p:txBody>
      </p:sp>
      <p:sp>
        <p:nvSpPr>
          <p:cNvPr id="4" name="Slide Number Placeholder 3"/>
          <p:cNvSpPr>
            <a:spLocks noGrp="1"/>
          </p:cNvSpPr>
          <p:nvPr>
            <p:ph type="sldNum" sz="quarter" idx="10"/>
          </p:nvPr>
        </p:nvSpPr>
        <p:spPr/>
        <p:txBody>
          <a:bodyPr/>
          <a:lstStyle/>
          <a:p>
            <a:fld id="{7D8C2C35-2B8A-446E-BEC0-FD36716C29AC}" type="slidenum">
              <a:rPr lang="en-US" smtClean="0"/>
              <a:pPr/>
              <a:t>60</a:t>
            </a:fld>
            <a:endParaRPr lang="en-US" dirty="0"/>
          </a:p>
        </p:txBody>
      </p:sp>
    </p:spTree>
    <p:extLst>
      <p:ext uri="{BB962C8B-B14F-4D97-AF65-F5344CB8AC3E}">
        <p14:creationId xmlns:p14="http://schemas.microsoft.com/office/powerpoint/2010/main" val="36656425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09625" y="628650"/>
            <a:ext cx="5424488" cy="3051175"/>
          </a:xfrm>
        </p:spPr>
      </p:sp>
      <p:sp>
        <p:nvSpPr>
          <p:cNvPr id="3" name="Notes Placeholder 2"/>
          <p:cNvSpPr>
            <a:spLocks noGrp="1"/>
          </p:cNvSpPr>
          <p:nvPr>
            <p:ph type="body" idx="1"/>
          </p:nvPr>
        </p:nvSpPr>
        <p:spPr/>
        <p:txBody>
          <a:bodyPr>
            <a:normAutofit/>
          </a:bodyPr>
          <a:lstStyle/>
          <a:p>
            <a:pPr algn="l">
              <a:spcBef>
                <a:spcPts val="600"/>
              </a:spcBef>
            </a:pPr>
            <a:endParaRPr lang="en-US" sz="1000" kern="0" dirty="0">
              <a:solidFill>
                <a:srgbClr val="000000"/>
              </a:solidFill>
              <a:latin typeface="+mn-lt"/>
              <a:ea typeface="Arial Unicode MS" pitchFamily="34" charset="-128"/>
              <a:cs typeface="Arial Unicode MS" pitchFamily="34" charset="-128"/>
            </a:endParaRPr>
          </a:p>
        </p:txBody>
      </p:sp>
      <p:sp>
        <p:nvSpPr>
          <p:cNvPr id="4" name="Slide Number Placeholder 3"/>
          <p:cNvSpPr>
            <a:spLocks noGrp="1"/>
          </p:cNvSpPr>
          <p:nvPr>
            <p:ph type="sldNum" sz="quarter" idx="10"/>
          </p:nvPr>
        </p:nvSpPr>
        <p:spPr/>
        <p:txBody>
          <a:bodyPr/>
          <a:lstStyle/>
          <a:p>
            <a:fld id="{7D8C2C35-2B8A-446E-BEC0-FD36716C29AC}" type="slidenum">
              <a:rPr lang="en-US" smtClean="0"/>
              <a:pPr/>
              <a:t>62</a:t>
            </a:fld>
            <a:endParaRPr lang="en-US" dirty="0"/>
          </a:p>
        </p:txBody>
      </p:sp>
    </p:spTree>
    <p:extLst>
      <p:ext uri="{BB962C8B-B14F-4D97-AF65-F5344CB8AC3E}">
        <p14:creationId xmlns:p14="http://schemas.microsoft.com/office/powerpoint/2010/main" val="2973252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14169658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09625" y="628650"/>
            <a:ext cx="5424488" cy="3051175"/>
          </a:xfrm>
        </p:spPr>
      </p:sp>
      <p:sp>
        <p:nvSpPr>
          <p:cNvPr id="3" name="Notes Placeholder 2"/>
          <p:cNvSpPr>
            <a:spLocks noGrp="1"/>
          </p:cNvSpPr>
          <p:nvPr>
            <p:ph type="body" idx="1"/>
          </p:nvPr>
        </p:nvSpPr>
        <p:spPr/>
        <p:txBody>
          <a:bodyPr>
            <a:normAutofit/>
          </a:bodyPr>
          <a:lstStyle/>
          <a:p>
            <a:pPr algn="l">
              <a:spcBef>
                <a:spcPts val="600"/>
              </a:spcBef>
            </a:pPr>
            <a:r>
              <a:rPr lang="en-US" sz="1000" kern="0" dirty="0">
                <a:solidFill>
                  <a:srgbClr val="000000"/>
                </a:solidFill>
                <a:latin typeface="+mn-lt"/>
                <a:ea typeface="Arial Unicode MS" pitchFamily="34" charset="-128"/>
                <a:cs typeface="Arial Unicode MS" pitchFamily="34" charset="-128"/>
              </a:rPr>
              <a:t>Purpose of</a:t>
            </a:r>
            <a:r>
              <a:rPr lang="en-US" sz="1000" kern="0" baseline="0" dirty="0">
                <a:solidFill>
                  <a:srgbClr val="000000"/>
                </a:solidFill>
                <a:latin typeface="+mn-lt"/>
                <a:ea typeface="Arial Unicode MS" pitchFamily="34" charset="-128"/>
                <a:cs typeface="Arial Unicode MS" pitchFamily="34" charset="-128"/>
              </a:rPr>
              <a:t> this page is to summarize key decisions customer has to make </a:t>
            </a:r>
            <a:endParaRPr lang="en-US" sz="1000" kern="0" dirty="0">
              <a:solidFill>
                <a:srgbClr val="000000"/>
              </a:solidFill>
              <a:latin typeface="+mn-lt"/>
              <a:ea typeface="Arial Unicode MS" pitchFamily="34" charset="-128"/>
              <a:cs typeface="Arial Unicode MS" pitchFamily="34" charset="-128"/>
            </a:endParaRPr>
          </a:p>
        </p:txBody>
      </p:sp>
      <p:sp>
        <p:nvSpPr>
          <p:cNvPr id="4" name="Slide Number Placeholder 3"/>
          <p:cNvSpPr>
            <a:spLocks noGrp="1"/>
          </p:cNvSpPr>
          <p:nvPr>
            <p:ph type="sldNum" sz="quarter" idx="10"/>
          </p:nvPr>
        </p:nvSpPr>
        <p:spPr/>
        <p:txBody>
          <a:bodyPr/>
          <a:lstStyle/>
          <a:p>
            <a:fld id="{7D8C2C35-2B8A-446E-BEC0-FD36716C29AC}" type="slidenum">
              <a:rPr lang="en-US" smtClean="0"/>
              <a:pPr/>
              <a:t>63</a:t>
            </a:fld>
            <a:endParaRPr lang="en-US" dirty="0"/>
          </a:p>
        </p:txBody>
      </p:sp>
    </p:spTree>
    <p:extLst>
      <p:ext uri="{BB962C8B-B14F-4D97-AF65-F5344CB8AC3E}">
        <p14:creationId xmlns:p14="http://schemas.microsoft.com/office/powerpoint/2010/main" val="35954592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65</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7684512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09625" y="628650"/>
            <a:ext cx="5424488" cy="3051175"/>
          </a:xfrm>
        </p:spPr>
      </p:sp>
      <p:sp>
        <p:nvSpPr>
          <p:cNvPr id="3" name="Notes Placeholder 2"/>
          <p:cNvSpPr>
            <a:spLocks noGrp="1"/>
          </p:cNvSpPr>
          <p:nvPr>
            <p:ph type="body" idx="1"/>
          </p:nvPr>
        </p:nvSpPr>
        <p:spPr/>
        <p:txBody>
          <a:bodyPr>
            <a:normAutofit/>
          </a:bodyPr>
          <a:lstStyle/>
          <a:p>
            <a:pPr algn="l">
              <a:spcBef>
                <a:spcPts val="600"/>
              </a:spcBef>
            </a:pPr>
            <a:endParaRPr lang="en-US" sz="1000" kern="0" dirty="0">
              <a:solidFill>
                <a:srgbClr val="000000"/>
              </a:solidFill>
              <a:latin typeface="+mn-lt"/>
              <a:ea typeface="Arial Unicode MS" pitchFamily="34" charset="-128"/>
              <a:cs typeface="Arial Unicode MS" pitchFamily="34" charset="-128"/>
            </a:endParaRPr>
          </a:p>
        </p:txBody>
      </p:sp>
      <p:sp>
        <p:nvSpPr>
          <p:cNvPr id="4" name="Slide Number Placeholder 3"/>
          <p:cNvSpPr>
            <a:spLocks noGrp="1"/>
          </p:cNvSpPr>
          <p:nvPr>
            <p:ph type="sldNum" sz="quarter" idx="10"/>
          </p:nvPr>
        </p:nvSpPr>
        <p:spPr/>
        <p:txBody>
          <a:bodyPr/>
          <a:lstStyle/>
          <a:p>
            <a:fld id="{7D8C2C35-2B8A-446E-BEC0-FD36716C29AC}" type="slidenum">
              <a:rPr lang="en-US" smtClean="0"/>
              <a:pPr/>
              <a:t>75</a:t>
            </a:fld>
            <a:endParaRPr lang="en-US" dirty="0"/>
          </a:p>
        </p:txBody>
      </p:sp>
    </p:spTree>
    <p:extLst>
      <p:ext uri="{BB962C8B-B14F-4D97-AF65-F5344CB8AC3E}">
        <p14:creationId xmlns:p14="http://schemas.microsoft.com/office/powerpoint/2010/main" val="33459028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u="none" strike="noStrike" kern="1200" baseline="0" dirty="0">
                <a:solidFill>
                  <a:schemeClr val="tx1"/>
                </a:solidFill>
                <a:latin typeface="+mn-lt"/>
                <a:ea typeface="+mn-ea"/>
                <a:cs typeface="+mn-cs"/>
              </a:rPr>
              <a:t>RBP controls the access to most modules. The page permissions (that is, what data and functionality appears on the page) are partly controlled by RBP and partly controlled by other mechanisms, depending on the requirements of the modules. </a:t>
            </a:r>
          </a:p>
          <a:p>
            <a:r>
              <a:rPr lang="en-US" sz="1400" b="0" i="0" u="none" strike="noStrike" kern="1200" baseline="0" dirty="0">
                <a:solidFill>
                  <a:schemeClr val="tx1"/>
                </a:solidFill>
                <a:latin typeface="+mn-lt"/>
                <a:ea typeface="+mn-ea"/>
                <a:cs typeface="+mn-cs"/>
              </a:rPr>
              <a:t>Workforce Analytics can be managed in </a:t>
            </a:r>
            <a:r>
              <a:rPr lang="en-US" sz="1400" b="0" i="0" u="none" strike="noStrike" kern="1200" baseline="0" dirty="0" err="1">
                <a:solidFill>
                  <a:schemeClr val="tx1"/>
                </a:solidFill>
                <a:latin typeface="+mn-lt"/>
                <a:ea typeface="+mn-ea"/>
                <a:cs typeface="+mn-cs"/>
              </a:rPr>
              <a:t>BizX</a:t>
            </a:r>
            <a:r>
              <a:rPr lang="en-US" sz="1400" b="0" i="0" u="none" strike="noStrike" kern="1200" baseline="0" dirty="0">
                <a:solidFill>
                  <a:schemeClr val="tx1"/>
                </a:solidFill>
                <a:latin typeface="+mn-lt"/>
                <a:ea typeface="+mn-ea"/>
                <a:cs typeface="+mn-cs"/>
              </a:rPr>
              <a:t> or WFA.</a:t>
            </a:r>
          </a:p>
          <a:p>
            <a:endParaRPr lang="en-US" sz="1400" b="0" i="0" u="none" strike="noStrike" kern="1200" baseline="0" dirty="0">
              <a:solidFill>
                <a:schemeClr val="tx1"/>
              </a:solidFill>
              <a:latin typeface="+mn-lt"/>
              <a:ea typeface="+mn-ea"/>
              <a:cs typeface="+mn-cs"/>
            </a:endParaRPr>
          </a:p>
          <a:p>
            <a:r>
              <a:rPr lang="en-US" sz="1400" b="0" i="0" u="none" strike="noStrike" kern="1200" baseline="0" dirty="0">
                <a:solidFill>
                  <a:schemeClr val="tx1"/>
                </a:solidFill>
                <a:latin typeface="+mn-lt"/>
                <a:ea typeface="+mn-ea"/>
                <a:cs typeface="+mn-cs"/>
              </a:rPr>
              <a:t>For some modules it is mandatory to use RBP. If several modules are in use and RBP is mandatory for one, you must configure RBP for all modules. You cannot mix RBP with the old permission framework. If multiple instances are used we recommend using either RBP or the old permission framework on all instances. Although it's not a technical limitation - you can have RBP on one instance and the old permission framework on other instances - it's better to go for one solution from a maintenance and governance perspective. </a:t>
            </a:r>
          </a:p>
          <a:p>
            <a:endParaRPr lang="en-US" sz="1400" b="0" i="0" u="none" strike="noStrike" kern="1200" baseline="0" dirty="0">
              <a:solidFill>
                <a:schemeClr val="tx1"/>
              </a:solidFill>
              <a:latin typeface="+mn-lt"/>
              <a:ea typeface="+mn-ea"/>
              <a:cs typeface="+mn-cs"/>
            </a:endParaRPr>
          </a:p>
          <a:p>
            <a:r>
              <a:rPr lang="en-US" sz="1400" b="0" i="0" u="none" strike="noStrike" kern="1200" baseline="0" dirty="0">
                <a:solidFill>
                  <a:schemeClr val="tx1"/>
                </a:solidFill>
                <a:latin typeface="+mn-lt"/>
                <a:ea typeface="+mn-ea"/>
                <a:cs typeface="+mn-cs"/>
              </a:rPr>
              <a:t>The graphic provides an overview of where RBP is used and where other mechanisms are in place. In the table below, you will find details on RBP coverage for each module. </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76</a:t>
            </a:fld>
            <a:endParaRPr lang="de-DE" dirty="0"/>
          </a:p>
        </p:txBody>
      </p:sp>
    </p:spTree>
    <p:extLst>
      <p:ext uri="{BB962C8B-B14F-4D97-AF65-F5344CB8AC3E}">
        <p14:creationId xmlns:p14="http://schemas.microsoft.com/office/powerpoint/2010/main" val="2719176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09625" y="628650"/>
            <a:ext cx="5424488" cy="3051175"/>
          </a:xfrm>
        </p:spPr>
      </p:sp>
      <p:sp>
        <p:nvSpPr>
          <p:cNvPr id="3" name="Notes Placeholder 2"/>
          <p:cNvSpPr>
            <a:spLocks noGrp="1"/>
          </p:cNvSpPr>
          <p:nvPr>
            <p:ph type="body" idx="1"/>
          </p:nvPr>
        </p:nvSpPr>
        <p:spPr/>
        <p:txBody>
          <a:bodyPr>
            <a:normAutofit/>
          </a:bodyPr>
          <a:lstStyle/>
          <a:p>
            <a:pPr algn="l">
              <a:spcBef>
                <a:spcPts val="600"/>
              </a:spcBef>
            </a:pPr>
            <a:endParaRPr lang="en-US" sz="1000" kern="0" dirty="0">
              <a:solidFill>
                <a:srgbClr val="000000"/>
              </a:solidFill>
              <a:latin typeface="+mn-lt"/>
              <a:ea typeface="Arial Unicode MS" pitchFamily="34" charset="-128"/>
              <a:cs typeface="Arial Unicode MS" pitchFamily="34" charset="-128"/>
            </a:endParaRPr>
          </a:p>
        </p:txBody>
      </p:sp>
      <p:sp>
        <p:nvSpPr>
          <p:cNvPr id="4" name="Slide Number Placeholder 3"/>
          <p:cNvSpPr>
            <a:spLocks noGrp="1"/>
          </p:cNvSpPr>
          <p:nvPr>
            <p:ph type="sldNum" sz="quarter" idx="10"/>
          </p:nvPr>
        </p:nvSpPr>
        <p:spPr/>
        <p:txBody>
          <a:bodyPr/>
          <a:lstStyle/>
          <a:p>
            <a:fld id="{7D8C2C35-2B8A-446E-BEC0-FD36716C29AC}" type="slidenum">
              <a:rPr lang="en-US" smtClean="0"/>
              <a:pPr/>
              <a:t>77</a:t>
            </a:fld>
            <a:endParaRPr lang="en-US" dirty="0"/>
          </a:p>
        </p:txBody>
      </p:sp>
    </p:spTree>
    <p:extLst>
      <p:ext uri="{BB962C8B-B14F-4D97-AF65-F5344CB8AC3E}">
        <p14:creationId xmlns:p14="http://schemas.microsoft.com/office/powerpoint/2010/main" val="33058611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09625" y="628650"/>
            <a:ext cx="5424488" cy="3051175"/>
          </a:xfrm>
        </p:spPr>
      </p:sp>
      <p:sp>
        <p:nvSpPr>
          <p:cNvPr id="3" name="Notes Placeholder 2"/>
          <p:cNvSpPr>
            <a:spLocks noGrp="1"/>
          </p:cNvSpPr>
          <p:nvPr>
            <p:ph type="body" idx="1"/>
          </p:nvPr>
        </p:nvSpPr>
        <p:spPr/>
        <p:txBody>
          <a:bodyPr>
            <a:normAutofit/>
          </a:bodyPr>
          <a:lstStyle/>
          <a:p>
            <a:pPr algn="l">
              <a:spcBef>
                <a:spcPts val="600"/>
              </a:spcBef>
            </a:pPr>
            <a:endParaRPr lang="en-US" sz="1000" kern="0" dirty="0">
              <a:solidFill>
                <a:srgbClr val="000000"/>
              </a:solidFill>
              <a:latin typeface="+mn-lt"/>
              <a:ea typeface="Arial Unicode MS" pitchFamily="34" charset="-128"/>
              <a:cs typeface="Arial Unicode MS" pitchFamily="34" charset="-128"/>
            </a:endParaRPr>
          </a:p>
        </p:txBody>
      </p:sp>
      <p:sp>
        <p:nvSpPr>
          <p:cNvPr id="4" name="Slide Number Placeholder 3"/>
          <p:cNvSpPr>
            <a:spLocks noGrp="1"/>
          </p:cNvSpPr>
          <p:nvPr>
            <p:ph type="sldNum" sz="quarter" idx="10"/>
          </p:nvPr>
        </p:nvSpPr>
        <p:spPr/>
        <p:txBody>
          <a:bodyPr/>
          <a:lstStyle/>
          <a:p>
            <a:fld id="{7D8C2C35-2B8A-446E-BEC0-FD36716C29AC}" type="slidenum">
              <a:rPr lang="en-US" smtClean="0"/>
              <a:pPr/>
              <a:t>78</a:t>
            </a:fld>
            <a:endParaRPr lang="en-US" dirty="0"/>
          </a:p>
        </p:txBody>
      </p:sp>
    </p:spTree>
    <p:extLst>
      <p:ext uri="{BB962C8B-B14F-4D97-AF65-F5344CB8AC3E}">
        <p14:creationId xmlns:p14="http://schemas.microsoft.com/office/powerpoint/2010/main" val="4136865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Char char="•"/>
            </a:pPr>
            <a:endParaRPr lang="en-US" dirty="0"/>
          </a:p>
        </p:txBody>
      </p:sp>
      <p:sp>
        <p:nvSpPr>
          <p:cNvPr id="4" name="Slide Number Placeholder 3"/>
          <p:cNvSpPr>
            <a:spLocks noGrp="1"/>
          </p:cNvSpPr>
          <p:nvPr>
            <p:ph type="sldNum" sz="quarter" idx="10"/>
          </p:nvPr>
        </p:nvSpPr>
        <p:spPr/>
        <p:txBody>
          <a:bodyPr/>
          <a:lstStyle/>
          <a:p>
            <a:fld id="{9ED1FA07-CDAF-47E5-BD44-3B1F6CB33F12}" type="slidenum">
              <a:rPr lang="en-US" smtClean="0"/>
              <a:pPr/>
              <a:t>79</a:t>
            </a:fld>
            <a:endParaRPr lang="en-US" dirty="0"/>
          </a:p>
        </p:txBody>
      </p:sp>
    </p:spTree>
    <p:extLst>
      <p:ext uri="{BB962C8B-B14F-4D97-AF65-F5344CB8AC3E}">
        <p14:creationId xmlns:p14="http://schemas.microsoft.com/office/powerpoint/2010/main" val="27521060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09625" y="628650"/>
            <a:ext cx="5424488" cy="3051175"/>
          </a:xfrm>
        </p:spPr>
      </p:sp>
      <p:sp>
        <p:nvSpPr>
          <p:cNvPr id="3" name="Notes Placeholder 2"/>
          <p:cNvSpPr>
            <a:spLocks noGrp="1"/>
          </p:cNvSpPr>
          <p:nvPr>
            <p:ph type="body" idx="1"/>
          </p:nvPr>
        </p:nvSpPr>
        <p:spPr/>
        <p:txBody>
          <a:bodyPr>
            <a:normAutofit/>
          </a:bodyPr>
          <a:lstStyle/>
          <a:p>
            <a:pPr algn="l">
              <a:spcBef>
                <a:spcPts val="600"/>
              </a:spcBef>
            </a:pPr>
            <a:endParaRPr lang="en-US" sz="1000" kern="0" dirty="0">
              <a:solidFill>
                <a:srgbClr val="000000"/>
              </a:solidFill>
              <a:latin typeface="+mn-lt"/>
              <a:ea typeface="Arial Unicode MS" pitchFamily="34" charset="-128"/>
              <a:cs typeface="Arial Unicode MS" pitchFamily="34" charset="-128"/>
            </a:endParaRPr>
          </a:p>
        </p:txBody>
      </p:sp>
      <p:sp>
        <p:nvSpPr>
          <p:cNvPr id="4" name="Slide Number Placeholder 3"/>
          <p:cNvSpPr>
            <a:spLocks noGrp="1"/>
          </p:cNvSpPr>
          <p:nvPr>
            <p:ph type="sldNum" sz="quarter" idx="10"/>
          </p:nvPr>
        </p:nvSpPr>
        <p:spPr/>
        <p:txBody>
          <a:bodyPr/>
          <a:lstStyle/>
          <a:p>
            <a:fld id="{7D8C2C35-2B8A-446E-BEC0-FD36716C29AC}" type="slidenum">
              <a:rPr lang="en-US" smtClean="0"/>
              <a:pPr/>
              <a:t>80</a:t>
            </a:fld>
            <a:endParaRPr lang="en-US" dirty="0"/>
          </a:p>
        </p:txBody>
      </p:sp>
    </p:spTree>
    <p:extLst>
      <p:ext uri="{BB962C8B-B14F-4D97-AF65-F5344CB8AC3E}">
        <p14:creationId xmlns:p14="http://schemas.microsoft.com/office/powerpoint/2010/main" val="19398336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81</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478306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09625" y="628650"/>
            <a:ext cx="5424488" cy="3051175"/>
          </a:xfrm>
        </p:spPr>
      </p:sp>
      <p:sp>
        <p:nvSpPr>
          <p:cNvPr id="3" name="Notes Placeholder 2"/>
          <p:cNvSpPr>
            <a:spLocks noGrp="1"/>
          </p:cNvSpPr>
          <p:nvPr>
            <p:ph type="body" idx="1"/>
          </p:nvPr>
        </p:nvSpPr>
        <p:spPr/>
        <p:txBody>
          <a:bodyPr>
            <a:normAutofit/>
          </a:bodyPr>
          <a:lstStyle/>
          <a:p>
            <a:pPr algn="l">
              <a:spcBef>
                <a:spcPts val="600"/>
              </a:spcBef>
            </a:pPr>
            <a:endParaRPr lang="en-US" sz="1000" kern="0" dirty="0">
              <a:solidFill>
                <a:srgbClr val="000000"/>
              </a:solidFill>
              <a:latin typeface="+mn-lt"/>
              <a:ea typeface="Arial Unicode MS" pitchFamily="34" charset="-128"/>
              <a:cs typeface="Arial Unicode MS" pitchFamily="34" charset="-128"/>
            </a:endParaRPr>
          </a:p>
        </p:txBody>
      </p:sp>
      <p:sp>
        <p:nvSpPr>
          <p:cNvPr id="4" name="Slide Number Placeholder 3"/>
          <p:cNvSpPr>
            <a:spLocks noGrp="1"/>
          </p:cNvSpPr>
          <p:nvPr>
            <p:ph type="sldNum" sz="quarter" idx="10"/>
          </p:nvPr>
        </p:nvSpPr>
        <p:spPr/>
        <p:txBody>
          <a:bodyPr/>
          <a:lstStyle/>
          <a:p>
            <a:fld id="{7D8C2C35-2B8A-446E-BEC0-FD36716C29AC}" type="slidenum">
              <a:rPr lang="en-US" smtClean="0"/>
              <a:pPr/>
              <a:t>82</a:t>
            </a:fld>
            <a:endParaRPr lang="en-US" dirty="0"/>
          </a:p>
        </p:txBody>
      </p:sp>
    </p:spTree>
    <p:extLst>
      <p:ext uri="{BB962C8B-B14F-4D97-AF65-F5344CB8AC3E}">
        <p14:creationId xmlns:p14="http://schemas.microsoft.com/office/powerpoint/2010/main" val="2870852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27180885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09625" y="628650"/>
            <a:ext cx="5424488" cy="3051175"/>
          </a:xfrm>
        </p:spPr>
      </p:sp>
      <p:sp>
        <p:nvSpPr>
          <p:cNvPr id="3" name="Notes Placeholder 2"/>
          <p:cNvSpPr>
            <a:spLocks noGrp="1"/>
          </p:cNvSpPr>
          <p:nvPr>
            <p:ph type="body" idx="1"/>
          </p:nvPr>
        </p:nvSpPr>
        <p:spPr/>
        <p:txBody>
          <a:bodyPr>
            <a:normAutofit/>
          </a:bodyPr>
          <a:lstStyle/>
          <a:p>
            <a:pPr algn="l">
              <a:spcBef>
                <a:spcPts val="600"/>
              </a:spcBef>
            </a:pPr>
            <a:endParaRPr lang="en-US" sz="1000" kern="0" dirty="0">
              <a:solidFill>
                <a:srgbClr val="000000"/>
              </a:solidFill>
              <a:latin typeface="+mn-lt"/>
              <a:ea typeface="Arial Unicode MS" pitchFamily="34" charset="-128"/>
              <a:cs typeface="Arial Unicode MS" pitchFamily="34" charset="-128"/>
            </a:endParaRPr>
          </a:p>
        </p:txBody>
      </p:sp>
      <p:sp>
        <p:nvSpPr>
          <p:cNvPr id="4" name="Slide Number Placeholder 3"/>
          <p:cNvSpPr>
            <a:spLocks noGrp="1"/>
          </p:cNvSpPr>
          <p:nvPr>
            <p:ph type="sldNum" sz="quarter" idx="10"/>
          </p:nvPr>
        </p:nvSpPr>
        <p:spPr/>
        <p:txBody>
          <a:bodyPr/>
          <a:lstStyle/>
          <a:p>
            <a:fld id="{7D8C2C35-2B8A-446E-BEC0-FD36716C29AC}" type="slidenum">
              <a:rPr lang="en-US" smtClean="0"/>
              <a:pPr/>
              <a:t>83</a:t>
            </a:fld>
            <a:endParaRPr lang="en-US" dirty="0"/>
          </a:p>
        </p:txBody>
      </p:sp>
    </p:spTree>
    <p:extLst>
      <p:ext uri="{BB962C8B-B14F-4D97-AF65-F5344CB8AC3E}">
        <p14:creationId xmlns:p14="http://schemas.microsoft.com/office/powerpoint/2010/main" val="41012522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09625" y="628650"/>
            <a:ext cx="5424488" cy="3051175"/>
          </a:xfrm>
        </p:spPr>
      </p:sp>
      <p:sp>
        <p:nvSpPr>
          <p:cNvPr id="3" name="Notes Placeholder 2"/>
          <p:cNvSpPr>
            <a:spLocks noGrp="1"/>
          </p:cNvSpPr>
          <p:nvPr>
            <p:ph type="body" idx="1"/>
          </p:nvPr>
        </p:nvSpPr>
        <p:spPr/>
        <p:txBody>
          <a:bodyPr>
            <a:normAutofit/>
          </a:bodyPr>
          <a:lstStyle/>
          <a:p>
            <a:pPr algn="l">
              <a:spcBef>
                <a:spcPts val="600"/>
              </a:spcBef>
            </a:pPr>
            <a:endParaRPr lang="en-US" sz="1000" kern="0" dirty="0">
              <a:solidFill>
                <a:srgbClr val="000000"/>
              </a:solidFill>
              <a:latin typeface="+mn-lt"/>
              <a:ea typeface="Arial Unicode MS" pitchFamily="34" charset="-128"/>
              <a:cs typeface="Arial Unicode MS" pitchFamily="34" charset="-128"/>
            </a:endParaRPr>
          </a:p>
        </p:txBody>
      </p:sp>
      <p:sp>
        <p:nvSpPr>
          <p:cNvPr id="4" name="Slide Number Placeholder 3"/>
          <p:cNvSpPr>
            <a:spLocks noGrp="1"/>
          </p:cNvSpPr>
          <p:nvPr>
            <p:ph type="sldNum" sz="quarter" idx="10"/>
          </p:nvPr>
        </p:nvSpPr>
        <p:spPr/>
        <p:txBody>
          <a:bodyPr/>
          <a:lstStyle/>
          <a:p>
            <a:fld id="{7D8C2C35-2B8A-446E-BEC0-FD36716C29AC}" type="slidenum">
              <a:rPr lang="en-US" smtClean="0"/>
              <a:pPr/>
              <a:t>84</a:t>
            </a:fld>
            <a:endParaRPr lang="en-US" dirty="0"/>
          </a:p>
        </p:txBody>
      </p:sp>
    </p:spTree>
    <p:extLst>
      <p:ext uri="{BB962C8B-B14F-4D97-AF65-F5344CB8AC3E}">
        <p14:creationId xmlns:p14="http://schemas.microsoft.com/office/powerpoint/2010/main" val="3293586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86</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normAutofit fontScale="77500" lnSpcReduction="20000"/>
          </a:bodyPr>
          <a:lstStyle/>
          <a:p>
            <a:r>
              <a:rPr lang="en-US" altLang="en-US" dirty="0"/>
              <a:t>Role Based Permissions can be summarized with the following statement:</a:t>
            </a:r>
          </a:p>
          <a:p>
            <a:pPr marL="541338" lvl="1" indent="-269875" fontAlgn="base">
              <a:spcBef>
                <a:spcPts val="1200"/>
              </a:spcBef>
              <a:spcAft>
                <a:spcPct val="0"/>
              </a:spcAft>
              <a:buClr>
                <a:srgbClr val="F0AB00"/>
              </a:buClr>
              <a:buSzPct val="100000"/>
              <a:buFont typeface="Arial" panose="020B0604020202020204" pitchFamily="34" charset="0"/>
              <a:buChar char="•"/>
            </a:pPr>
            <a:r>
              <a:rPr lang="en-US" sz="1800" kern="0" dirty="0">
                <a:ea typeface="Arial Unicode MS" pitchFamily="34" charset="-128"/>
                <a:cs typeface="Arial Unicode MS" pitchFamily="34" charset="-128"/>
              </a:rPr>
              <a:t>Who can do what to whom?</a:t>
            </a:r>
          </a:p>
          <a:p>
            <a:endParaRPr lang="en-US" sz="140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The diagram shows</a:t>
            </a:r>
            <a:r>
              <a:rPr lang="en-US" sz="1400" kern="1200" baseline="0" dirty="0">
                <a:solidFill>
                  <a:schemeClr val="tx1"/>
                </a:solidFill>
                <a:effectLst/>
                <a:latin typeface="+mn-lt"/>
                <a:ea typeface="+mn-ea"/>
                <a:cs typeface="+mn-cs"/>
              </a:rPr>
              <a:t> the role, represented by a blue box and groups of users represented by two orange circles.  This is the foundation, building blocks of Role-Based Permission.</a:t>
            </a:r>
          </a:p>
          <a:p>
            <a:endParaRPr lang="en-US" sz="1400" kern="1200" baseline="0" dirty="0">
              <a:solidFill>
                <a:schemeClr val="tx1"/>
              </a:solidFill>
              <a:effectLst/>
              <a:latin typeface="+mn-lt"/>
              <a:ea typeface="+mn-ea"/>
              <a:cs typeface="+mn-cs"/>
            </a:endParaRPr>
          </a:p>
          <a:p>
            <a:r>
              <a:rPr lang="en-US" sz="1400" b="1" kern="1200" dirty="0">
                <a:solidFill>
                  <a:schemeClr val="tx1"/>
                </a:solidFill>
                <a:effectLst/>
                <a:latin typeface="+mn-lt"/>
                <a:ea typeface="+mn-ea"/>
                <a:cs typeface="+mn-cs"/>
              </a:rPr>
              <a:t>Permission Roles </a:t>
            </a:r>
            <a:r>
              <a:rPr lang="en-US" sz="1400" kern="1200" dirty="0">
                <a:solidFill>
                  <a:schemeClr val="tx1"/>
                </a:solidFill>
                <a:effectLst/>
                <a:latin typeface="+mn-lt"/>
                <a:ea typeface="+mn-ea"/>
                <a:cs typeface="+mn-cs"/>
              </a:rPr>
              <a:t>control the access rights in the system and involve the process of defining access to data and application functionality.</a:t>
            </a:r>
            <a:br>
              <a:rPr lang="en-US" sz="1400" kern="1200" baseline="0" dirty="0">
                <a:solidFill>
                  <a:schemeClr val="tx1"/>
                </a:solidFill>
                <a:effectLst/>
                <a:latin typeface="+mn-lt"/>
                <a:ea typeface="+mn-ea"/>
                <a:cs typeface="+mn-cs"/>
              </a:rPr>
            </a:br>
            <a:endParaRPr lang="en-US" sz="1400" kern="1200" baseline="0" dirty="0">
              <a:solidFill>
                <a:schemeClr val="tx1"/>
              </a:solidFill>
              <a:effectLst/>
              <a:latin typeface="+mn-lt"/>
              <a:ea typeface="+mn-ea"/>
              <a:cs typeface="+mn-cs"/>
            </a:endParaRPr>
          </a:p>
          <a:p>
            <a:r>
              <a:rPr lang="en-US" sz="1400" b="1" kern="1200" dirty="0">
                <a:solidFill>
                  <a:schemeClr val="tx1"/>
                </a:solidFill>
                <a:effectLst/>
                <a:latin typeface="+mn-lt"/>
                <a:ea typeface="+mn-ea"/>
                <a:cs typeface="+mn-cs"/>
              </a:rPr>
              <a:t>Permission Groups </a:t>
            </a:r>
            <a:r>
              <a:rPr lang="en-US" sz="1400" kern="1200" dirty="0">
                <a:solidFill>
                  <a:schemeClr val="tx1"/>
                </a:solidFill>
                <a:effectLst/>
                <a:latin typeface="+mn-lt"/>
                <a:ea typeface="+mn-ea"/>
                <a:cs typeface="+mn-cs"/>
              </a:rPr>
              <a:t>allow you to define employees in the Granted Population and Target Population roles.  You can create these groups based on single or multiple attributes.  For example you can create a group of IT managers based on the job code IT-MGR.  You can also create a group of IT managers in the USA based on job code and location.  Permission Groups are an integral part of RBP.  However, they may not be necessary if you are working with general conditions such as </a:t>
            </a:r>
            <a:r>
              <a:rPr lang="en-US" sz="1400" i="1" kern="1200" dirty="0">
                <a:solidFill>
                  <a:schemeClr val="tx1"/>
                </a:solidFill>
                <a:effectLst/>
                <a:latin typeface="+mn-lt"/>
                <a:ea typeface="+mn-ea"/>
                <a:cs typeface="+mn-cs"/>
              </a:rPr>
              <a:t>All Employees</a:t>
            </a:r>
            <a:r>
              <a:rPr lang="en-US" sz="1400" kern="1200" dirty="0">
                <a:solidFill>
                  <a:schemeClr val="tx1"/>
                </a:solidFill>
                <a:effectLst/>
                <a:latin typeface="+mn-lt"/>
                <a:ea typeface="+mn-ea"/>
                <a:cs typeface="+mn-cs"/>
              </a:rPr>
              <a:t> or </a:t>
            </a:r>
            <a:r>
              <a:rPr lang="en-US" sz="1400" i="1" kern="1200" dirty="0">
                <a:solidFill>
                  <a:schemeClr val="tx1"/>
                </a:solidFill>
                <a:effectLst/>
                <a:latin typeface="+mn-lt"/>
                <a:ea typeface="+mn-ea"/>
                <a:cs typeface="+mn-cs"/>
              </a:rPr>
              <a:t>Manager’s Direct Reports</a:t>
            </a:r>
            <a:r>
              <a:rPr lang="en-US" sz="1400" kern="1200" dirty="0">
                <a:solidFill>
                  <a:schemeClr val="tx1"/>
                </a:solidFill>
                <a:effectLst/>
                <a:latin typeface="+mn-lt"/>
                <a:ea typeface="+mn-ea"/>
                <a:cs typeface="+mn-cs"/>
              </a:rPr>
              <a:t>, which are predefined roles in the application.</a:t>
            </a:r>
            <a:br>
              <a:rPr lang="en-US" sz="1400" kern="1200" dirty="0">
                <a:solidFill>
                  <a:schemeClr val="tx1"/>
                </a:solidFill>
                <a:effectLst/>
                <a:latin typeface="+mn-lt"/>
                <a:ea typeface="+mn-ea"/>
                <a:cs typeface="+mn-cs"/>
              </a:rPr>
            </a:br>
            <a:r>
              <a:rPr lang="en-US" sz="1400" b="1" kern="1200" dirty="0">
                <a:solidFill>
                  <a:schemeClr val="tx1"/>
                </a:solidFill>
                <a:effectLst/>
                <a:latin typeface="+mn-lt"/>
                <a:ea typeface="+mn-ea"/>
                <a:cs typeface="+mn-cs"/>
              </a:rPr>
              <a:t>Note: </a:t>
            </a:r>
            <a:r>
              <a:rPr lang="en-US" sz="1400" kern="1200" dirty="0">
                <a:solidFill>
                  <a:schemeClr val="tx1"/>
                </a:solidFill>
                <a:effectLst/>
                <a:latin typeface="+mn-lt"/>
                <a:ea typeface="+mn-ea"/>
                <a:cs typeface="+mn-cs"/>
              </a:rPr>
              <a:t>Groups can be</a:t>
            </a:r>
            <a:r>
              <a:rPr lang="en-US" sz="1400" kern="1200" baseline="0" dirty="0">
                <a:solidFill>
                  <a:schemeClr val="tx1"/>
                </a:solidFill>
                <a:effectLst/>
                <a:latin typeface="+mn-lt"/>
                <a:ea typeface="+mn-ea"/>
                <a:cs typeface="+mn-cs"/>
              </a:rPr>
              <a:t> dynamic to automate assignment of permissions</a:t>
            </a:r>
            <a:endParaRPr lang="en-US" sz="140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 </a:t>
            </a:r>
          </a:p>
          <a:p>
            <a:r>
              <a:rPr lang="en-US" sz="1400" b="1" kern="1200" dirty="0">
                <a:solidFill>
                  <a:schemeClr val="tx1"/>
                </a:solidFill>
                <a:effectLst/>
                <a:latin typeface="+mn-lt"/>
                <a:ea typeface="+mn-ea"/>
                <a:cs typeface="+mn-cs"/>
              </a:rPr>
              <a:t>Best Practices for Naming Permission Groups</a:t>
            </a:r>
            <a:endParaRPr lang="en-US" sz="140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 </a:t>
            </a:r>
          </a:p>
          <a:p>
            <a:r>
              <a:rPr lang="en-US" sz="1400" kern="1200" dirty="0">
                <a:solidFill>
                  <a:schemeClr val="tx1"/>
                </a:solidFill>
                <a:effectLst/>
                <a:latin typeface="+mn-lt"/>
                <a:ea typeface="+mn-ea"/>
                <a:cs typeface="+mn-cs"/>
              </a:rPr>
              <a:t>As a Best Practice, when creating permission groups use a prefix to help you identify which group to use in your permission role.  If you are creating a permission group that is receiving the permissions (a granted group), use the prefix “Granted” for the name of the group. For example, if you are creating a permission group for IT managers, use the name </a:t>
            </a:r>
            <a:r>
              <a:rPr lang="en-US" sz="1400" b="1" kern="1200" dirty="0">
                <a:solidFill>
                  <a:schemeClr val="tx1"/>
                </a:solidFill>
                <a:effectLst/>
                <a:latin typeface="+mn-lt"/>
                <a:ea typeface="+mn-ea"/>
                <a:cs typeface="+mn-cs"/>
              </a:rPr>
              <a:t>Granted IT managers</a:t>
            </a:r>
            <a:r>
              <a:rPr lang="en-US" sz="1400" kern="1200" dirty="0">
                <a:solidFill>
                  <a:schemeClr val="tx1"/>
                </a:solidFill>
                <a:effectLst/>
                <a:latin typeface="+mn-lt"/>
                <a:ea typeface="+mn-ea"/>
                <a:cs typeface="+mn-cs"/>
              </a:rPr>
              <a:t>.  Similarly, if you are creating a target permissions group, use the prefix “Target”.</a:t>
            </a:r>
            <a:r>
              <a:rPr lang="en-US" sz="1400" b="1" kern="1200" dirty="0">
                <a:solidFill>
                  <a:schemeClr val="tx1"/>
                </a:solidFill>
                <a:effectLst/>
                <a:latin typeface="+mn-lt"/>
                <a:ea typeface="+mn-ea"/>
                <a:cs typeface="+mn-cs"/>
              </a:rPr>
              <a:t>  </a:t>
            </a:r>
            <a:r>
              <a:rPr lang="en-US" sz="1400" kern="1200" dirty="0">
                <a:solidFill>
                  <a:schemeClr val="tx1"/>
                </a:solidFill>
                <a:effectLst/>
                <a:latin typeface="+mn-lt"/>
                <a:ea typeface="+mn-ea"/>
                <a:cs typeface="+mn-cs"/>
              </a:rPr>
              <a:t>For example, if you want the IT managers to have access to all employees in the USA, you must create a target permission group based on location and use the name </a:t>
            </a:r>
            <a:r>
              <a:rPr lang="en-US" sz="1400" b="1" kern="1200" dirty="0">
                <a:solidFill>
                  <a:schemeClr val="tx1"/>
                </a:solidFill>
                <a:effectLst/>
                <a:latin typeface="+mn-lt"/>
                <a:ea typeface="+mn-ea"/>
                <a:cs typeface="+mn-cs"/>
              </a:rPr>
              <a:t>Target Employees in USA</a:t>
            </a:r>
            <a:endParaRPr lang="en-US" sz="1400" kern="1200" dirty="0">
              <a:solidFill>
                <a:schemeClr val="tx1"/>
              </a:solidFill>
              <a:effectLst/>
              <a:latin typeface="+mn-lt"/>
              <a:ea typeface="+mn-ea"/>
              <a:cs typeface="+mn-cs"/>
            </a:endParaRPr>
          </a:p>
          <a:p>
            <a:endParaRPr lang="en-US" dirty="0"/>
          </a:p>
          <a:p>
            <a:endParaRPr lang="en-US" dirty="0"/>
          </a:p>
        </p:txBody>
      </p:sp>
    </p:spTree>
    <p:extLst>
      <p:ext uri="{BB962C8B-B14F-4D97-AF65-F5344CB8AC3E}">
        <p14:creationId xmlns:p14="http://schemas.microsoft.com/office/powerpoint/2010/main" val="2113588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87</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r>
              <a:rPr lang="en-US" b="1" dirty="0"/>
              <a:t>Note: </a:t>
            </a:r>
            <a:r>
              <a:rPr lang="en-US" dirty="0"/>
              <a:t>You</a:t>
            </a:r>
            <a:r>
              <a:rPr lang="en-US" baseline="0" dirty="0"/>
              <a:t> can tell if a customer is using RBP at a glance as the Manage Security section in Admin Center will have fewer options and a new set of links will appear.</a:t>
            </a:r>
            <a:br>
              <a:rPr lang="en-US" baseline="0" dirty="0"/>
            </a:br>
            <a:r>
              <a:rPr lang="en-US" baseline="0" dirty="0"/>
              <a:t>The first step in managing security is to create permission groups.</a:t>
            </a:r>
            <a:br>
              <a:rPr lang="en-US" baseline="0" dirty="0"/>
            </a:br>
            <a:r>
              <a:rPr lang="en-US" baseline="0" dirty="0"/>
              <a:t>Select the “Manage Permission Groups” link</a:t>
            </a:r>
          </a:p>
          <a:p>
            <a:endParaRPr lang="en-US" baseline="0" dirty="0"/>
          </a:p>
          <a:p>
            <a:r>
              <a:rPr lang="en-US" b="1" baseline="0" dirty="0"/>
              <a:t>Best Practice:</a:t>
            </a:r>
            <a:br>
              <a:rPr lang="en-US" baseline="0" dirty="0"/>
            </a:br>
            <a:r>
              <a:rPr lang="en-US" baseline="0" dirty="0"/>
              <a:t>-For long term supportability always populate the Description field for the role with the what permissions have been granted.  Leveraging this field will allow the customer to access information quickly about the roles and information about the role.</a:t>
            </a:r>
          </a:p>
          <a:p>
            <a:endParaRPr lang="en-US" baseline="0" dirty="0"/>
          </a:p>
          <a:p>
            <a:r>
              <a:rPr lang="en-US" baseline="0" dirty="0"/>
              <a:t>-Two different Granted and Target groups attached to the same role.</a:t>
            </a:r>
          </a:p>
          <a:p>
            <a:endParaRPr lang="en-US" dirty="0"/>
          </a:p>
        </p:txBody>
      </p:sp>
    </p:spTree>
    <p:extLst>
      <p:ext uri="{BB962C8B-B14F-4D97-AF65-F5344CB8AC3E}">
        <p14:creationId xmlns:p14="http://schemas.microsoft.com/office/powerpoint/2010/main" val="30012557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Char char="•"/>
            </a:pPr>
            <a:endParaRPr lang="en-US" dirty="0"/>
          </a:p>
        </p:txBody>
      </p:sp>
      <p:sp>
        <p:nvSpPr>
          <p:cNvPr id="4" name="Slide Number Placeholder 3"/>
          <p:cNvSpPr>
            <a:spLocks noGrp="1"/>
          </p:cNvSpPr>
          <p:nvPr>
            <p:ph type="sldNum" sz="quarter" idx="10"/>
          </p:nvPr>
        </p:nvSpPr>
        <p:spPr/>
        <p:txBody>
          <a:bodyPr/>
          <a:lstStyle/>
          <a:p>
            <a:fld id="{9ED1FA07-CDAF-47E5-BD44-3B1F6CB33F12}" type="slidenum">
              <a:rPr lang="en-US" smtClean="0"/>
              <a:pPr/>
              <a:t>88</a:t>
            </a:fld>
            <a:endParaRPr lang="en-US" dirty="0"/>
          </a:p>
        </p:txBody>
      </p:sp>
    </p:spTree>
    <p:extLst>
      <p:ext uri="{BB962C8B-B14F-4D97-AF65-F5344CB8AC3E}">
        <p14:creationId xmlns:p14="http://schemas.microsoft.com/office/powerpoint/2010/main" val="8227282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89</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963099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Char char="•"/>
            </a:pPr>
            <a:endParaRPr lang="en-US" dirty="0"/>
          </a:p>
        </p:txBody>
      </p:sp>
      <p:sp>
        <p:nvSpPr>
          <p:cNvPr id="4" name="Slide Number Placeholder 3"/>
          <p:cNvSpPr>
            <a:spLocks noGrp="1"/>
          </p:cNvSpPr>
          <p:nvPr>
            <p:ph type="sldNum" sz="quarter" idx="10"/>
          </p:nvPr>
        </p:nvSpPr>
        <p:spPr/>
        <p:txBody>
          <a:bodyPr/>
          <a:lstStyle/>
          <a:p>
            <a:fld id="{9ED1FA07-CDAF-47E5-BD44-3B1F6CB33F12}" type="slidenum">
              <a:rPr lang="en-US" smtClean="0"/>
              <a:pPr/>
              <a:t>90</a:t>
            </a:fld>
            <a:endParaRPr lang="en-US" dirty="0"/>
          </a:p>
        </p:txBody>
      </p:sp>
    </p:spTree>
    <p:extLst>
      <p:ext uri="{BB962C8B-B14F-4D97-AF65-F5344CB8AC3E}">
        <p14:creationId xmlns:p14="http://schemas.microsoft.com/office/powerpoint/2010/main" val="69981754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noProof="0" dirty="0"/>
              <a:t>The GDPR represents</a:t>
            </a:r>
            <a:r>
              <a:rPr lang="en-US" baseline="0" noProof="0" dirty="0"/>
              <a:t> </a:t>
            </a:r>
            <a:r>
              <a:rPr lang="en-US" noProof="0" dirty="0"/>
              <a:t>the largest</a:t>
            </a:r>
            <a:r>
              <a:rPr lang="en-US" baseline="0" noProof="0" dirty="0"/>
              <a:t> overhaul of data privacy and protection regulations in Europe in over 20 years.</a:t>
            </a:r>
            <a:endParaRPr lang="en-US" noProof="0" dirty="0"/>
          </a:p>
          <a:p>
            <a:endParaRPr lang="en-US" noProof="0" dirty="0"/>
          </a:p>
          <a:p>
            <a:pPr marL="0" marR="0" indent="0" algn="l" defTabSz="1088776" rtl="0" eaLnBrk="1" fontAlgn="auto" latinLnBrk="0" hangingPunct="1">
              <a:lnSpc>
                <a:spcPct val="100000"/>
              </a:lnSpc>
              <a:spcBef>
                <a:spcPts val="0"/>
              </a:spcBef>
              <a:spcAft>
                <a:spcPts val="0"/>
              </a:spcAft>
              <a:buClrTx/>
              <a:buSzTx/>
              <a:buFontTx/>
              <a:buNone/>
              <a:tabLst/>
              <a:defRPr/>
            </a:pPr>
            <a:r>
              <a:rPr lang="en-US" noProof="0" dirty="0"/>
              <a:t>To put that in</a:t>
            </a:r>
            <a:r>
              <a:rPr lang="en-US" baseline="0" noProof="0" dirty="0"/>
              <a:t> context a bit: </a:t>
            </a:r>
            <a:r>
              <a:rPr lang="en-US" noProof="0" dirty="0"/>
              <a:t>In 1996, less than 1% of the world’s population was online. In 2017, that figure is over 50%; with </a:t>
            </a:r>
            <a:r>
              <a:rPr lang="en-US" baseline="0" noProof="0" dirty="0"/>
              <a:t>66% of the world’s population using mobile phones.</a:t>
            </a:r>
            <a:endParaRPr lang="en-US" noProof="0" dirty="0"/>
          </a:p>
          <a:p>
            <a:endParaRPr lang="en-US" noProof="0" dirty="0"/>
          </a:p>
          <a:p>
            <a:r>
              <a:rPr lang="en-US" baseline="0" noProof="0" dirty="0"/>
              <a:t>Breaking it down by region: 80% of the population is online in Europe; 88% in North America; and 47% in Asia.</a:t>
            </a:r>
          </a:p>
          <a:p>
            <a:endParaRPr lang="en-US" noProof="0" dirty="0"/>
          </a:p>
          <a:p>
            <a:r>
              <a:rPr lang="en-US" noProof="0" dirty="0"/>
              <a:t>In</a:t>
            </a:r>
            <a:r>
              <a:rPr lang="en-US" baseline="0" noProof="0" dirty="0"/>
              <a:t> our digital age, it is clear that d</a:t>
            </a:r>
            <a:r>
              <a:rPr lang="en-US" noProof="0" dirty="0"/>
              <a:t>ata</a:t>
            </a:r>
            <a:r>
              <a:rPr lang="en-US" baseline="0" noProof="0" dirty="0"/>
              <a:t> has become one of the most valuable resources.  The GDPR focuses on regulating its use as it relates to the personal data of individual persons, and ensuring it can be protected.</a:t>
            </a:r>
          </a:p>
          <a:p>
            <a:endParaRPr lang="en-US" noProof="0" dirty="0"/>
          </a:p>
          <a:p>
            <a:r>
              <a:rPr lang="en-US" noProof="0" dirty="0"/>
              <a:t>Penalties</a:t>
            </a:r>
            <a:r>
              <a:rPr lang="en-US" baseline="0" noProof="0" dirty="0"/>
              <a:t> can be up to 4% of annual global revenue or EUR 20M, OR 2% and EUR 10M, depending upon the details and severity of the violation(s).  It’s not simple, so check the regulation.  But in any case, the penalties are large enough to get the attention of almost any organization.</a:t>
            </a:r>
          </a:p>
          <a:p>
            <a:endParaRPr lang="en-US" baseline="0" noProof="0" dirty="0"/>
          </a:p>
          <a:p>
            <a:r>
              <a:rPr lang="en-US" noProof="0" dirty="0"/>
              <a:t>In</a:t>
            </a:r>
            <a:r>
              <a:rPr lang="en-US" baseline="0" noProof="0" dirty="0"/>
              <a:t> the context of globalized business, t</a:t>
            </a:r>
            <a:r>
              <a:rPr lang="en-US" noProof="0" dirty="0"/>
              <a:t>he GDPR is broad</a:t>
            </a:r>
            <a:r>
              <a:rPr lang="en-US" baseline="0" noProof="0" dirty="0"/>
              <a:t> in its applicability and now impacts a variety of organizations who were not necessarily affected by prior directives.  So whether your company processes data within the EU or not—or whether you use a third party to do it for you—you will likely be subject to GDPR requirements if you process or hold personal data of EU residents.</a:t>
            </a:r>
            <a:endParaRPr lang="en-US" noProof="0"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95</a:t>
            </a:fld>
            <a:endParaRPr lang="en-US" dirty="0"/>
          </a:p>
        </p:txBody>
      </p:sp>
    </p:spTree>
    <p:extLst>
      <p:ext uri="{BB962C8B-B14F-4D97-AF65-F5344CB8AC3E}">
        <p14:creationId xmlns:p14="http://schemas.microsoft.com/office/powerpoint/2010/main" val="2096327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US" sz="1400" kern="1200" dirty="0">
                <a:solidFill>
                  <a:schemeClr val="tx1"/>
                </a:solidFill>
                <a:effectLst/>
                <a:latin typeface="+mn-lt"/>
                <a:ea typeface="+mn-ea"/>
                <a:cs typeface="+mn-cs"/>
              </a:rPr>
              <a:t>Sweeping data protection and privacy laws like The General Data Protection Regulation touch all parts of the organization. It is a business imperative and NOT a problem isolated to HR or IT. All parts of the organization need to be provided the proper tools and be educated on how to handle and process personal data under this regulation. </a:t>
            </a:r>
          </a:p>
          <a:p>
            <a:r>
              <a:rPr lang="en-US" sz="1400" kern="1200" dirty="0">
                <a:solidFill>
                  <a:schemeClr val="tx1"/>
                </a:solidFill>
                <a:effectLst/>
                <a:latin typeface="+mn-lt"/>
                <a:ea typeface="+mn-ea"/>
                <a:cs typeface="+mn-cs"/>
              </a:rPr>
              <a:t> </a:t>
            </a:r>
          </a:p>
          <a:p>
            <a:r>
              <a:rPr lang="en-US" sz="1400" kern="1200" dirty="0">
                <a:solidFill>
                  <a:schemeClr val="tx1"/>
                </a:solidFill>
                <a:effectLst/>
                <a:latin typeface="+mn-lt"/>
                <a:ea typeface="+mn-ea"/>
                <a:cs typeface="+mn-cs"/>
              </a:rPr>
              <a:t>Different stakeholders will have a different interest</a:t>
            </a:r>
          </a:p>
          <a:p>
            <a:r>
              <a:rPr lang="en-US" sz="1400" b="1" kern="1200" dirty="0">
                <a:solidFill>
                  <a:schemeClr val="tx1"/>
                </a:solidFill>
                <a:effectLst/>
                <a:latin typeface="+mn-lt"/>
                <a:ea typeface="+mn-ea"/>
                <a:cs typeface="+mn-cs"/>
              </a:rPr>
              <a:t>CEO and board of directors </a:t>
            </a:r>
            <a:r>
              <a:rPr lang="en-US" sz="1400" kern="1200" dirty="0">
                <a:solidFill>
                  <a:schemeClr val="tx1"/>
                </a:solidFill>
                <a:effectLst/>
                <a:latin typeface="+mn-lt"/>
                <a:ea typeface="+mn-ea"/>
                <a:cs typeface="+mn-cs"/>
              </a:rPr>
              <a:t>will be interested in</a:t>
            </a:r>
            <a:r>
              <a:rPr lang="en-US" sz="1400" b="1" kern="1200" dirty="0">
                <a:solidFill>
                  <a:schemeClr val="tx1"/>
                </a:solidFill>
                <a:effectLst/>
                <a:latin typeface="+mn-lt"/>
                <a:ea typeface="+mn-ea"/>
                <a:cs typeface="+mn-cs"/>
              </a:rPr>
              <a:t>:</a:t>
            </a:r>
            <a:endParaRPr lang="en-US" sz="1400" kern="1200" dirty="0">
              <a:solidFill>
                <a:schemeClr val="tx1"/>
              </a:solidFill>
              <a:effectLst/>
              <a:latin typeface="+mn-lt"/>
              <a:ea typeface="+mn-ea"/>
              <a:cs typeface="+mn-cs"/>
            </a:endParaRPr>
          </a:p>
          <a:p>
            <a:pPr marL="285750" lvl="0" indent="-285750">
              <a:buFont typeface="Arial" panose="020B0604020202020204" pitchFamily="34" charset="0"/>
              <a:buChar char="•"/>
            </a:pPr>
            <a:r>
              <a:rPr lang="en-US" sz="1400" kern="1200" dirty="0">
                <a:solidFill>
                  <a:schemeClr val="tx1"/>
                </a:solidFill>
                <a:effectLst/>
                <a:latin typeface="+mn-lt"/>
                <a:ea typeface="+mn-ea"/>
                <a:cs typeface="+mn-cs"/>
              </a:rPr>
              <a:t>The impact of the regulation on business processes: Understanding risks and challenges as well as new opportunities.</a:t>
            </a:r>
          </a:p>
          <a:p>
            <a:pPr marL="285750" lvl="0" indent="-285750">
              <a:buFont typeface="Arial" panose="020B0604020202020204" pitchFamily="34" charset="0"/>
              <a:buChar char="•"/>
            </a:pPr>
            <a:r>
              <a:rPr lang="en-US" sz="1400" kern="1200" dirty="0">
                <a:solidFill>
                  <a:schemeClr val="tx1"/>
                </a:solidFill>
                <a:effectLst/>
                <a:latin typeface="+mn-lt"/>
                <a:ea typeface="+mn-ea"/>
                <a:cs typeface="+mn-cs"/>
              </a:rPr>
              <a:t>Employee training on new requirements. </a:t>
            </a:r>
          </a:p>
          <a:p>
            <a:pPr marL="285750" lvl="0" indent="-285750">
              <a:buFont typeface="Arial" panose="020B0604020202020204" pitchFamily="34" charset="0"/>
              <a:buChar char="•"/>
            </a:pPr>
            <a:r>
              <a:rPr lang="en-US" sz="1400" kern="1200" dirty="0">
                <a:solidFill>
                  <a:schemeClr val="tx1"/>
                </a:solidFill>
                <a:effectLst/>
                <a:latin typeface="+mn-lt"/>
                <a:ea typeface="+mn-ea"/>
                <a:cs typeface="+mn-cs"/>
              </a:rPr>
              <a:t>Understanding the company’s current risk exposure.</a:t>
            </a:r>
          </a:p>
          <a:p>
            <a:r>
              <a:rPr lang="en-US" sz="1400" kern="1200" dirty="0">
                <a:solidFill>
                  <a:schemeClr val="tx1"/>
                </a:solidFill>
                <a:effectLst/>
                <a:latin typeface="+mn-lt"/>
                <a:ea typeface="+mn-ea"/>
                <a:cs typeface="+mn-cs"/>
              </a:rPr>
              <a:t> </a:t>
            </a:r>
          </a:p>
          <a:p>
            <a:r>
              <a:rPr lang="en-US" sz="1400" b="1" kern="1200" dirty="0">
                <a:solidFill>
                  <a:schemeClr val="tx1"/>
                </a:solidFill>
                <a:effectLst/>
                <a:latin typeface="+mn-lt"/>
                <a:ea typeface="+mn-ea"/>
                <a:cs typeface="+mn-cs"/>
              </a:rPr>
              <a:t>On the Governance  side roles like</a:t>
            </a:r>
            <a:endParaRPr lang="en-US" sz="1400" kern="1200" dirty="0">
              <a:solidFill>
                <a:schemeClr val="tx1"/>
              </a:solidFill>
              <a:effectLst/>
              <a:latin typeface="+mn-lt"/>
              <a:ea typeface="+mn-ea"/>
              <a:cs typeface="+mn-cs"/>
            </a:endParaRPr>
          </a:p>
          <a:p>
            <a:r>
              <a:rPr lang="en-US" sz="1400" b="1" kern="1200" dirty="0">
                <a:solidFill>
                  <a:schemeClr val="tx1"/>
                </a:solidFill>
                <a:effectLst/>
                <a:latin typeface="+mn-lt"/>
                <a:ea typeface="+mn-ea"/>
                <a:cs typeface="+mn-cs"/>
              </a:rPr>
              <a:t>Chief Compliance Officer (CCO) and Chief Risk Officers (CRO) </a:t>
            </a:r>
            <a:endParaRPr lang="en-US" sz="140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will focus on demonstrating compliance by:</a:t>
            </a:r>
          </a:p>
          <a:p>
            <a:pPr marL="285750" lvl="0" indent="-285750">
              <a:buFont typeface="Arial" panose="020B0604020202020204" pitchFamily="34" charset="0"/>
              <a:buChar char="•"/>
            </a:pPr>
            <a:r>
              <a:rPr lang="en-US" sz="1400" u="sng" strike="noStrike" kern="1200" dirty="0">
                <a:solidFill>
                  <a:schemeClr val="tx1"/>
                </a:solidFill>
                <a:effectLst/>
                <a:latin typeface="+mn-lt"/>
                <a:ea typeface="+mn-ea"/>
                <a:cs typeface="+mn-cs"/>
              </a:rPr>
              <a:t>Introducing clear company-wide data protection and privacy policies</a:t>
            </a:r>
            <a:r>
              <a:rPr lang="en-US" sz="1400" strike="noStrike" kern="1200" dirty="0">
                <a:solidFill>
                  <a:schemeClr val="tx1"/>
                </a:solidFill>
                <a:effectLst/>
                <a:latin typeface="+mn-lt"/>
                <a:ea typeface="+mn-ea"/>
                <a:cs typeface="+mn-cs"/>
              </a:rPr>
              <a:t> to be able to react quickly to potential breaches and inform the relevant authorities quickly</a:t>
            </a:r>
          </a:p>
          <a:p>
            <a:pPr marL="285750" lvl="0" indent="-285750">
              <a:buFont typeface="Arial" panose="020B0604020202020204" pitchFamily="34" charset="0"/>
              <a:buChar char="•"/>
            </a:pPr>
            <a:r>
              <a:rPr lang="en-US" sz="1400" u="sng" strike="noStrike" kern="1200" dirty="0">
                <a:solidFill>
                  <a:schemeClr val="tx1"/>
                </a:solidFill>
                <a:effectLst/>
                <a:latin typeface="+mn-lt"/>
                <a:ea typeface="+mn-ea"/>
                <a:cs typeface="+mn-cs"/>
              </a:rPr>
              <a:t>Incorporating a risk-based approach</a:t>
            </a:r>
            <a:r>
              <a:rPr lang="en-US" sz="1400" strike="noStrike" kern="1200" dirty="0">
                <a:solidFill>
                  <a:schemeClr val="tx1"/>
                </a:solidFill>
                <a:effectLst/>
                <a:latin typeface="+mn-lt"/>
                <a:ea typeface="+mn-ea"/>
                <a:cs typeface="+mn-cs"/>
              </a:rPr>
              <a:t> by assessing the “likelihood and severity of risk” of personal data processing operations, e.g. “high-risk” processing operations will raise additional compliance obligations, such as data protection impact assessments (DPIAs) and so forth</a:t>
            </a:r>
          </a:p>
          <a:p>
            <a:pPr marL="285750" lvl="0" indent="-285750">
              <a:buFont typeface="Arial" panose="020B0604020202020204" pitchFamily="34" charset="0"/>
              <a:buChar char="•"/>
            </a:pPr>
            <a:r>
              <a:rPr lang="en-US" sz="1400" u="sng" kern="1200" dirty="0">
                <a:solidFill>
                  <a:schemeClr val="tx1"/>
                </a:solidFill>
                <a:effectLst/>
                <a:latin typeface="+mn-lt"/>
                <a:ea typeface="+mn-ea"/>
                <a:cs typeface="+mn-cs"/>
              </a:rPr>
              <a:t>Encouraging a culture</a:t>
            </a:r>
            <a:r>
              <a:rPr lang="en-US" sz="1400" b="1" kern="1200" dirty="0">
                <a:solidFill>
                  <a:schemeClr val="tx1"/>
                </a:solidFill>
                <a:effectLst/>
                <a:latin typeface="+mn-lt"/>
                <a:ea typeface="+mn-ea"/>
                <a:cs typeface="+mn-cs"/>
              </a:rPr>
              <a:t> </a:t>
            </a:r>
            <a:r>
              <a:rPr lang="en-US" sz="1400" kern="1200" dirty="0">
                <a:solidFill>
                  <a:schemeClr val="tx1"/>
                </a:solidFill>
                <a:effectLst/>
                <a:latin typeface="+mn-lt"/>
                <a:ea typeface="+mn-ea"/>
                <a:cs typeface="+mn-cs"/>
              </a:rPr>
              <a:t>of monitoring and assessing data-handling processes</a:t>
            </a:r>
          </a:p>
          <a:p>
            <a:r>
              <a:rPr lang="en-US" sz="1400" kern="1200" dirty="0">
                <a:solidFill>
                  <a:schemeClr val="tx1"/>
                </a:solidFill>
                <a:effectLst/>
                <a:latin typeface="+mn-lt"/>
                <a:ea typeface="+mn-ea"/>
                <a:cs typeface="+mn-cs"/>
              </a:rPr>
              <a:t> </a:t>
            </a:r>
          </a:p>
          <a:p>
            <a:r>
              <a:rPr lang="en-US" sz="1400" b="1" kern="1200" dirty="0">
                <a:solidFill>
                  <a:schemeClr val="tx1"/>
                </a:solidFill>
                <a:effectLst/>
                <a:latin typeface="+mn-lt"/>
                <a:ea typeface="+mn-ea"/>
                <a:cs typeface="+mn-cs"/>
              </a:rPr>
              <a:t>Data Protection Officer (DPO): </a:t>
            </a:r>
            <a:endParaRPr lang="en-US" sz="140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The DPO works on behalf of the employee’s and customer’s privacy. The data protection officer:</a:t>
            </a:r>
          </a:p>
          <a:p>
            <a:pPr marL="285750" lvl="0" indent="-285750">
              <a:buFont typeface="Arial" panose="020B0604020202020204" pitchFamily="34" charset="0"/>
              <a:buChar char="•"/>
            </a:pPr>
            <a:r>
              <a:rPr lang="en-US" sz="1400" kern="1200" dirty="0">
                <a:solidFill>
                  <a:schemeClr val="tx1"/>
                </a:solidFill>
                <a:effectLst/>
                <a:latin typeface="+mn-lt"/>
                <a:ea typeface="+mn-ea"/>
                <a:cs typeface="+mn-cs"/>
              </a:rPr>
              <a:t>Is responsible for advising the organization of their obligations and monitoring compliance</a:t>
            </a:r>
          </a:p>
          <a:p>
            <a:pPr marL="285750" lvl="0" indent="-285750">
              <a:buFont typeface="Arial" panose="020B0604020202020204" pitchFamily="34" charset="0"/>
              <a:buChar char="•"/>
            </a:pPr>
            <a:r>
              <a:rPr lang="en-US" sz="1400" kern="1200" dirty="0">
                <a:solidFill>
                  <a:schemeClr val="tx1"/>
                </a:solidFill>
                <a:effectLst/>
                <a:latin typeface="+mn-lt"/>
                <a:ea typeface="+mn-ea"/>
                <a:cs typeface="+mn-cs"/>
              </a:rPr>
              <a:t>Conducts data protection assessments internally</a:t>
            </a:r>
          </a:p>
          <a:p>
            <a:pPr marL="285750" lvl="0" indent="-285750">
              <a:buFont typeface="Arial" panose="020B0604020202020204" pitchFamily="34" charset="0"/>
              <a:buChar char="•"/>
            </a:pPr>
            <a:r>
              <a:rPr lang="en-US" sz="1400" kern="1200" dirty="0">
                <a:solidFill>
                  <a:schemeClr val="tx1"/>
                </a:solidFill>
                <a:effectLst/>
                <a:latin typeface="+mn-lt"/>
                <a:ea typeface="+mn-ea"/>
                <a:cs typeface="+mn-cs"/>
              </a:rPr>
              <a:t>Reports directly to the highest level of management </a:t>
            </a:r>
          </a:p>
          <a:p>
            <a:r>
              <a:rPr lang="en-US" sz="1400" b="1" kern="1200" dirty="0">
                <a:solidFill>
                  <a:schemeClr val="tx1"/>
                </a:solidFill>
                <a:effectLst/>
                <a:latin typeface="+mn-lt"/>
                <a:ea typeface="+mn-ea"/>
                <a:cs typeface="+mn-cs"/>
              </a:rPr>
              <a:t> </a:t>
            </a:r>
            <a:endParaRPr lang="en-US" sz="1400" kern="1200" dirty="0">
              <a:solidFill>
                <a:schemeClr val="tx1"/>
              </a:solidFill>
              <a:effectLst/>
              <a:latin typeface="+mn-lt"/>
              <a:ea typeface="+mn-ea"/>
              <a:cs typeface="+mn-cs"/>
            </a:endParaRPr>
          </a:p>
          <a:p>
            <a:r>
              <a:rPr lang="en-US" sz="1400" b="1" kern="1200" dirty="0">
                <a:solidFill>
                  <a:schemeClr val="tx1"/>
                </a:solidFill>
                <a:effectLst/>
                <a:latin typeface="+mn-lt"/>
                <a:ea typeface="+mn-ea"/>
                <a:cs typeface="+mn-cs"/>
              </a:rPr>
              <a:t>Operations</a:t>
            </a:r>
            <a:endParaRPr lang="en-US" sz="1400" kern="1200" dirty="0">
              <a:solidFill>
                <a:schemeClr val="tx1"/>
              </a:solidFill>
              <a:effectLst/>
              <a:latin typeface="+mn-lt"/>
              <a:ea typeface="+mn-ea"/>
              <a:cs typeface="+mn-cs"/>
            </a:endParaRPr>
          </a:p>
          <a:p>
            <a:r>
              <a:rPr lang="en-US" sz="1400" b="1" kern="1200" dirty="0">
                <a:solidFill>
                  <a:schemeClr val="tx1"/>
                </a:solidFill>
                <a:effectLst/>
                <a:latin typeface="+mn-lt"/>
                <a:ea typeface="+mn-ea"/>
                <a:cs typeface="+mn-cs"/>
              </a:rPr>
              <a:t>Chief Information Officer (CIO), Chief Information Security Officer (CISO) and Business Process Owners</a:t>
            </a:r>
            <a:endParaRPr lang="en-US" sz="140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These roles generally deal with keeping a company’s data safe, including:</a:t>
            </a:r>
          </a:p>
          <a:p>
            <a:pPr marL="285750" lvl="0" indent="-285750">
              <a:buFont typeface="Arial" panose="020B0604020202020204" pitchFamily="34" charset="0"/>
              <a:buChar char="•"/>
            </a:pPr>
            <a:r>
              <a:rPr lang="en-US" sz="1400" kern="1200" dirty="0">
                <a:solidFill>
                  <a:schemeClr val="tx1"/>
                </a:solidFill>
                <a:effectLst/>
                <a:latin typeface="+mn-lt"/>
                <a:ea typeface="+mn-ea"/>
                <a:cs typeface="+mn-cs"/>
              </a:rPr>
              <a:t>Defining data protection requirements in the security strategy</a:t>
            </a:r>
          </a:p>
          <a:p>
            <a:pPr marL="285750" lvl="0" indent="-285750">
              <a:buFont typeface="Arial" panose="020B0604020202020204" pitchFamily="34" charset="0"/>
              <a:buChar char="•"/>
            </a:pPr>
            <a:r>
              <a:rPr lang="en-US" sz="1400" kern="1200" dirty="0">
                <a:solidFill>
                  <a:schemeClr val="tx1"/>
                </a:solidFill>
                <a:effectLst/>
                <a:latin typeface="+mn-lt"/>
                <a:ea typeface="+mn-ea"/>
                <a:cs typeface="+mn-cs"/>
              </a:rPr>
              <a:t>Managing information risk management, security incidents and crisis management, </a:t>
            </a:r>
          </a:p>
          <a:p>
            <a:pPr marL="285750" lvl="0" indent="-285750">
              <a:buFont typeface="Arial" panose="020B0604020202020204" pitchFamily="34" charset="0"/>
              <a:buChar char="•"/>
            </a:pPr>
            <a:r>
              <a:rPr lang="en-US" sz="1400" kern="1200" dirty="0">
                <a:solidFill>
                  <a:schemeClr val="tx1"/>
                </a:solidFill>
                <a:effectLst/>
                <a:latin typeface="+mn-lt"/>
                <a:ea typeface="+mn-ea"/>
                <a:cs typeface="+mn-cs"/>
              </a:rPr>
              <a:t>Limit who has access to personal data</a:t>
            </a:r>
          </a:p>
          <a:p>
            <a:r>
              <a:rPr lang="en-US" sz="1400" kern="1200" dirty="0">
                <a:solidFill>
                  <a:schemeClr val="tx1"/>
                </a:solidFill>
                <a:effectLst/>
                <a:latin typeface="+mn-lt"/>
                <a:ea typeface="+mn-ea"/>
                <a:cs typeface="+mn-cs"/>
              </a:rPr>
              <a:t> </a:t>
            </a:r>
          </a:p>
          <a:p>
            <a:r>
              <a:rPr lang="en-US" sz="1400" kern="1200" dirty="0">
                <a:solidFill>
                  <a:schemeClr val="tx1"/>
                </a:solidFill>
                <a:effectLst/>
                <a:latin typeface="+mn-lt"/>
                <a:ea typeface="+mn-ea"/>
                <a:cs typeface="+mn-cs"/>
              </a:rPr>
              <a:t>Regardless of titles and roles, organizations need to establish comprehensive programs addressing these key data protection areas. The more automated and integrated the program is (with existing business applications, audit and compliance tools), the more effective, cost-efficient, and preventive this program will become.</a:t>
            </a:r>
          </a:p>
          <a:p>
            <a:pPr defTabSz="1113273">
              <a:defRPr/>
            </a:pP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97</a:t>
            </a:fld>
            <a:endParaRPr lang="en-US" dirty="0"/>
          </a:p>
        </p:txBody>
      </p:sp>
    </p:spTree>
    <p:extLst>
      <p:ext uri="{BB962C8B-B14F-4D97-AF65-F5344CB8AC3E}">
        <p14:creationId xmlns:p14="http://schemas.microsoft.com/office/powerpoint/2010/main" val="6501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xfrm>
            <a:off x="90488" y="744538"/>
            <a:ext cx="6616700" cy="37226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custDataLst>
              <p:tags r:id="rId1"/>
            </p:custDataLst>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55000" lnSpcReduction="20000"/>
          </a:bodyPr>
          <a:lstStyle/>
          <a:p>
            <a:r>
              <a:rPr lang="en-US" sz="1400" kern="1200" dirty="0">
                <a:solidFill>
                  <a:schemeClr val="tx1"/>
                </a:solidFill>
                <a:effectLst/>
                <a:latin typeface="+mn-lt"/>
                <a:ea typeface="+mn-ea"/>
                <a:cs typeface="+mn-cs"/>
              </a:rPr>
              <a:t>Before we go into the features, some quick definitions:</a:t>
            </a:r>
          </a:p>
          <a:p>
            <a:r>
              <a:rPr lang="en-US" sz="1400" kern="1200" dirty="0">
                <a:solidFill>
                  <a:schemeClr val="tx1"/>
                </a:solidFill>
                <a:effectLst/>
                <a:latin typeface="+mn-lt"/>
                <a:ea typeface="+mn-ea"/>
                <a:cs typeface="+mn-cs"/>
              </a:rPr>
              <a:t> </a:t>
            </a:r>
            <a:endParaRPr lang="en-US" sz="1200" b="0" dirty="0">
              <a:solidFill>
                <a:schemeClr val="bg1"/>
              </a:solidFill>
              <a:latin typeface="Arial" pitchFamily="34" charset="0"/>
              <a:cs typeface="Arial" pitchFamily="34" charset="0"/>
            </a:endParaRPr>
          </a:p>
          <a:p>
            <a:r>
              <a:rPr lang="en-US" sz="1400" b="1" kern="1200" dirty="0">
                <a:solidFill>
                  <a:schemeClr val="tx1"/>
                </a:solidFill>
                <a:effectLst/>
                <a:latin typeface="+mn-lt"/>
                <a:ea typeface="+mn-ea"/>
                <a:cs typeface="+mn-cs"/>
              </a:rPr>
              <a:t>Personal data</a:t>
            </a:r>
            <a:r>
              <a:rPr lang="en-US" sz="1400" kern="1200" dirty="0">
                <a:solidFill>
                  <a:schemeClr val="tx1"/>
                </a:solidFill>
                <a:effectLst/>
                <a:latin typeface="+mn-lt"/>
                <a:ea typeface="+mn-ea"/>
                <a:cs typeface="+mn-cs"/>
              </a:rPr>
              <a:t> is any information relating to an identified or identifiable natural person, like name, address, phone number, etc.</a:t>
            </a:r>
            <a:endParaRPr lang="en-US" sz="1600" kern="1200" dirty="0">
              <a:solidFill>
                <a:schemeClr val="tx1"/>
              </a:solidFill>
              <a:effectLst/>
              <a:latin typeface="+mn-lt"/>
              <a:ea typeface="+mn-ea"/>
              <a:cs typeface="+mn-cs"/>
            </a:endParaRPr>
          </a:p>
          <a:p>
            <a:r>
              <a:rPr lang="en-US" sz="1400" b="1" kern="1200" dirty="0">
                <a:solidFill>
                  <a:schemeClr val="tx1"/>
                </a:solidFill>
                <a:effectLst/>
                <a:latin typeface="+mn-lt"/>
                <a:ea typeface="+mn-ea"/>
                <a:cs typeface="+mn-cs"/>
              </a:rPr>
              <a:t>Sensitive personal data</a:t>
            </a:r>
            <a:r>
              <a:rPr lang="en-US" sz="1400" kern="1200" dirty="0">
                <a:solidFill>
                  <a:schemeClr val="tx1"/>
                </a:solidFill>
                <a:effectLst/>
                <a:latin typeface="+mn-lt"/>
                <a:ea typeface="+mn-ea"/>
                <a:cs typeface="+mn-cs"/>
              </a:rPr>
              <a:t> is a subset of personal information that may require additional levels of protection. It includes, for example, information on racial or ethnic origin, political opinions, religious or philosophical beliefs, trade-union membership, health or sex life, etc.</a:t>
            </a:r>
            <a:endParaRPr lang="en-US" sz="160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 </a:t>
            </a:r>
            <a:endParaRPr lang="en-US" sz="1600" kern="1200" dirty="0">
              <a:solidFill>
                <a:schemeClr val="tx1"/>
              </a:solidFill>
              <a:effectLst/>
              <a:latin typeface="+mn-lt"/>
              <a:ea typeface="+mn-ea"/>
              <a:cs typeface="+mn-cs"/>
            </a:endParaRPr>
          </a:p>
          <a:p>
            <a:r>
              <a:rPr lang="en-US" sz="1400" kern="1200" dirty="0">
                <a:solidFill>
                  <a:schemeClr val="tx1"/>
                </a:solidFill>
                <a:effectLst/>
                <a:latin typeface="+mn-lt"/>
                <a:ea typeface="+mn-ea"/>
                <a:cs typeface="+mn-cs"/>
              </a:rPr>
              <a:t>Now let’s discuss the features themselves. </a:t>
            </a:r>
          </a:p>
          <a:p>
            <a:r>
              <a:rPr lang="en-US" sz="1400" kern="1200" dirty="0">
                <a:solidFill>
                  <a:schemeClr val="tx1"/>
                </a:solidFill>
                <a:effectLst/>
                <a:latin typeface="+mn-lt"/>
                <a:ea typeface="+mn-ea"/>
                <a:cs typeface="+mn-cs"/>
              </a:rPr>
              <a:t> </a:t>
            </a:r>
            <a:endParaRPr lang="en-US" sz="1600" kern="1200" dirty="0">
              <a:solidFill>
                <a:schemeClr val="tx1"/>
              </a:solidFill>
              <a:effectLst/>
              <a:latin typeface="+mn-lt"/>
              <a:ea typeface="+mn-ea"/>
              <a:cs typeface="+mn-cs"/>
            </a:endParaRPr>
          </a:p>
          <a:p>
            <a:pPr lvl="0"/>
            <a:r>
              <a:rPr lang="en-US" sz="1400" b="1" kern="1200" dirty="0">
                <a:solidFill>
                  <a:schemeClr val="tx1"/>
                </a:solidFill>
                <a:effectLst/>
                <a:latin typeface="+mn-lt"/>
                <a:ea typeface="+mn-ea"/>
                <a:cs typeface="+mn-cs"/>
              </a:rPr>
              <a:t>Data Purge</a:t>
            </a:r>
            <a:r>
              <a:rPr lang="en-US" sz="1400" kern="1200" dirty="0">
                <a:solidFill>
                  <a:schemeClr val="tx1"/>
                </a:solidFill>
                <a:effectLst/>
                <a:latin typeface="+mn-lt"/>
                <a:ea typeface="+mn-ea"/>
                <a:cs typeface="+mn-cs"/>
              </a:rPr>
              <a:t>: </a:t>
            </a:r>
            <a:endParaRPr lang="en-US" sz="1600" kern="1200" dirty="0">
              <a:solidFill>
                <a:schemeClr val="tx1"/>
              </a:solidFill>
              <a:effectLst/>
              <a:latin typeface="+mn-lt"/>
              <a:ea typeface="+mn-ea"/>
              <a:cs typeface="+mn-cs"/>
            </a:endParaRPr>
          </a:p>
          <a:p>
            <a:pPr lvl="1"/>
            <a:r>
              <a:rPr lang="en-US" sz="1400" kern="1200" dirty="0">
                <a:solidFill>
                  <a:schemeClr val="tx1"/>
                </a:solidFill>
                <a:effectLst/>
                <a:latin typeface="+mn-lt"/>
                <a:ea typeface="+mn-ea"/>
                <a:cs typeface="+mn-cs"/>
              </a:rPr>
              <a:t>One of the key articles in the GDPR is Article 17, the Right to Erasure, sometimes known as the right to be forgotten. Essentially organizations should delete (or purge) personal data when there is no longer a business purpose for the data or if an individual revokes consent. This is also just good risk mitigation practice.</a:t>
            </a:r>
            <a:endParaRPr lang="en-US" sz="1600" kern="1200" dirty="0">
              <a:solidFill>
                <a:schemeClr val="tx1"/>
              </a:solidFill>
              <a:effectLst/>
              <a:latin typeface="+mn-lt"/>
              <a:ea typeface="+mn-ea"/>
              <a:cs typeface="+mn-cs"/>
            </a:endParaRPr>
          </a:p>
          <a:p>
            <a:pPr lvl="1"/>
            <a:r>
              <a:rPr lang="en-US" sz="1400" kern="1200" dirty="0">
                <a:solidFill>
                  <a:schemeClr val="tx1"/>
                </a:solidFill>
                <a:effectLst/>
                <a:latin typeface="+mn-lt"/>
                <a:ea typeface="+mn-ea"/>
                <a:cs typeface="+mn-cs"/>
              </a:rPr>
              <a:t>Of course it is more complicated than that. Data may be retained for longer if it is needed to support legal claims or is needed for legal compliance, such as a bank keeping data for 7 years. And different countries may have different requirements for how long data needs to be retained. </a:t>
            </a:r>
            <a:endParaRPr lang="en-US" sz="1600" kern="1200" dirty="0">
              <a:solidFill>
                <a:schemeClr val="tx1"/>
              </a:solidFill>
              <a:effectLst/>
              <a:latin typeface="+mn-lt"/>
              <a:ea typeface="+mn-ea"/>
              <a:cs typeface="+mn-cs"/>
            </a:endParaRPr>
          </a:p>
          <a:p>
            <a:pPr lvl="1"/>
            <a:r>
              <a:rPr lang="en-US" sz="1400" kern="1200" dirty="0">
                <a:solidFill>
                  <a:schemeClr val="tx1"/>
                </a:solidFill>
                <a:effectLst/>
                <a:latin typeface="+mn-lt"/>
                <a:ea typeface="+mn-ea"/>
                <a:cs typeface="+mn-cs"/>
              </a:rPr>
              <a:t>This feature enables customers to define country-specific data retention rules and to permanently delete data. </a:t>
            </a:r>
            <a:endParaRPr lang="en-US" sz="1600" kern="1200" dirty="0">
              <a:solidFill>
                <a:schemeClr val="tx1"/>
              </a:solidFill>
              <a:effectLst/>
              <a:latin typeface="+mn-lt"/>
              <a:ea typeface="+mn-ea"/>
              <a:cs typeface="+mn-cs"/>
            </a:endParaRPr>
          </a:p>
          <a:p>
            <a:pPr lvl="0"/>
            <a:endParaRPr lang="en-US" sz="1400" b="1" kern="1200" dirty="0">
              <a:solidFill>
                <a:schemeClr val="tx1"/>
              </a:solidFill>
              <a:effectLst/>
              <a:latin typeface="+mn-lt"/>
              <a:ea typeface="+mn-ea"/>
              <a:cs typeface="+mn-cs"/>
            </a:endParaRPr>
          </a:p>
          <a:p>
            <a:pPr lvl="0"/>
            <a:r>
              <a:rPr lang="en-US" sz="1400" b="1" kern="1200" dirty="0">
                <a:solidFill>
                  <a:schemeClr val="tx1"/>
                </a:solidFill>
                <a:effectLst/>
                <a:latin typeface="+mn-lt"/>
                <a:ea typeface="+mn-ea"/>
                <a:cs typeface="+mn-cs"/>
              </a:rPr>
              <a:t>Consent Management</a:t>
            </a:r>
            <a:r>
              <a:rPr lang="en-US" sz="1400" kern="1200" dirty="0">
                <a:solidFill>
                  <a:schemeClr val="tx1"/>
                </a:solidFill>
                <a:effectLst/>
                <a:latin typeface="+mn-lt"/>
                <a:ea typeface="+mn-ea"/>
                <a:cs typeface="+mn-cs"/>
              </a:rPr>
              <a:t>: </a:t>
            </a:r>
            <a:endParaRPr lang="en-US" sz="1600" kern="1200" dirty="0">
              <a:solidFill>
                <a:schemeClr val="tx1"/>
              </a:solidFill>
              <a:effectLst/>
              <a:latin typeface="+mn-lt"/>
              <a:ea typeface="+mn-ea"/>
              <a:cs typeface="+mn-cs"/>
            </a:endParaRPr>
          </a:p>
          <a:p>
            <a:pPr lvl="1"/>
            <a:r>
              <a:rPr lang="en-US" sz="1400" kern="1200" dirty="0">
                <a:solidFill>
                  <a:schemeClr val="tx1"/>
                </a:solidFill>
                <a:effectLst/>
                <a:latin typeface="+mn-lt"/>
                <a:ea typeface="+mn-ea"/>
                <a:cs typeface="+mn-cs"/>
              </a:rPr>
              <a:t>Requirements for consent are called out in Article 7 of the GDPR. Essentially it means companies must obtain explicit consent from individuals to store or process their personal data and that this consent can be revoked at any time.  </a:t>
            </a:r>
            <a:endParaRPr lang="en-US" sz="1600" kern="1200" dirty="0">
              <a:solidFill>
                <a:schemeClr val="tx1"/>
              </a:solidFill>
              <a:effectLst/>
              <a:latin typeface="+mn-lt"/>
              <a:ea typeface="+mn-ea"/>
              <a:cs typeface="+mn-cs"/>
            </a:endParaRPr>
          </a:p>
          <a:p>
            <a:pPr lvl="1"/>
            <a:r>
              <a:rPr lang="en-US" sz="1400" kern="1200" dirty="0">
                <a:solidFill>
                  <a:schemeClr val="tx1"/>
                </a:solidFill>
                <a:effectLst/>
                <a:latin typeface="+mn-lt"/>
                <a:ea typeface="+mn-ea"/>
                <a:cs typeface="+mn-cs"/>
              </a:rPr>
              <a:t>This feature allows you to configure and manage consent statements and their acceptance.  </a:t>
            </a:r>
            <a:endParaRPr lang="en-US" sz="1600" kern="1200" dirty="0">
              <a:solidFill>
                <a:schemeClr val="tx1"/>
              </a:solidFill>
              <a:effectLst/>
              <a:latin typeface="+mn-lt"/>
              <a:ea typeface="+mn-ea"/>
              <a:cs typeface="+mn-cs"/>
            </a:endParaRPr>
          </a:p>
          <a:p>
            <a:pPr lvl="0"/>
            <a:endParaRPr lang="en-US" sz="1400" b="1" kern="1200" dirty="0">
              <a:solidFill>
                <a:schemeClr val="tx1"/>
              </a:solidFill>
              <a:effectLst/>
              <a:latin typeface="+mn-lt"/>
              <a:ea typeface="+mn-ea"/>
              <a:cs typeface="+mn-cs"/>
            </a:endParaRPr>
          </a:p>
          <a:p>
            <a:pPr lvl="0"/>
            <a:r>
              <a:rPr lang="en-US" sz="1400" b="1" kern="1200" dirty="0">
                <a:solidFill>
                  <a:schemeClr val="tx1"/>
                </a:solidFill>
                <a:effectLst/>
                <a:latin typeface="+mn-lt"/>
                <a:ea typeface="+mn-ea"/>
                <a:cs typeface="+mn-cs"/>
              </a:rPr>
              <a:t>Data Blocking</a:t>
            </a:r>
            <a:r>
              <a:rPr lang="en-US" sz="1400" kern="1200" dirty="0">
                <a:solidFill>
                  <a:schemeClr val="tx1"/>
                </a:solidFill>
                <a:effectLst/>
                <a:latin typeface="+mn-lt"/>
                <a:ea typeface="+mn-ea"/>
                <a:cs typeface="+mn-cs"/>
              </a:rPr>
              <a:t>: </a:t>
            </a:r>
            <a:endParaRPr lang="en-US" sz="1600" kern="1200" dirty="0">
              <a:solidFill>
                <a:schemeClr val="tx1"/>
              </a:solidFill>
              <a:effectLst/>
              <a:latin typeface="+mn-lt"/>
              <a:ea typeface="+mn-ea"/>
              <a:cs typeface="+mn-cs"/>
            </a:endParaRPr>
          </a:p>
          <a:p>
            <a:pPr lvl="1"/>
            <a:r>
              <a:rPr lang="en-US" sz="1400" kern="1200" dirty="0">
                <a:solidFill>
                  <a:schemeClr val="tx1"/>
                </a:solidFill>
                <a:effectLst/>
                <a:latin typeface="+mn-lt"/>
                <a:ea typeface="+mn-ea"/>
                <a:cs typeface="+mn-cs"/>
              </a:rPr>
              <a:t>Best data privacy practice is to only grant access to personal data to those who need to see that data. This can already be done today with permissions, but this feature goes further.</a:t>
            </a:r>
            <a:endParaRPr lang="en-US" sz="1600" kern="1200" dirty="0">
              <a:solidFill>
                <a:schemeClr val="tx1"/>
              </a:solidFill>
              <a:effectLst/>
              <a:latin typeface="+mn-lt"/>
              <a:ea typeface="+mn-ea"/>
              <a:cs typeface="+mn-cs"/>
            </a:endParaRPr>
          </a:p>
          <a:p>
            <a:pPr lvl="1"/>
            <a:r>
              <a:rPr lang="en-US" sz="1400" kern="1200" dirty="0">
                <a:solidFill>
                  <a:schemeClr val="tx1"/>
                </a:solidFill>
                <a:effectLst/>
                <a:latin typeface="+mn-lt"/>
                <a:ea typeface="+mn-ea"/>
                <a:cs typeface="+mn-cs"/>
              </a:rPr>
              <a:t>Data Blocking can be used to restrict access to historical, personal data which is within a retention period and therefore still in the system</a:t>
            </a:r>
            <a:endParaRPr lang="en-US" sz="1600" kern="1200" dirty="0">
              <a:solidFill>
                <a:schemeClr val="tx1"/>
              </a:solidFill>
              <a:effectLst/>
              <a:latin typeface="+mn-lt"/>
              <a:ea typeface="+mn-ea"/>
              <a:cs typeface="+mn-cs"/>
            </a:endParaRPr>
          </a:p>
          <a:p>
            <a:pPr lvl="1"/>
            <a:r>
              <a:rPr lang="en-US" sz="1400" kern="1200" dirty="0">
                <a:solidFill>
                  <a:schemeClr val="tx1"/>
                </a:solidFill>
                <a:effectLst/>
                <a:latin typeface="+mn-lt"/>
                <a:ea typeface="+mn-ea"/>
                <a:cs typeface="+mn-cs"/>
              </a:rPr>
              <a:t>One role may still have access to the data, while access for another role may be blocked</a:t>
            </a:r>
            <a:endParaRPr lang="en-US" sz="1600" kern="1200" dirty="0">
              <a:solidFill>
                <a:schemeClr val="tx1"/>
              </a:solidFill>
              <a:effectLst/>
              <a:latin typeface="+mn-lt"/>
              <a:ea typeface="+mn-ea"/>
              <a:cs typeface="+mn-cs"/>
            </a:endParaRPr>
          </a:p>
          <a:p>
            <a:pPr lvl="0"/>
            <a:endParaRPr lang="en-US" sz="1400" b="1" kern="1200" dirty="0">
              <a:solidFill>
                <a:schemeClr val="tx1"/>
              </a:solidFill>
              <a:effectLst/>
              <a:latin typeface="+mn-lt"/>
              <a:ea typeface="+mn-ea"/>
              <a:cs typeface="+mn-cs"/>
            </a:endParaRPr>
          </a:p>
          <a:p>
            <a:pPr lvl="0"/>
            <a:r>
              <a:rPr lang="en-US" sz="1400" b="1" kern="1200" dirty="0">
                <a:solidFill>
                  <a:schemeClr val="tx1"/>
                </a:solidFill>
                <a:effectLst/>
                <a:latin typeface="+mn-lt"/>
                <a:ea typeface="+mn-ea"/>
                <a:cs typeface="+mn-cs"/>
              </a:rPr>
              <a:t>Data Subject Info Reporting</a:t>
            </a:r>
            <a:r>
              <a:rPr lang="en-US" sz="1400" kern="1200" dirty="0">
                <a:solidFill>
                  <a:schemeClr val="tx1"/>
                </a:solidFill>
                <a:effectLst/>
                <a:latin typeface="+mn-lt"/>
                <a:ea typeface="+mn-ea"/>
                <a:cs typeface="+mn-cs"/>
              </a:rPr>
              <a:t>: </a:t>
            </a:r>
            <a:endParaRPr lang="en-US" sz="1600" kern="1200" dirty="0">
              <a:solidFill>
                <a:schemeClr val="tx1"/>
              </a:solidFill>
              <a:effectLst/>
              <a:latin typeface="+mn-lt"/>
              <a:ea typeface="+mn-ea"/>
              <a:cs typeface="+mn-cs"/>
            </a:endParaRPr>
          </a:p>
          <a:p>
            <a:pPr lvl="1"/>
            <a:r>
              <a:rPr lang="en-US" sz="1400" kern="1200" dirty="0">
                <a:solidFill>
                  <a:schemeClr val="tx1"/>
                </a:solidFill>
                <a:effectLst/>
                <a:latin typeface="+mn-lt"/>
                <a:ea typeface="+mn-ea"/>
                <a:cs typeface="+mn-cs"/>
              </a:rPr>
              <a:t>This feature supports the individual’s Right to Information called out in various GDPR articles.</a:t>
            </a:r>
            <a:endParaRPr lang="en-US" sz="1600" kern="1200" dirty="0">
              <a:solidFill>
                <a:schemeClr val="tx1"/>
              </a:solidFill>
              <a:effectLst/>
              <a:latin typeface="+mn-lt"/>
              <a:ea typeface="+mn-ea"/>
              <a:cs typeface="+mn-cs"/>
            </a:endParaRPr>
          </a:p>
          <a:p>
            <a:pPr lvl="1"/>
            <a:r>
              <a:rPr lang="en-US" sz="1400" kern="1200" dirty="0">
                <a:solidFill>
                  <a:schemeClr val="tx1"/>
                </a:solidFill>
                <a:effectLst/>
                <a:latin typeface="+mn-lt"/>
                <a:ea typeface="+mn-ea"/>
                <a:cs typeface="+mn-cs"/>
              </a:rPr>
              <a:t>It enables customers to generate a report containing all the data subject’s personal data available across SuccessFactors applications</a:t>
            </a:r>
            <a:endParaRPr lang="en-US" sz="1600" kern="1200" dirty="0">
              <a:solidFill>
                <a:schemeClr val="tx1"/>
              </a:solidFill>
              <a:effectLst/>
              <a:latin typeface="+mn-lt"/>
              <a:ea typeface="+mn-ea"/>
              <a:cs typeface="+mn-cs"/>
            </a:endParaRPr>
          </a:p>
          <a:p>
            <a:pPr marL="0" marR="0" lvl="0" indent="0" algn="l" defTabSz="1088776" rtl="0" eaLnBrk="1" fontAlgn="auto" latinLnBrk="0" hangingPunct="1">
              <a:lnSpc>
                <a:spcPct val="100000"/>
              </a:lnSpc>
              <a:spcBef>
                <a:spcPts val="600"/>
              </a:spcBef>
              <a:spcAft>
                <a:spcPts val="0"/>
              </a:spcAft>
              <a:buClrTx/>
              <a:buSzTx/>
              <a:buFont typeface="Arial" panose="020B0604020202020204" pitchFamily="34" charset="0"/>
              <a:buNone/>
              <a:tabLst/>
              <a:defRPr/>
            </a:pPr>
            <a:endParaRPr lang="en-US" sz="1200" b="1" dirty="0"/>
          </a:p>
          <a:p>
            <a:pPr lvl="0"/>
            <a:r>
              <a:rPr lang="en-US" sz="1400" b="1" kern="1200" dirty="0">
                <a:solidFill>
                  <a:schemeClr val="tx1"/>
                </a:solidFill>
                <a:effectLst/>
                <a:latin typeface="+mn-lt"/>
                <a:ea typeface="+mn-ea"/>
                <a:cs typeface="+mn-cs"/>
              </a:rPr>
              <a:t>Change Audit</a:t>
            </a:r>
            <a:r>
              <a:rPr lang="en-US" sz="1400" kern="1200" dirty="0">
                <a:solidFill>
                  <a:schemeClr val="tx1"/>
                </a:solidFill>
                <a:effectLst/>
                <a:latin typeface="+mn-lt"/>
                <a:ea typeface="+mn-ea"/>
                <a:cs typeface="+mn-cs"/>
              </a:rPr>
              <a:t>: </a:t>
            </a:r>
            <a:endParaRPr lang="en-US" sz="1600" kern="1200" dirty="0">
              <a:solidFill>
                <a:schemeClr val="tx1"/>
              </a:solidFill>
              <a:effectLst/>
              <a:latin typeface="+mn-lt"/>
              <a:ea typeface="+mn-ea"/>
              <a:cs typeface="+mn-cs"/>
            </a:endParaRPr>
          </a:p>
          <a:p>
            <a:pPr lvl="1"/>
            <a:r>
              <a:rPr lang="en-US" sz="1400" kern="1200" dirty="0">
                <a:solidFill>
                  <a:schemeClr val="tx1"/>
                </a:solidFill>
                <a:effectLst/>
                <a:latin typeface="+mn-lt"/>
                <a:ea typeface="+mn-ea"/>
                <a:cs typeface="+mn-cs"/>
              </a:rPr>
              <a:t>Once this feature is enabled, the system will keep a log of any changes made to personal data. You can then run reports to show who changed whose Personal Data along with additional context </a:t>
            </a:r>
            <a:endParaRPr lang="en-US" sz="1600" kern="1200" dirty="0">
              <a:solidFill>
                <a:schemeClr val="tx1"/>
              </a:solidFill>
              <a:effectLst/>
              <a:latin typeface="+mn-lt"/>
              <a:ea typeface="+mn-ea"/>
              <a:cs typeface="+mn-cs"/>
            </a:endParaRPr>
          </a:p>
          <a:p>
            <a:pPr lvl="0"/>
            <a:r>
              <a:rPr lang="en-US" sz="1400" b="1" kern="1200" dirty="0">
                <a:solidFill>
                  <a:schemeClr val="tx1"/>
                </a:solidFill>
                <a:effectLst/>
                <a:latin typeface="+mn-lt"/>
                <a:ea typeface="+mn-ea"/>
                <a:cs typeface="+mn-cs"/>
              </a:rPr>
              <a:t>Read Audit</a:t>
            </a:r>
            <a:r>
              <a:rPr lang="en-US" sz="1400" kern="1200" dirty="0">
                <a:solidFill>
                  <a:schemeClr val="tx1"/>
                </a:solidFill>
                <a:effectLst/>
                <a:latin typeface="+mn-lt"/>
                <a:ea typeface="+mn-ea"/>
                <a:cs typeface="+mn-cs"/>
              </a:rPr>
              <a:t>: </a:t>
            </a:r>
            <a:endParaRPr lang="en-US" sz="1600" kern="1200" dirty="0">
              <a:solidFill>
                <a:schemeClr val="tx1"/>
              </a:solidFill>
              <a:effectLst/>
              <a:latin typeface="+mn-lt"/>
              <a:ea typeface="+mn-ea"/>
              <a:cs typeface="+mn-cs"/>
            </a:endParaRPr>
          </a:p>
          <a:p>
            <a:pPr lvl="1"/>
            <a:r>
              <a:rPr lang="en-US" sz="1400" kern="1200" dirty="0">
                <a:solidFill>
                  <a:schemeClr val="tx1"/>
                </a:solidFill>
                <a:effectLst/>
                <a:latin typeface="+mn-lt"/>
                <a:ea typeface="+mn-ea"/>
                <a:cs typeface="+mn-cs"/>
              </a:rPr>
              <a:t>Companies designate which fields they classify as sensitive personal data. Once that is done, the system will keep a log of any time sensitive personal data is accessed. You can then run reports to show who read whose sensitive personal data along with additional context </a:t>
            </a:r>
            <a:endParaRPr lang="en-US" sz="1600" kern="1200" dirty="0">
              <a:solidFill>
                <a:schemeClr val="tx1"/>
              </a:solidFill>
              <a:effectLst/>
              <a:latin typeface="+mn-lt"/>
              <a:ea typeface="+mn-ea"/>
              <a:cs typeface="+mn-cs"/>
            </a:endParaRPr>
          </a:p>
          <a:p>
            <a:pPr marL="0" marR="0" lvl="0" indent="0" algn="l" defTabSz="1088776" rtl="0" eaLnBrk="1" fontAlgn="auto" latinLnBrk="0" hangingPunct="1">
              <a:lnSpc>
                <a:spcPct val="100000"/>
              </a:lnSpc>
              <a:spcBef>
                <a:spcPts val="600"/>
              </a:spcBef>
              <a:spcAft>
                <a:spcPts val="0"/>
              </a:spcAft>
              <a:buClrTx/>
              <a:buSzTx/>
              <a:buFont typeface="Arial" panose="020B0604020202020204" pitchFamily="34" charset="0"/>
              <a:buNone/>
              <a:tabLst/>
              <a:defRPr/>
            </a:pPr>
            <a:endParaRPr lang="en-US" sz="1200" b="1" dirty="0"/>
          </a:p>
          <a:p>
            <a:pPr marL="0" indent="0">
              <a:spcBef>
                <a:spcPts val="600"/>
              </a:spcBef>
              <a:buFont typeface="Arial" panose="020B0604020202020204" pitchFamily="34" charset="0"/>
              <a:buNone/>
            </a:pPr>
            <a:endParaRPr lang="en-US" sz="1200" b="0" dirty="0">
              <a:solidFill>
                <a:schemeClr val="bg1"/>
              </a:solidFill>
              <a:latin typeface="Arial" pitchFamily="34" charset="0"/>
              <a:cs typeface="Arial" pitchFamily="34" charset="0"/>
            </a:endParaRPr>
          </a:p>
        </p:txBody>
      </p:sp>
      <p:sp>
        <p:nvSpPr>
          <p:cNvPr id="41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34" charset="-128"/>
              </a:defRPr>
            </a:lvl1pPr>
            <a:lvl2pPr marL="742909" indent="-285734" eaLnBrk="0" hangingPunct="0">
              <a:defRPr>
                <a:solidFill>
                  <a:schemeClr val="tx1"/>
                </a:solidFill>
                <a:latin typeface="Arial" charset="0"/>
                <a:ea typeface="ＭＳ Ｐゴシック" pitchFamily="34" charset="-128"/>
              </a:defRPr>
            </a:lvl2pPr>
            <a:lvl3pPr marL="1142937" indent="-228587" eaLnBrk="0" hangingPunct="0">
              <a:defRPr>
                <a:solidFill>
                  <a:schemeClr val="tx1"/>
                </a:solidFill>
                <a:latin typeface="Arial" charset="0"/>
                <a:ea typeface="ＭＳ Ｐゴシック" pitchFamily="34" charset="-128"/>
              </a:defRPr>
            </a:lvl3pPr>
            <a:lvl4pPr marL="1600111" indent="-228587" eaLnBrk="0" hangingPunct="0">
              <a:defRPr>
                <a:solidFill>
                  <a:schemeClr val="tx1"/>
                </a:solidFill>
                <a:latin typeface="Arial" charset="0"/>
                <a:ea typeface="ＭＳ Ｐゴシック" pitchFamily="34" charset="-128"/>
              </a:defRPr>
            </a:lvl4pPr>
            <a:lvl5pPr marL="2057287" indent="-228587" eaLnBrk="0" hangingPunct="0">
              <a:defRPr>
                <a:solidFill>
                  <a:schemeClr val="tx1"/>
                </a:solidFill>
                <a:latin typeface="Arial" charset="0"/>
                <a:ea typeface="ＭＳ Ｐゴシック" pitchFamily="34" charset="-128"/>
              </a:defRPr>
            </a:lvl5pPr>
            <a:lvl6pPr marL="2514461" indent="-228587" eaLnBrk="0" fontAlgn="base" hangingPunct="0">
              <a:spcBef>
                <a:spcPct val="0"/>
              </a:spcBef>
              <a:spcAft>
                <a:spcPct val="0"/>
              </a:spcAft>
              <a:defRPr>
                <a:solidFill>
                  <a:schemeClr val="tx1"/>
                </a:solidFill>
                <a:latin typeface="Arial" charset="0"/>
                <a:ea typeface="ＭＳ Ｐゴシック" pitchFamily="34" charset="-128"/>
              </a:defRPr>
            </a:lvl6pPr>
            <a:lvl7pPr marL="2971635" indent="-228587" eaLnBrk="0" fontAlgn="base" hangingPunct="0">
              <a:spcBef>
                <a:spcPct val="0"/>
              </a:spcBef>
              <a:spcAft>
                <a:spcPct val="0"/>
              </a:spcAft>
              <a:defRPr>
                <a:solidFill>
                  <a:schemeClr val="tx1"/>
                </a:solidFill>
                <a:latin typeface="Arial" charset="0"/>
                <a:ea typeface="ＭＳ Ｐゴシック" pitchFamily="34" charset="-128"/>
              </a:defRPr>
            </a:lvl7pPr>
            <a:lvl8pPr marL="3428811" indent="-228587" eaLnBrk="0" fontAlgn="base" hangingPunct="0">
              <a:spcBef>
                <a:spcPct val="0"/>
              </a:spcBef>
              <a:spcAft>
                <a:spcPct val="0"/>
              </a:spcAft>
              <a:defRPr>
                <a:solidFill>
                  <a:schemeClr val="tx1"/>
                </a:solidFill>
                <a:latin typeface="Arial" charset="0"/>
                <a:ea typeface="ＭＳ Ｐゴシック" pitchFamily="34" charset="-128"/>
              </a:defRPr>
            </a:lvl8pPr>
            <a:lvl9pPr marL="3885985" indent="-228587"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1AD29ACE-C0B3-4D5B-A293-0607C93D3C9B}" type="slidenum">
              <a:rPr lang="en-US" smtClean="0">
                <a:solidFill>
                  <a:srgbClr val="000000"/>
                </a:solidFill>
              </a:rPr>
              <a:pPr eaLnBrk="1" hangingPunct="1"/>
              <a:t>98</a:t>
            </a:fld>
            <a:endParaRPr lang="en-US" dirty="0">
              <a:solidFill>
                <a:srgbClr val="000000"/>
              </a:solidFill>
            </a:endParaRPr>
          </a:p>
        </p:txBody>
      </p:sp>
    </p:spTree>
    <p:extLst>
      <p:ext uri="{BB962C8B-B14F-4D97-AF65-F5344CB8AC3E}">
        <p14:creationId xmlns:p14="http://schemas.microsoft.com/office/powerpoint/2010/main" val="791572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14</a:t>
            </a:fld>
            <a:endParaRPr lang="de-DE" dirty="0"/>
          </a:p>
        </p:txBody>
      </p:sp>
    </p:spTree>
    <p:extLst>
      <p:ext uri="{BB962C8B-B14F-4D97-AF65-F5344CB8AC3E}">
        <p14:creationId xmlns:p14="http://schemas.microsoft.com/office/powerpoint/2010/main" val="17713276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6546D3-8EBA-4EFB-AF62-760E861C2302}" type="slidenum">
              <a:rPr lang="en-US" smtClean="0"/>
              <a:t>99</a:t>
            </a:fld>
            <a:endParaRPr lang="en-US"/>
          </a:p>
        </p:txBody>
      </p:sp>
    </p:spTree>
    <p:extLst>
      <p:ext uri="{BB962C8B-B14F-4D97-AF65-F5344CB8AC3E}">
        <p14:creationId xmlns:p14="http://schemas.microsoft.com/office/powerpoint/2010/main" val="35682160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103</a:t>
            </a:fld>
            <a:endParaRPr lang="de-DE" dirty="0"/>
          </a:p>
        </p:txBody>
      </p:sp>
    </p:spTree>
    <p:extLst>
      <p:ext uri="{BB962C8B-B14F-4D97-AF65-F5344CB8AC3E}">
        <p14:creationId xmlns:p14="http://schemas.microsoft.com/office/powerpoint/2010/main" val="308382112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115</a:t>
            </a:fld>
            <a:endParaRPr lang="de-DE" dirty="0"/>
          </a:p>
        </p:txBody>
      </p:sp>
    </p:spTree>
    <p:extLst>
      <p:ext uri="{BB962C8B-B14F-4D97-AF65-F5344CB8AC3E}">
        <p14:creationId xmlns:p14="http://schemas.microsoft.com/office/powerpoint/2010/main" val="1469054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US" dirty="0"/>
              <a:t>Person search: Allows you to </a:t>
            </a:r>
            <a:r>
              <a:rPr lang="en-US" sz="1400" dirty="0">
                <a:solidFill>
                  <a:srgbClr val="000000"/>
                </a:solidFill>
              </a:rPr>
              <a:t>create either a Data Subject report showing changes made to a person’s data or report showing data changed by a user</a:t>
            </a:r>
          </a:p>
          <a:p>
            <a:pPr marL="0" marR="0" lvl="0" indent="0" algn="l" defTabSz="1088776" rtl="0" eaLnBrk="1" fontAlgn="auto" latinLnBrk="0" hangingPunct="1">
              <a:lnSpc>
                <a:spcPct val="100000"/>
              </a:lnSpc>
              <a:spcBef>
                <a:spcPts val="0"/>
              </a:spcBef>
              <a:spcAft>
                <a:spcPts val="0"/>
              </a:spcAft>
              <a:buClrTx/>
              <a:buSzTx/>
              <a:buFontTx/>
              <a:buNone/>
              <a:tabLst/>
              <a:defRPr/>
            </a:pPr>
            <a:r>
              <a:rPr lang="en-US" sz="1400" dirty="0">
                <a:solidFill>
                  <a:srgbClr val="000000"/>
                </a:solidFill>
              </a:rPr>
              <a:t>External candidate search: Allows you to create a report </a:t>
            </a:r>
            <a:r>
              <a:rPr lang="en-US" dirty="0">
                <a:solidFill>
                  <a:srgbClr val="000000"/>
                </a:solidFill>
              </a:rPr>
              <a:t>showing who changed a Recruiting Candidate’s Personal Data along with additional context</a:t>
            </a:r>
            <a:endParaRPr lang="en-US" b="1" dirty="0">
              <a:solidFill>
                <a:srgbClr val="F0AB00"/>
              </a:solidFill>
            </a:endParaRPr>
          </a:p>
          <a:p>
            <a:pPr marL="0" marR="0" lvl="0" indent="0" algn="l" defTabSz="1088776" rtl="0" eaLnBrk="1" fontAlgn="auto" latinLnBrk="0" hangingPunct="1">
              <a:lnSpc>
                <a:spcPct val="100000"/>
              </a:lnSpc>
              <a:spcBef>
                <a:spcPts val="0"/>
              </a:spcBef>
              <a:spcAft>
                <a:spcPts val="0"/>
              </a:spcAft>
              <a:buClrTx/>
              <a:buSzTx/>
              <a:buFontTx/>
              <a:buNone/>
              <a:tabLst/>
              <a:defRPr/>
            </a:pPr>
            <a:r>
              <a:rPr lang="en-US" sz="1400" dirty="0" err="1">
                <a:solidFill>
                  <a:srgbClr val="000000"/>
                </a:solidFill>
              </a:rPr>
              <a:t>Onboardee</a:t>
            </a:r>
            <a:r>
              <a:rPr lang="en-US" sz="1400" dirty="0">
                <a:solidFill>
                  <a:srgbClr val="000000"/>
                </a:solidFill>
              </a:rPr>
              <a:t> search: Allows you to create a report </a:t>
            </a:r>
            <a:r>
              <a:rPr lang="en-US" dirty="0">
                <a:solidFill>
                  <a:srgbClr val="000000"/>
                </a:solidFill>
              </a:rPr>
              <a:t>showing who changed an </a:t>
            </a:r>
            <a:r>
              <a:rPr lang="en-US" dirty="0" err="1">
                <a:solidFill>
                  <a:srgbClr val="000000"/>
                </a:solidFill>
              </a:rPr>
              <a:t>onboardee’s</a:t>
            </a:r>
            <a:r>
              <a:rPr lang="en-US" dirty="0">
                <a:solidFill>
                  <a:srgbClr val="000000"/>
                </a:solidFill>
              </a:rPr>
              <a:t> Personal Data along with additional context</a:t>
            </a:r>
          </a:p>
          <a:p>
            <a:pPr marL="0" marR="0" lvl="0" indent="0" algn="l" defTabSz="1088776" rtl="0" eaLnBrk="1" fontAlgn="auto" latinLnBrk="0" hangingPunct="1">
              <a:lnSpc>
                <a:spcPct val="100000"/>
              </a:lnSpc>
              <a:spcBef>
                <a:spcPts val="0"/>
              </a:spcBef>
              <a:spcAft>
                <a:spcPts val="0"/>
              </a:spcAft>
              <a:buClrTx/>
              <a:buSzTx/>
              <a:buFontTx/>
              <a:buNone/>
              <a:tabLst/>
              <a:defRPr/>
            </a:pPr>
            <a:endParaRPr lang="en-US" dirty="0">
              <a:solidFill>
                <a:srgbClr val="000000"/>
              </a:solidFill>
            </a:endParaRPr>
          </a:p>
          <a:p>
            <a:r>
              <a:rPr lang="en-US" sz="1400" kern="1200" dirty="0">
                <a:solidFill>
                  <a:schemeClr val="tx1"/>
                </a:solidFill>
                <a:effectLst/>
                <a:latin typeface="+mn-lt"/>
                <a:ea typeface="+mn-ea"/>
                <a:cs typeface="+mn-cs"/>
              </a:rPr>
              <a:t>Across the top you can see three tabs</a:t>
            </a:r>
            <a:endParaRPr lang="en-US" sz="1600" kern="1200" dirty="0">
              <a:solidFill>
                <a:schemeClr val="tx1"/>
              </a:solidFill>
              <a:effectLst/>
              <a:latin typeface="+mn-lt"/>
              <a:ea typeface="+mn-ea"/>
              <a:cs typeface="+mn-cs"/>
            </a:endParaRPr>
          </a:p>
          <a:p>
            <a:pPr lvl="0"/>
            <a:r>
              <a:rPr lang="en-US" sz="1400" kern="1200" dirty="0">
                <a:solidFill>
                  <a:schemeClr val="tx1"/>
                </a:solidFill>
                <a:effectLst/>
                <a:latin typeface="+mn-lt"/>
                <a:ea typeface="+mn-ea"/>
                <a:cs typeface="+mn-cs"/>
              </a:rPr>
              <a:t>Create Data Privacy Reports – the current tab. This is where you search for data subjects and generate change audit reports</a:t>
            </a:r>
            <a:endParaRPr lang="en-US" sz="1600" kern="1200" dirty="0">
              <a:solidFill>
                <a:schemeClr val="tx1"/>
              </a:solidFill>
              <a:effectLst/>
              <a:latin typeface="+mn-lt"/>
              <a:ea typeface="+mn-ea"/>
              <a:cs typeface="+mn-cs"/>
            </a:endParaRPr>
          </a:p>
          <a:p>
            <a:pPr lvl="0"/>
            <a:r>
              <a:rPr lang="en-US" sz="1400" kern="1200" dirty="0">
                <a:solidFill>
                  <a:schemeClr val="tx1"/>
                </a:solidFill>
                <a:effectLst/>
                <a:latin typeface="+mn-lt"/>
                <a:ea typeface="+mn-ea"/>
                <a:cs typeface="+mn-cs"/>
              </a:rPr>
              <a:t>Create Configuration Reports – This is where you can create audit reports to show changes to</a:t>
            </a:r>
            <a:endParaRPr lang="en-US" sz="1600" kern="1200" dirty="0">
              <a:solidFill>
                <a:schemeClr val="tx1"/>
              </a:solidFill>
              <a:effectLst/>
              <a:latin typeface="+mn-lt"/>
              <a:ea typeface="+mn-ea"/>
              <a:cs typeface="+mn-cs"/>
            </a:endParaRPr>
          </a:p>
          <a:p>
            <a:pPr lvl="1"/>
            <a:r>
              <a:rPr lang="en-US" sz="1400" kern="1200" dirty="0">
                <a:solidFill>
                  <a:schemeClr val="tx1"/>
                </a:solidFill>
                <a:effectLst/>
                <a:latin typeface="+mn-lt"/>
                <a:ea typeface="+mn-ea"/>
                <a:cs typeface="+mn-cs"/>
              </a:rPr>
              <a:t>Role-based permissions</a:t>
            </a:r>
            <a:endParaRPr lang="en-US" sz="1600" kern="1200" dirty="0">
              <a:solidFill>
                <a:schemeClr val="tx1"/>
              </a:solidFill>
              <a:effectLst/>
              <a:latin typeface="+mn-lt"/>
              <a:ea typeface="+mn-ea"/>
              <a:cs typeface="+mn-cs"/>
            </a:endParaRPr>
          </a:p>
          <a:p>
            <a:pPr lvl="1"/>
            <a:r>
              <a:rPr lang="en-US" sz="1400" kern="1200" dirty="0">
                <a:solidFill>
                  <a:schemeClr val="tx1"/>
                </a:solidFill>
                <a:effectLst/>
                <a:latin typeface="+mn-lt"/>
                <a:ea typeface="+mn-ea"/>
                <a:cs typeface="+mn-cs"/>
              </a:rPr>
              <a:t>Proxy user assignment </a:t>
            </a:r>
            <a:endParaRPr lang="en-US" sz="1600" kern="1200" dirty="0">
              <a:solidFill>
                <a:schemeClr val="tx1"/>
              </a:solidFill>
              <a:effectLst/>
              <a:latin typeface="+mn-lt"/>
              <a:ea typeface="+mn-ea"/>
              <a:cs typeface="+mn-cs"/>
            </a:endParaRPr>
          </a:p>
          <a:p>
            <a:pPr lvl="1"/>
            <a:r>
              <a:rPr lang="en-US" sz="1400" kern="1200" dirty="0">
                <a:solidFill>
                  <a:schemeClr val="tx1"/>
                </a:solidFill>
                <a:effectLst/>
                <a:latin typeface="+mn-lt"/>
                <a:ea typeface="+mn-ea"/>
                <a:cs typeface="+mn-cs"/>
              </a:rPr>
              <a:t>User management</a:t>
            </a:r>
            <a:endParaRPr lang="en-US" sz="1600" kern="1200" dirty="0">
              <a:solidFill>
                <a:schemeClr val="tx1"/>
              </a:solidFill>
              <a:effectLst/>
              <a:latin typeface="+mn-lt"/>
              <a:ea typeface="+mn-ea"/>
              <a:cs typeface="+mn-cs"/>
            </a:endParaRPr>
          </a:p>
          <a:p>
            <a:pPr lvl="0"/>
            <a:r>
              <a:rPr lang="en-US" sz="1400" kern="1200" dirty="0">
                <a:solidFill>
                  <a:schemeClr val="tx1"/>
                </a:solidFill>
                <a:effectLst/>
                <a:latin typeface="+mn-lt"/>
                <a:ea typeface="+mn-ea"/>
                <a:cs typeface="+mn-cs"/>
              </a:rPr>
              <a:t>Reports – this is where you go to download your finished reports.</a:t>
            </a:r>
            <a:endParaRPr lang="en-US" sz="1600" kern="1200" dirty="0">
              <a:solidFill>
                <a:schemeClr val="tx1"/>
              </a:solidFill>
              <a:effectLst/>
              <a:latin typeface="+mn-lt"/>
              <a:ea typeface="+mn-ea"/>
              <a:cs typeface="+mn-cs"/>
            </a:endParaRPr>
          </a:p>
          <a:p>
            <a:pPr marL="0" marR="0" lvl="0" indent="0" algn="l" defTabSz="1088776" rtl="0" eaLnBrk="1" fontAlgn="auto" latinLnBrk="0" hangingPunct="1">
              <a:lnSpc>
                <a:spcPct val="100000"/>
              </a:lnSpc>
              <a:spcBef>
                <a:spcPts val="0"/>
              </a:spcBef>
              <a:spcAft>
                <a:spcPts val="0"/>
              </a:spcAft>
              <a:buClrTx/>
              <a:buSzTx/>
              <a:buFontTx/>
              <a:buNone/>
              <a:tabLst/>
              <a:defRPr/>
            </a:pPr>
            <a:endParaRPr lang="en-US" dirty="0">
              <a:solidFill>
                <a:srgbClr val="000000"/>
              </a:solidFill>
            </a:endParaRPr>
          </a:p>
          <a:p>
            <a:pPr marL="0" marR="0" lvl="0" indent="0" algn="l" defTabSz="1088776" rtl="0" eaLnBrk="1" fontAlgn="auto" latinLnBrk="0" hangingPunct="1">
              <a:lnSpc>
                <a:spcPct val="100000"/>
              </a:lnSpc>
              <a:spcBef>
                <a:spcPts val="0"/>
              </a:spcBef>
              <a:spcAft>
                <a:spcPts val="0"/>
              </a:spcAft>
              <a:buClrTx/>
              <a:buSzTx/>
              <a:buFontTx/>
              <a:buNone/>
              <a:tabLst/>
              <a:defRPr/>
            </a:pPr>
            <a:endParaRPr lang="en-US" b="1" dirty="0">
              <a:solidFill>
                <a:srgbClr val="000000"/>
              </a:solidFill>
            </a:endParaRPr>
          </a:p>
          <a:p>
            <a:pPr marL="0" marR="0" lvl="0" indent="0" algn="l" defTabSz="1088776" rtl="0" eaLnBrk="1" fontAlgn="auto" latinLnBrk="0" hangingPunct="1">
              <a:lnSpc>
                <a:spcPct val="100000"/>
              </a:lnSpc>
              <a:spcBef>
                <a:spcPts val="0"/>
              </a:spcBef>
              <a:spcAft>
                <a:spcPts val="0"/>
              </a:spcAft>
              <a:buClrTx/>
              <a:buSzTx/>
              <a:buFontTx/>
              <a:buNone/>
              <a:tabLst/>
              <a:defRPr/>
            </a:pPr>
            <a:endParaRPr lang="en-US" b="1" dirty="0">
              <a:solidFill>
                <a:srgbClr val="F0AB00"/>
              </a:solidFill>
            </a:endParaRPr>
          </a:p>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dirty="0">
              <a:solidFill>
                <a:srgbClr val="000000"/>
              </a:solidFill>
            </a:endParaRP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116</a:t>
            </a:fld>
            <a:endParaRPr lang="de-DE" dirty="0"/>
          </a:p>
        </p:txBody>
      </p:sp>
    </p:spTree>
    <p:extLst>
      <p:ext uri="{BB962C8B-B14F-4D97-AF65-F5344CB8AC3E}">
        <p14:creationId xmlns:p14="http://schemas.microsoft.com/office/powerpoint/2010/main" val="15214171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US" dirty="0">
                <a:solidFill>
                  <a:srgbClr val="000000"/>
                </a:solidFill>
              </a:rPr>
              <a:t>Change Audit report file size can be large and take time to generate. They can be retrieved from within Admin Center -&gt; Change Audit Reports -&gt; Reports</a:t>
            </a:r>
            <a:endParaRPr lang="en-US" b="1" dirty="0">
              <a:solidFill>
                <a:srgbClr val="F0AB00"/>
              </a:solidFill>
            </a:endParaRPr>
          </a:p>
          <a:p>
            <a:r>
              <a:rPr lang="en-US" sz="1400" kern="1200" dirty="0">
                <a:solidFill>
                  <a:schemeClr val="tx1"/>
                </a:solidFill>
                <a:effectLst/>
                <a:latin typeface="+mn-lt"/>
                <a:ea typeface="+mn-ea"/>
                <a:cs typeface="+mn-cs"/>
              </a:rPr>
              <a:t> </a:t>
            </a:r>
          </a:p>
          <a:p>
            <a:r>
              <a:rPr lang="en-US" sz="1400" kern="1200" dirty="0">
                <a:solidFill>
                  <a:schemeClr val="tx1"/>
                </a:solidFill>
                <a:effectLst/>
                <a:latin typeface="+mn-lt"/>
                <a:ea typeface="+mn-ea"/>
                <a:cs typeface="+mn-cs"/>
              </a:rPr>
              <a:t>The screenshot of the report may be small, but the report includes information including who changed the data – along with the proxy user if applicable – where the change was made, the type of change, date and timestamp as well as before and after values </a:t>
            </a: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117</a:t>
            </a:fld>
            <a:endParaRPr lang="de-DE" dirty="0"/>
          </a:p>
        </p:txBody>
      </p:sp>
    </p:spTree>
    <p:extLst>
      <p:ext uri="{BB962C8B-B14F-4D97-AF65-F5344CB8AC3E}">
        <p14:creationId xmlns:p14="http://schemas.microsoft.com/office/powerpoint/2010/main" val="15918293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2" indent="0">
              <a:spcBef>
                <a:spcPts val="1800"/>
              </a:spcBef>
              <a:buClr>
                <a:srgbClr val="000000"/>
              </a:buClr>
              <a:buNone/>
            </a:pPr>
            <a:r>
              <a:rPr lang="en-US" sz="1999" b="1" dirty="0">
                <a:solidFill>
                  <a:srgbClr val="F0AB00"/>
                </a:solidFill>
              </a:rPr>
              <a:t>Prerequisites</a:t>
            </a:r>
            <a:endParaRPr lang="en-US" dirty="0">
              <a:solidFill>
                <a:srgbClr val="000000"/>
              </a:solidFill>
            </a:endParaRPr>
          </a:p>
          <a:p>
            <a:pPr lvl="1"/>
            <a:r>
              <a:rPr lang="en-US" i="1" dirty="0"/>
              <a:t>Role-based permissions (RBP)</a:t>
            </a:r>
          </a:p>
          <a:p>
            <a:pPr lvl="1"/>
            <a:r>
              <a:rPr lang="en-US" i="1" dirty="0"/>
              <a:t>Metadata Framework (MDF) </a:t>
            </a:r>
          </a:p>
          <a:p>
            <a:endParaRPr lang="en-US" dirty="0"/>
          </a:p>
          <a:p>
            <a:r>
              <a:rPr lang="en-US" b="1" dirty="0"/>
              <a:t>Use this feature if any of the following are applicable:</a:t>
            </a:r>
          </a:p>
          <a:p>
            <a:r>
              <a:rPr lang="en-US" dirty="0"/>
              <a:t>• A legal requirement to purge all personal data for at least some of your employees in any country </a:t>
            </a:r>
          </a:p>
          <a:p>
            <a:r>
              <a:rPr lang="en-US" dirty="0"/>
              <a:t>• Different retention times need to be configured for different countries</a:t>
            </a:r>
          </a:p>
          <a:p>
            <a:r>
              <a:rPr lang="en-US" dirty="0"/>
              <a:t>• Need ability to put a legal hold on data for specified users so that it is excluded from purge</a:t>
            </a:r>
          </a:p>
          <a:p>
            <a:r>
              <a:rPr lang="en-US" dirty="0"/>
              <a:t>• Need to setup Data Retention Management in SuccessFactors for the first time</a:t>
            </a: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118</a:t>
            </a:fld>
            <a:endParaRPr lang="de-DE" dirty="0"/>
          </a:p>
        </p:txBody>
      </p:sp>
    </p:spTree>
    <p:extLst>
      <p:ext uri="{BB962C8B-B14F-4D97-AF65-F5344CB8AC3E}">
        <p14:creationId xmlns:p14="http://schemas.microsoft.com/office/powerpoint/2010/main" val="156747870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119</a:t>
            </a:fld>
            <a:endParaRPr lang="de-DE" dirty="0"/>
          </a:p>
        </p:txBody>
      </p:sp>
    </p:spTree>
    <p:extLst>
      <p:ext uri="{BB962C8B-B14F-4D97-AF65-F5344CB8AC3E}">
        <p14:creationId xmlns:p14="http://schemas.microsoft.com/office/powerpoint/2010/main" val="6989244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Audit </a:t>
            </a:r>
          </a:p>
        </p:txBody>
      </p:sp>
      <p:sp>
        <p:nvSpPr>
          <p:cNvPr id="4" name="Slide Number Placeholder 3"/>
          <p:cNvSpPr>
            <a:spLocks noGrp="1"/>
          </p:cNvSpPr>
          <p:nvPr>
            <p:ph type="sldNum" sz="quarter" idx="10"/>
          </p:nvPr>
        </p:nvSpPr>
        <p:spPr/>
        <p:txBody>
          <a:bodyPr/>
          <a:lstStyle/>
          <a:p>
            <a:fld id="{FC6546D3-8EBA-4EFB-AF62-760E861C2302}" type="slidenum">
              <a:rPr lang="en-US" smtClean="0"/>
              <a:t>120</a:t>
            </a:fld>
            <a:endParaRPr lang="en-US" dirty="0"/>
          </a:p>
        </p:txBody>
      </p:sp>
    </p:spTree>
    <p:extLst>
      <p:ext uri="{BB962C8B-B14F-4D97-AF65-F5344CB8AC3E}">
        <p14:creationId xmlns:p14="http://schemas.microsoft.com/office/powerpoint/2010/main" val="165215956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smtClean="0">
                <a:solidFill>
                  <a:srgbClr val="000000"/>
                </a:solidFill>
              </a:rPr>
              <a:pPr/>
              <a:t>121</a:t>
            </a:fld>
            <a:endParaRPr dirty="0">
              <a:solidFill>
                <a:srgbClr val="000000"/>
              </a:solidFill>
            </a:endParaRPr>
          </a:p>
        </p:txBody>
      </p:sp>
    </p:spTree>
    <p:extLst>
      <p:ext uri="{BB962C8B-B14F-4D97-AF65-F5344CB8AC3E}">
        <p14:creationId xmlns:p14="http://schemas.microsoft.com/office/powerpoint/2010/main" val="10393265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122</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pPr lvl="1"/>
            <a:r>
              <a:rPr lang="en-US" sz="1400" kern="1200" dirty="0">
                <a:solidFill>
                  <a:schemeClr val="tx1"/>
                </a:solidFill>
                <a:effectLst/>
                <a:latin typeface="+mn-lt"/>
                <a:ea typeface="+mn-ea"/>
                <a:cs typeface="+mn-cs"/>
              </a:rPr>
              <a:t>Best data privacy practice is to only grant access to personal data to those who need to see that data. This can already be done today with permissions, but this feature goes further.</a:t>
            </a:r>
            <a:endParaRPr lang="en-US" sz="1600" kern="1200" dirty="0">
              <a:solidFill>
                <a:schemeClr val="tx1"/>
              </a:solidFill>
              <a:effectLst/>
              <a:latin typeface="+mn-lt"/>
              <a:ea typeface="+mn-ea"/>
              <a:cs typeface="+mn-cs"/>
            </a:endParaRPr>
          </a:p>
          <a:p>
            <a:pPr lvl="1"/>
            <a:r>
              <a:rPr lang="en-US" sz="1400" kern="1200" dirty="0">
                <a:solidFill>
                  <a:schemeClr val="tx1"/>
                </a:solidFill>
                <a:effectLst/>
                <a:latin typeface="+mn-lt"/>
                <a:ea typeface="+mn-ea"/>
                <a:cs typeface="+mn-cs"/>
              </a:rPr>
              <a:t>Data Blocking can be used to restrict access to historical, personal data which is within a retention period and therefore still in the system</a:t>
            </a:r>
            <a:endParaRPr lang="en-US" sz="1600" kern="1200" dirty="0">
              <a:solidFill>
                <a:schemeClr val="tx1"/>
              </a:solidFill>
              <a:effectLst/>
              <a:latin typeface="+mn-lt"/>
              <a:ea typeface="+mn-ea"/>
              <a:cs typeface="+mn-cs"/>
            </a:endParaRPr>
          </a:p>
          <a:p>
            <a:pPr lvl="1"/>
            <a:r>
              <a:rPr lang="en-US" sz="1400" kern="1200" dirty="0">
                <a:solidFill>
                  <a:schemeClr val="tx1"/>
                </a:solidFill>
                <a:effectLst/>
                <a:latin typeface="+mn-lt"/>
                <a:ea typeface="+mn-ea"/>
                <a:cs typeface="+mn-cs"/>
              </a:rPr>
              <a:t>One role may still have access to the data, while access for another role may be blocked</a:t>
            </a:r>
            <a:endParaRPr lang="en-US" sz="1600" kern="1200" dirty="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11502304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15</a:t>
            </a:fld>
            <a:endParaRPr lang="de-DE" dirty="0"/>
          </a:p>
        </p:txBody>
      </p:sp>
    </p:spTree>
    <p:extLst>
      <p:ext uri="{BB962C8B-B14F-4D97-AF65-F5344CB8AC3E}">
        <p14:creationId xmlns:p14="http://schemas.microsoft.com/office/powerpoint/2010/main" val="15787681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123</a:t>
            </a:fld>
            <a:endParaRPr lang="en-US" dirty="0"/>
          </a:p>
        </p:txBody>
      </p:sp>
      <p:sp>
        <p:nvSpPr>
          <p:cNvPr id="3" name="Slide Image Placeholder 2"/>
          <p:cNvSpPr>
            <a:spLocks noGrp="1" noRot="1" noChangeAspect="1"/>
          </p:cNvSpPr>
          <p:nvPr>
            <p:ph type="sldImg"/>
          </p:nvPr>
        </p:nvSpPr>
        <p:spPr/>
      </p:sp>
      <p:sp>
        <p:nvSpPr>
          <p:cNvPr id="5" name="Notes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697556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400" kern="1200" dirty="0">
                <a:solidFill>
                  <a:schemeClr val="tx1"/>
                </a:solidFill>
                <a:effectLst/>
                <a:latin typeface="+mn-lt"/>
                <a:ea typeface="+mn-ea"/>
                <a:cs typeface="+mn-cs"/>
              </a:rPr>
              <a:t>We don’t generally comment on our release strategy and when and how we make releases available. We currently don’t provide for an exact date when we will turn the full Read Audit and Change Audit features on, but we strive to make them available as soon as possible. </a:t>
            </a:r>
          </a:p>
          <a:p>
            <a:r>
              <a:rPr lang="en-US" sz="1400" kern="1200" dirty="0">
                <a:solidFill>
                  <a:schemeClr val="tx1"/>
                </a:solidFill>
                <a:effectLst/>
                <a:latin typeface="+mn-lt"/>
                <a:ea typeface="+mn-ea"/>
                <a:cs typeface="+mn-cs"/>
              </a:rPr>
              <a:t> </a:t>
            </a:r>
          </a:p>
          <a:p>
            <a:r>
              <a:rPr lang="en-US" sz="1400" kern="1200" dirty="0">
                <a:solidFill>
                  <a:schemeClr val="tx1"/>
                </a:solidFill>
                <a:effectLst/>
                <a:latin typeface="+mn-lt"/>
                <a:ea typeface="+mn-ea"/>
                <a:cs typeface="+mn-cs"/>
              </a:rPr>
              <a:t>We provide </a:t>
            </a:r>
            <a:r>
              <a:rPr lang="en-US" sz="1400" u="sng" kern="1200" dirty="0">
                <a:solidFill>
                  <a:schemeClr val="tx1"/>
                </a:solidFill>
                <a:effectLst/>
                <a:latin typeface="+mn-lt"/>
                <a:ea typeface="+mn-ea"/>
                <a:cs typeface="+mn-cs"/>
                <a:hlinkClick r:id="rId3"/>
              </a:rPr>
              <a:t>product documentation</a:t>
            </a:r>
            <a:r>
              <a:rPr lang="en-US" sz="1400" kern="1200" dirty="0">
                <a:solidFill>
                  <a:schemeClr val="tx1"/>
                </a:solidFill>
                <a:effectLst/>
                <a:latin typeface="+mn-lt"/>
                <a:ea typeface="+mn-ea"/>
                <a:cs typeface="+mn-cs"/>
              </a:rPr>
              <a:t> that allows customers to configure and use the features when we make them generally available. There is a lot of work you can do to prepare for these features in the meantime. For example</a:t>
            </a:r>
          </a:p>
          <a:p>
            <a:r>
              <a:rPr lang="en-US" sz="1400" b="1" kern="1200" dirty="0">
                <a:solidFill>
                  <a:schemeClr val="tx1"/>
                </a:solidFill>
                <a:effectLst/>
                <a:latin typeface="+mn-lt"/>
                <a:ea typeface="+mn-ea"/>
                <a:cs typeface="+mn-cs"/>
              </a:rPr>
              <a:t> </a:t>
            </a:r>
            <a:endParaRPr lang="en-US" sz="1400" kern="1200" dirty="0">
              <a:solidFill>
                <a:schemeClr val="tx1"/>
              </a:solidFill>
              <a:effectLst/>
              <a:latin typeface="+mn-lt"/>
              <a:ea typeface="+mn-ea"/>
              <a:cs typeface="+mn-cs"/>
            </a:endParaRPr>
          </a:p>
          <a:p>
            <a:r>
              <a:rPr lang="en-US" sz="1400" b="1" kern="1200" dirty="0">
                <a:solidFill>
                  <a:schemeClr val="tx1"/>
                </a:solidFill>
                <a:effectLst/>
                <a:latin typeface="+mn-lt"/>
                <a:ea typeface="+mn-ea"/>
                <a:cs typeface="+mn-cs"/>
              </a:rPr>
              <a:t>Read Audit</a:t>
            </a:r>
            <a:endParaRPr lang="en-US" sz="1400" kern="1200" dirty="0">
              <a:solidFill>
                <a:schemeClr val="tx1"/>
              </a:solidFill>
              <a:effectLst/>
              <a:latin typeface="+mn-lt"/>
              <a:ea typeface="+mn-ea"/>
              <a:cs typeface="+mn-cs"/>
            </a:endParaRPr>
          </a:p>
          <a:p>
            <a:pPr lvl="0"/>
            <a:r>
              <a:rPr lang="en-US" sz="1400" kern="1200" dirty="0">
                <a:solidFill>
                  <a:schemeClr val="tx1"/>
                </a:solidFill>
                <a:effectLst/>
                <a:latin typeface="+mn-lt"/>
                <a:ea typeface="+mn-ea"/>
                <a:cs typeface="+mn-cs"/>
              </a:rPr>
              <a:t>Work with internal teams to identify which fields are deemed sensitive based on your business processes </a:t>
            </a:r>
          </a:p>
          <a:p>
            <a:pPr lvl="0"/>
            <a:r>
              <a:rPr lang="en-US" sz="1400" kern="1200" dirty="0">
                <a:solidFill>
                  <a:schemeClr val="tx1"/>
                </a:solidFill>
                <a:effectLst/>
                <a:latin typeface="+mn-lt"/>
                <a:ea typeface="+mn-ea"/>
                <a:cs typeface="+mn-cs"/>
              </a:rPr>
              <a:t>Review data models to identify in which applications these sensitive fields reside </a:t>
            </a:r>
          </a:p>
          <a:p>
            <a:pPr lvl="0"/>
            <a:r>
              <a:rPr lang="en-US" sz="1400" kern="1200" dirty="0">
                <a:solidFill>
                  <a:schemeClr val="tx1"/>
                </a:solidFill>
                <a:effectLst/>
                <a:latin typeface="+mn-lt"/>
                <a:ea typeface="+mn-ea"/>
                <a:cs typeface="+mn-cs"/>
              </a:rPr>
              <a:t>Remove sensitive fields from applications that don’t support Read auditing – Learning, Recruiting Marketing, Recruiting Posting, if appropriate.</a:t>
            </a:r>
          </a:p>
          <a:p>
            <a:pPr lvl="0"/>
            <a:r>
              <a:rPr lang="en-US" sz="1400" kern="1200" dirty="0">
                <a:solidFill>
                  <a:schemeClr val="tx1"/>
                </a:solidFill>
                <a:effectLst/>
                <a:latin typeface="+mn-lt"/>
                <a:ea typeface="+mn-ea"/>
                <a:cs typeface="+mn-cs"/>
              </a:rPr>
              <a:t>Remove sensitive fields from business processes that do not require these fields, including integrations, if appropriate  </a:t>
            </a:r>
          </a:p>
          <a:p>
            <a:pPr lvl="0"/>
            <a:r>
              <a:rPr lang="en-US" sz="1400" kern="1200" dirty="0">
                <a:solidFill>
                  <a:schemeClr val="tx1"/>
                </a:solidFill>
                <a:effectLst/>
                <a:latin typeface="+mn-lt"/>
                <a:ea typeface="+mn-ea"/>
                <a:cs typeface="+mn-cs"/>
              </a:rPr>
              <a:t>Use application data model specific configuration capabilities to configure sensitive fields</a:t>
            </a:r>
          </a:p>
          <a:p>
            <a:r>
              <a:rPr lang="en-US" sz="140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7D8C2C35-2B8A-446E-BEC0-FD36716C29AC}" type="slidenum">
              <a:rPr lang="de-DE" smtClean="0"/>
              <a:pPr/>
              <a:t>124</a:t>
            </a:fld>
            <a:endParaRPr lang="de-DE" dirty="0"/>
          </a:p>
        </p:txBody>
      </p:sp>
    </p:spTree>
    <p:extLst>
      <p:ext uri="{BB962C8B-B14F-4D97-AF65-F5344CB8AC3E}">
        <p14:creationId xmlns:p14="http://schemas.microsoft.com/office/powerpoint/2010/main" val="161965191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This feature is enabled by default, however, companies still need to designate which fields they classify as sensitive personal data. Once that is done, the system will keep a log of any time sensitive personal data is accessed. You can then run reports to show who read whose sensitive personal data along with additional context </a:t>
            </a: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125</a:t>
            </a:fld>
            <a:endParaRPr lang="de-DE" dirty="0"/>
          </a:p>
        </p:txBody>
      </p:sp>
    </p:spTree>
    <p:extLst>
      <p:ext uri="{BB962C8B-B14F-4D97-AF65-F5344CB8AC3E}">
        <p14:creationId xmlns:p14="http://schemas.microsoft.com/office/powerpoint/2010/main" val="53474372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major</a:t>
            </a:r>
          </a:p>
        </p:txBody>
      </p:sp>
      <p:sp>
        <p:nvSpPr>
          <p:cNvPr id="4" name="Slide Number Placeholder 3"/>
          <p:cNvSpPr>
            <a:spLocks noGrp="1"/>
          </p:cNvSpPr>
          <p:nvPr>
            <p:ph type="sldNum" sz="quarter" idx="10"/>
          </p:nvPr>
        </p:nvSpPr>
        <p:spPr/>
        <p:txBody>
          <a:bodyPr/>
          <a:lstStyle/>
          <a:p>
            <a:pPr marL="0" marR="0" lvl="0" indent="0" algn="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1200" b="0" i="0" u="none" strike="noStrike" kern="1200" cap="none" spc="0" normalizeH="0" baseline="0" noProof="0" smtClean="0">
                <a:ln>
                  <a:noFill/>
                </a:ln>
                <a:solidFill>
                  <a:srgbClr val="000000"/>
                </a:solidFill>
                <a:effectLst/>
                <a:uLnTx/>
                <a:uFillTx/>
                <a:latin typeface="Arial"/>
                <a:ea typeface="+mn-ea"/>
                <a:cs typeface="+mn-cs"/>
              </a:rPr>
              <a:pPr marL="0" marR="0" lvl="0" indent="0" algn="r" defTabSz="1088776" rtl="0" eaLnBrk="1" fontAlgn="auto" latinLnBrk="0" hangingPunct="1">
                <a:lnSpc>
                  <a:spcPct val="100000"/>
                </a:lnSpc>
                <a:spcBef>
                  <a:spcPts val="0"/>
                </a:spcBef>
                <a:spcAft>
                  <a:spcPts val="0"/>
                </a:spcAft>
                <a:buClrTx/>
                <a:buSzTx/>
                <a:buFontTx/>
                <a:buNone/>
                <a:tabLst/>
                <a:defRPr/>
              </a:pPr>
              <a:t>126</a:t>
            </a:fld>
            <a:endParaRPr kumimoji="0" lang="de-DE" sz="12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9414059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57200" indent="-457200">
              <a:buAutoNum type="arabicPeriod"/>
            </a:pPr>
            <a:r>
              <a:rPr lang="en-US" sz="1400" dirty="0"/>
              <a:t>Read Audit Logging will impact performance, especially for integration jobs that use the APIs for machine to machine integration</a:t>
            </a:r>
          </a:p>
          <a:p>
            <a:pPr marL="457200" indent="-457200">
              <a:buAutoNum type="arabicPeriod"/>
            </a:pPr>
            <a:r>
              <a:rPr lang="en-US" sz="1400" dirty="0"/>
              <a:t>There is a risk of integration jobs failing if the performance degradation exceeds the “http timeout” threshold, the time a client will wait for a an API request to return a response</a:t>
            </a:r>
          </a:p>
          <a:p>
            <a:pPr marL="457200" indent="-457200">
              <a:buAutoNum type="arabicPeriod"/>
            </a:pPr>
            <a:r>
              <a:rPr lang="en-US" sz="1400" dirty="0"/>
              <a:t>Excessive Read Audit Logging by integration jobs may make the reporting data meaningless by having too much data which hinders viewing the truly interesting data regarding human Data Operators.</a:t>
            </a:r>
          </a:p>
          <a:p>
            <a:pPr marL="457200" indent="-457200">
              <a:buAutoNum type="arabicPeriod"/>
            </a:pPr>
            <a:r>
              <a:rPr lang="en-US" sz="1400" dirty="0"/>
              <a:t>It is recommended that the </a:t>
            </a:r>
            <a:r>
              <a:rPr lang="en-US" sz="1400" b="1" dirty="0"/>
              <a:t>Read Audit User Exceptions </a:t>
            </a:r>
            <a:r>
              <a:rPr lang="en-US" sz="1400" dirty="0"/>
              <a:t>feature be used to avoid logging for integration jobs machine to machine. Less attractive alternatives are to disable Read Audit logging or change the batch sizes of API calls in integration definitions</a:t>
            </a:r>
          </a:p>
          <a:p>
            <a:pPr marL="457200" indent="-457200">
              <a:buAutoNum type="arabicPeriod"/>
            </a:pPr>
            <a:r>
              <a:rPr lang="en-US" sz="1400" b="1" dirty="0"/>
              <a:t>Note: Integration Center </a:t>
            </a:r>
            <a:r>
              <a:rPr lang="en-US" sz="1400" dirty="0"/>
              <a:t>jobs have a problem implementing User Exceptions because it also means the designer of the job will be exempt from read audit logging when viewing data will designing a job</a:t>
            </a:r>
            <a:endParaRPr lang="en-US" sz="1400" b="1" dirty="0"/>
          </a:p>
          <a:p>
            <a:endParaRPr lang="en-US" dirty="0"/>
          </a:p>
        </p:txBody>
      </p:sp>
      <p:sp>
        <p:nvSpPr>
          <p:cNvPr id="4" name="Slide Number Placeholder 3"/>
          <p:cNvSpPr>
            <a:spLocks noGrp="1"/>
          </p:cNvSpPr>
          <p:nvPr>
            <p:ph type="sldNum" sz="quarter" idx="10"/>
          </p:nvPr>
        </p:nvSpPr>
        <p:spPr/>
        <p:txBody>
          <a:bodyPr/>
          <a:lstStyle/>
          <a:p>
            <a:pPr marL="0" marR="0" lvl="0" indent="0" algn="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1200" b="0" i="0" u="none" strike="noStrike" kern="1200" cap="none" spc="0" normalizeH="0" baseline="0" noProof="0" smtClean="0">
                <a:ln>
                  <a:noFill/>
                </a:ln>
                <a:solidFill>
                  <a:srgbClr val="000000"/>
                </a:solidFill>
                <a:effectLst/>
                <a:uLnTx/>
                <a:uFillTx/>
                <a:latin typeface="Arial"/>
                <a:ea typeface="+mn-ea"/>
                <a:cs typeface="+mn-cs"/>
              </a:rPr>
              <a:pPr marL="0" marR="0" lvl="0" indent="0" algn="r" defTabSz="1088776" rtl="0" eaLnBrk="1" fontAlgn="auto" latinLnBrk="0" hangingPunct="1">
                <a:lnSpc>
                  <a:spcPct val="100000"/>
                </a:lnSpc>
                <a:spcBef>
                  <a:spcPts val="0"/>
                </a:spcBef>
                <a:spcAft>
                  <a:spcPts val="0"/>
                </a:spcAft>
                <a:buClrTx/>
                <a:buSzTx/>
                <a:buFontTx/>
                <a:buNone/>
                <a:tabLst/>
                <a:defRPr/>
              </a:pPr>
              <a:t>127</a:t>
            </a:fld>
            <a:endParaRPr kumimoji="0" lang="de-DE" sz="12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25067510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129</a:t>
            </a:fld>
            <a:endParaRPr lang="de-DE" dirty="0"/>
          </a:p>
        </p:txBody>
      </p:sp>
    </p:spTree>
    <p:extLst>
      <p:ext uri="{BB962C8B-B14F-4D97-AF65-F5344CB8AC3E}">
        <p14:creationId xmlns:p14="http://schemas.microsoft.com/office/powerpoint/2010/main" val="254422749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Intelligent</a:t>
            </a:r>
            <a:r>
              <a:rPr lang="en-US" baseline="0" dirty="0"/>
              <a:t> Services allows us to l</a:t>
            </a:r>
            <a:r>
              <a:rPr lang="en-US" dirty="0"/>
              <a:t>everage technology to remove complexity and improve business execution. We’re reducing the</a:t>
            </a:r>
            <a:r>
              <a:rPr lang="en-US" baseline="0" dirty="0"/>
              <a:t> cost of manually updating manual systems, improving the user experience, and freeing up time for HR to be more strategic. </a:t>
            </a:r>
          </a:p>
          <a:p>
            <a:endParaRPr lang="en-US" baseline="0" dirty="0"/>
          </a:p>
          <a:p>
            <a:r>
              <a:rPr lang="en-US" baseline="0" dirty="0"/>
              <a:t>This is how Intelligent Services works: </a:t>
            </a:r>
          </a:p>
          <a:p>
            <a:endParaRPr lang="en-US" dirty="0"/>
          </a:p>
          <a:p>
            <a:pPr lvl="1"/>
            <a:r>
              <a:rPr lang="en-US" dirty="0"/>
              <a:t>Initiated by employee events</a:t>
            </a:r>
          </a:p>
          <a:p>
            <a:pPr lvl="1"/>
            <a:r>
              <a:rPr lang="en-US" dirty="0"/>
              <a:t>Consolidates all transactions relevant to the event</a:t>
            </a:r>
          </a:p>
          <a:p>
            <a:pPr lvl="1"/>
            <a:r>
              <a:rPr lang="en-US" dirty="0"/>
              <a:t>Guides the employee through all processes</a:t>
            </a:r>
          </a:p>
          <a:p>
            <a:pPr lvl="1"/>
            <a:r>
              <a:rPr lang="en-US" dirty="0"/>
              <a:t>Span multiple software components</a:t>
            </a:r>
          </a:p>
          <a:p>
            <a:pPr lvl="1"/>
            <a:r>
              <a:rPr lang="en-US" dirty="0"/>
              <a:t>Learns from other users and provide recommendations </a:t>
            </a: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133</a:t>
            </a:fld>
            <a:endParaRPr lang="de-DE" dirty="0"/>
          </a:p>
        </p:txBody>
      </p:sp>
    </p:spTree>
    <p:extLst>
      <p:ext uri="{BB962C8B-B14F-4D97-AF65-F5344CB8AC3E}">
        <p14:creationId xmlns:p14="http://schemas.microsoft.com/office/powerpoint/2010/main" val="277518872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09625" y="628650"/>
            <a:ext cx="5424488" cy="3051175"/>
          </a:xfrm>
        </p:spPr>
      </p:sp>
      <p:sp>
        <p:nvSpPr>
          <p:cNvPr id="3" name="Notes Placeholder 2"/>
          <p:cNvSpPr>
            <a:spLocks noGrp="1"/>
          </p:cNvSpPr>
          <p:nvPr>
            <p:ph type="body" idx="1"/>
          </p:nvPr>
        </p:nvSpPr>
        <p:spPr/>
        <p:txBody>
          <a:bodyPr>
            <a:normAutofit/>
          </a:bodyPr>
          <a:lstStyle/>
          <a:p>
            <a:pPr algn="l">
              <a:spcBef>
                <a:spcPts val="600"/>
              </a:spcBef>
            </a:pPr>
            <a:endParaRPr lang="en-US" sz="1000" kern="0" dirty="0">
              <a:solidFill>
                <a:srgbClr val="000000"/>
              </a:solidFill>
              <a:latin typeface="+mn-lt"/>
              <a:ea typeface="Arial Unicode MS" pitchFamily="34" charset="-128"/>
              <a:cs typeface="Arial Unicode MS" pitchFamily="34" charset="-128"/>
            </a:endParaRPr>
          </a:p>
        </p:txBody>
      </p:sp>
      <p:sp>
        <p:nvSpPr>
          <p:cNvPr id="4" name="Slide Number Placeholder 3"/>
          <p:cNvSpPr>
            <a:spLocks noGrp="1"/>
          </p:cNvSpPr>
          <p:nvPr>
            <p:ph type="sldNum" sz="quarter" idx="10"/>
          </p:nvPr>
        </p:nvSpPr>
        <p:spPr/>
        <p:txBody>
          <a:bodyPr/>
          <a:lstStyle/>
          <a:p>
            <a:fld id="{7D8C2C35-2B8A-446E-BEC0-FD36716C29AC}" type="slidenum">
              <a:rPr lang="en-US" smtClean="0"/>
              <a:pPr/>
              <a:t>134</a:t>
            </a:fld>
            <a:endParaRPr lang="en-US" dirty="0"/>
          </a:p>
        </p:txBody>
      </p:sp>
    </p:spTree>
    <p:extLst>
      <p:ext uri="{BB962C8B-B14F-4D97-AF65-F5344CB8AC3E}">
        <p14:creationId xmlns:p14="http://schemas.microsoft.com/office/powerpoint/2010/main" val="9059785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09625" y="628650"/>
            <a:ext cx="5424488" cy="3051175"/>
          </a:xfrm>
        </p:spPr>
      </p:sp>
      <p:sp>
        <p:nvSpPr>
          <p:cNvPr id="3" name="Notes Placeholder 2"/>
          <p:cNvSpPr>
            <a:spLocks noGrp="1"/>
          </p:cNvSpPr>
          <p:nvPr>
            <p:ph type="body" idx="1"/>
          </p:nvPr>
        </p:nvSpPr>
        <p:spPr/>
        <p:txBody>
          <a:bodyPr>
            <a:normAutofit/>
          </a:bodyPr>
          <a:lstStyle/>
          <a:p>
            <a:pPr algn="l">
              <a:spcBef>
                <a:spcPts val="600"/>
              </a:spcBef>
            </a:pPr>
            <a:endParaRPr lang="en-US" sz="1000" kern="0" dirty="0">
              <a:solidFill>
                <a:srgbClr val="000000"/>
              </a:solidFill>
              <a:latin typeface="+mn-lt"/>
              <a:ea typeface="Arial Unicode MS" pitchFamily="34" charset="-128"/>
              <a:cs typeface="Arial Unicode MS" pitchFamily="34" charset="-128"/>
            </a:endParaRPr>
          </a:p>
        </p:txBody>
      </p:sp>
      <p:sp>
        <p:nvSpPr>
          <p:cNvPr id="4" name="Slide Number Placeholder 3"/>
          <p:cNvSpPr>
            <a:spLocks noGrp="1"/>
          </p:cNvSpPr>
          <p:nvPr>
            <p:ph type="sldNum" sz="quarter" idx="10"/>
          </p:nvPr>
        </p:nvSpPr>
        <p:spPr/>
        <p:txBody>
          <a:bodyPr/>
          <a:lstStyle/>
          <a:p>
            <a:fld id="{7D8C2C35-2B8A-446E-BEC0-FD36716C29AC}" type="slidenum">
              <a:rPr lang="en-US" smtClean="0"/>
              <a:pPr/>
              <a:t>136</a:t>
            </a:fld>
            <a:endParaRPr lang="en-US" dirty="0"/>
          </a:p>
        </p:txBody>
      </p:sp>
    </p:spTree>
    <p:extLst>
      <p:ext uri="{BB962C8B-B14F-4D97-AF65-F5344CB8AC3E}">
        <p14:creationId xmlns:p14="http://schemas.microsoft.com/office/powerpoint/2010/main" val="408441524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09625" y="628650"/>
            <a:ext cx="5424488" cy="3051175"/>
          </a:xfrm>
        </p:spPr>
      </p:sp>
      <p:sp>
        <p:nvSpPr>
          <p:cNvPr id="3" name="Notes Placeholder 2"/>
          <p:cNvSpPr>
            <a:spLocks noGrp="1"/>
          </p:cNvSpPr>
          <p:nvPr>
            <p:ph type="body" idx="1"/>
          </p:nvPr>
        </p:nvSpPr>
        <p:spPr/>
        <p:txBody>
          <a:bodyPr>
            <a:normAutofit/>
          </a:bodyPr>
          <a:lstStyle/>
          <a:p>
            <a:pPr algn="l">
              <a:spcBef>
                <a:spcPts val="600"/>
              </a:spcBef>
            </a:pPr>
            <a:endParaRPr lang="en-US" sz="1000" kern="0" dirty="0">
              <a:solidFill>
                <a:srgbClr val="000000"/>
              </a:solidFill>
              <a:latin typeface="+mn-lt"/>
              <a:ea typeface="Arial Unicode MS" pitchFamily="34" charset="-128"/>
              <a:cs typeface="Arial Unicode MS" pitchFamily="34" charset="-128"/>
            </a:endParaRPr>
          </a:p>
        </p:txBody>
      </p:sp>
      <p:sp>
        <p:nvSpPr>
          <p:cNvPr id="4" name="Slide Number Placeholder 3"/>
          <p:cNvSpPr>
            <a:spLocks noGrp="1"/>
          </p:cNvSpPr>
          <p:nvPr>
            <p:ph type="sldNum" sz="quarter" idx="10"/>
          </p:nvPr>
        </p:nvSpPr>
        <p:spPr/>
        <p:txBody>
          <a:bodyPr/>
          <a:lstStyle/>
          <a:p>
            <a:fld id="{7D8C2C35-2B8A-446E-BEC0-FD36716C29AC}" type="slidenum">
              <a:rPr lang="en-US" smtClean="0"/>
              <a:pPr/>
              <a:t>137</a:t>
            </a:fld>
            <a:endParaRPr lang="en-US" dirty="0"/>
          </a:p>
        </p:txBody>
      </p:sp>
    </p:spTree>
    <p:extLst>
      <p:ext uri="{BB962C8B-B14F-4D97-AF65-F5344CB8AC3E}">
        <p14:creationId xmlns:p14="http://schemas.microsoft.com/office/powerpoint/2010/main" val="517230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16</a:t>
            </a:fld>
            <a:endParaRPr lang="de-DE" dirty="0"/>
          </a:p>
        </p:txBody>
      </p:sp>
    </p:spTree>
    <p:extLst>
      <p:ext uri="{BB962C8B-B14F-4D97-AF65-F5344CB8AC3E}">
        <p14:creationId xmlns:p14="http://schemas.microsoft.com/office/powerpoint/2010/main" val="238531651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09625" y="628650"/>
            <a:ext cx="5424488" cy="3051175"/>
          </a:xfrm>
        </p:spPr>
      </p:sp>
      <p:sp>
        <p:nvSpPr>
          <p:cNvPr id="3" name="Notes Placeholder 2"/>
          <p:cNvSpPr>
            <a:spLocks noGrp="1"/>
          </p:cNvSpPr>
          <p:nvPr>
            <p:ph type="body" idx="1"/>
          </p:nvPr>
        </p:nvSpPr>
        <p:spPr/>
        <p:txBody>
          <a:bodyPr>
            <a:normAutofit/>
          </a:bodyPr>
          <a:lstStyle/>
          <a:p>
            <a:pPr algn="l">
              <a:spcBef>
                <a:spcPts val="600"/>
              </a:spcBef>
            </a:pPr>
            <a:endParaRPr lang="en-US" sz="1000" kern="0" dirty="0">
              <a:solidFill>
                <a:srgbClr val="000000"/>
              </a:solidFill>
              <a:latin typeface="+mn-lt"/>
              <a:ea typeface="Arial Unicode MS" pitchFamily="34" charset="-128"/>
              <a:cs typeface="Arial Unicode MS" pitchFamily="34" charset="-128"/>
            </a:endParaRPr>
          </a:p>
        </p:txBody>
      </p:sp>
      <p:sp>
        <p:nvSpPr>
          <p:cNvPr id="4" name="Slide Number Placeholder 3"/>
          <p:cNvSpPr>
            <a:spLocks noGrp="1"/>
          </p:cNvSpPr>
          <p:nvPr>
            <p:ph type="sldNum" sz="quarter" idx="10"/>
          </p:nvPr>
        </p:nvSpPr>
        <p:spPr/>
        <p:txBody>
          <a:bodyPr/>
          <a:lstStyle/>
          <a:p>
            <a:fld id="{7D8C2C35-2B8A-446E-BEC0-FD36716C29AC}" type="slidenum">
              <a:rPr lang="en-US" smtClean="0"/>
              <a:pPr/>
              <a:t>138</a:t>
            </a:fld>
            <a:endParaRPr lang="en-US" dirty="0"/>
          </a:p>
        </p:txBody>
      </p:sp>
    </p:spTree>
    <p:extLst>
      <p:ext uri="{BB962C8B-B14F-4D97-AF65-F5344CB8AC3E}">
        <p14:creationId xmlns:p14="http://schemas.microsoft.com/office/powerpoint/2010/main" val="45714138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09625" y="628650"/>
            <a:ext cx="5424488" cy="3051175"/>
          </a:xfrm>
        </p:spPr>
      </p:sp>
      <p:sp>
        <p:nvSpPr>
          <p:cNvPr id="3" name="Notes Placeholder 2"/>
          <p:cNvSpPr>
            <a:spLocks noGrp="1"/>
          </p:cNvSpPr>
          <p:nvPr>
            <p:ph type="body" idx="1"/>
          </p:nvPr>
        </p:nvSpPr>
        <p:spPr/>
        <p:txBody>
          <a:bodyPr>
            <a:normAutofit/>
          </a:bodyPr>
          <a:lstStyle/>
          <a:p>
            <a:pPr algn="l">
              <a:spcBef>
                <a:spcPts val="600"/>
              </a:spcBef>
            </a:pPr>
            <a:endParaRPr lang="en-US" sz="1000" kern="0" dirty="0">
              <a:solidFill>
                <a:srgbClr val="000000"/>
              </a:solidFill>
              <a:latin typeface="+mn-lt"/>
              <a:ea typeface="Arial Unicode MS" pitchFamily="34" charset="-128"/>
              <a:cs typeface="Arial Unicode MS" pitchFamily="34" charset="-128"/>
            </a:endParaRPr>
          </a:p>
        </p:txBody>
      </p:sp>
      <p:sp>
        <p:nvSpPr>
          <p:cNvPr id="4" name="Slide Number Placeholder 3"/>
          <p:cNvSpPr>
            <a:spLocks noGrp="1"/>
          </p:cNvSpPr>
          <p:nvPr>
            <p:ph type="sldNum" sz="quarter" idx="10"/>
          </p:nvPr>
        </p:nvSpPr>
        <p:spPr/>
        <p:txBody>
          <a:bodyPr/>
          <a:lstStyle/>
          <a:p>
            <a:fld id="{7D8C2C35-2B8A-446E-BEC0-FD36716C29AC}" type="slidenum">
              <a:rPr lang="en-US" smtClean="0"/>
              <a:pPr/>
              <a:t>139</a:t>
            </a:fld>
            <a:endParaRPr lang="en-US" dirty="0"/>
          </a:p>
        </p:txBody>
      </p:sp>
    </p:spTree>
    <p:extLst>
      <p:ext uri="{BB962C8B-B14F-4D97-AF65-F5344CB8AC3E}">
        <p14:creationId xmlns:p14="http://schemas.microsoft.com/office/powerpoint/2010/main" val="410158693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09625" y="628650"/>
            <a:ext cx="5424488" cy="3051175"/>
          </a:xfrm>
        </p:spPr>
      </p:sp>
      <p:sp>
        <p:nvSpPr>
          <p:cNvPr id="3" name="Notes Placeholder 2"/>
          <p:cNvSpPr>
            <a:spLocks noGrp="1"/>
          </p:cNvSpPr>
          <p:nvPr>
            <p:ph type="body" idx="1"/>
          </p:nvPr>
        </p:nvSpPr>
        <p:spPr/>
        <p:txBody>
          <a:bodyPr>
            <a:normAutofit/>
          </a:bodyPr>
          <a:lstStyle/>
          <a:p>
            <a:pPr algn="l">
              <a:spcBef>
                <a:spcPts val="600"/>
              </a:spcBef>
            </a:pPr>
            <a:endParaRPr lang="en-US" sz="1000" kern="0" dirty="0">
              <a:solidFill>
                <a:srgbClr val="000000"/>
              </a:solidFill>
              <a:latin typeface="+mn-lt"/>
              <a:ea typeface="Arial Unicode MS" pitchFamily="34" charset="-128"/>
              <a:cs typeface="Arial Unicode MS" pitchFamily="34" charset="-128"/>
            </a:endParaRPr>
          </a:p>
        </p:txBody>
      </p:sp>
      <p:sp>
        <p:nvSpPr>
          <p:cNvPr id="4" name="Slide Number Placeholder 3"/>
          <p:cNvSpPr>
            <a:spLocks noGrp="1"/>
          </p:cNvSpPr>
          <p:nvPr>
            <p:ph type="sldNum" sz="quarter" idx="10"/>
          </p:nvPr>
        </p:nvSpPr>
        <p:spPr/>
        <p:txBody>
          <a:bodyPr/>
          <a:lstStyle/>
          <a:p>
            <a:fld id="{7D8C2C35-2B8A-446E-BEC0-FD36716C29AC}" type="slidenum">
              <a:rPr lang="en-US" smtClean="0"/>
              <a:pPr/>
              <a:t>140</a:t>
            </a:fld>
            <a:endParaRPr lang="en-US" dirty="0"/>
          </a:p>
        </p:txBody>
      </p:sp>
    </p:spTree>
    <p:extLst>
      <p:ext uri="{BB962C8B-B14F-4D97-AF65-F5344CB8AC3E}">
        <p14:creationId xmlns:p14="http://schemas.microsoft.com/office/powerpoint/2010/main" val="240337894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09625" y="628650"/>
            <a:ext cx="5424488" cy="3051175"/>
          </a:xfrm>
        </p:spPr>
      </p:sp>
      <p:sp>
        <p:nvSpPr>
          <p:cNvPr id="3" name="Notes Placeholder 2"/>
          <p:cNvSpPr>
            <a:spLocks noGrp="1"/>
          </p:cNvSpPr>
          <p:nvPr>
            <p:ph type="body" idx="1"/>
          </p:nvPr>
        </p:nvSpPr>
        <p:spPr/>
        <p:txBody>
          <a:bodyPr>
            <a:normAutofit/>
          </a:bodyPr>
          <a:lstStyle/>
          <a:p>
            <a:pPr algn="l">
              <a:spcBef>
                <a:spcPts val="600"/>
              </a:spcBef>
            </a:pPr>
            <a:endParaRPr lang="en-US" sz="1000" kern="0" dirty="0">
              <a:solidFill>
                <a:srgbClr val="000000"/>
              </a:solidFill>
              <a:latin typeface="+mn-lt"/>
              <a:ea typeface="Arial Unicode MS" pitchFamily="34" charset="-128"/>
              <a:cs typeface="Arial Unicode MS" pitchFamily="34" charset="-128"/>
            </a:endParaRPr>
          </a:p>
        </p:txBody>
      </p:sp>
      <p:sp>
        <p:nvSpPr>
          <p:cNvPr id="4" name="Slide Number Placeholder 3"/>
          <p:cNvSpPr>
            <a:spLocks noGrp="1"/>
          </p:cNvSpPr>
          <p:nvPr>
            <p:ph type="sldNum" sz="quarter" idx="10"/>
          </p:nvPr>
        </p:nvSpPr>
        <p:spPr/>
        <p:txBody>
          <a:bodyPr/>
          <a:lstStyle/>
          <a:p>
            <a:fld id="{7D8C2C35-2B8A-446E-BEC0-FD36716C29AC}" type="slidenum">
              <a:rPr lang="en-US" smtClean="0"/>
              <a:pPr/>
              <a:t>141</a:t>
            </a:fld>
            <a:endParaRPr lang="en-US" dirty="0"/>
          </a:p>
        </p:txBody>
      </p:sp>
    </p:spTree>
    <p:extLst>
      <p:ext uri="{BB962C8B-B14F-4D97-AF65-F5344CB8AC3E}">
        <p14:creationId xmlns:p14="http://schemas.microsoft.com/office/powerpoint/2010/main" val="220195940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09625" y="628650"/>
            <a:ext cx="5424488" cy="3051175"/>
          </a:xfrm>
        </p:spPr>
      </p:sp>
      <p:sp>
        <p:nvSpPr>
          <p:cNvPr id="3" name="Notes Placeholder 2"/>
          <p:cNvSpPr>
            <a:spLocks noGrp="1"/>
          </p:cNvSpPr>
          <p:nvPr>
            <p:ph type="body" idx="1"/>
          </p:nvPr>
        </p:nvSpPr>
        <p:spPr/>
        <p:txBody>
          <a:bodyPr>
            <a:normAutofit/>
          </a:bodyPr>
          <a:lstStyle/>
          <a:p>
            <a:pPr algn="l">
              <a:spcBef>
                <a:spcPts val="600"/>
              </a:spcBef>
            </a:pPr>
            <a:endParaRPr lang="en-US" sz="1000" kern="0" dirty="0">
              <a:solidFill>
                <a:srgbClr val="000000"/>
              </a:solidFill>
              <a:latin typeface="+mn-lt"/>
              <a:ea typeface="Arial Unicode MS" pitchFamily="34" charset="-128"/>
              <a:cs typeface="Arial Unicode MS" pitchFamily="34" charset="-128"/>
            </a:endParaRPr>
          </a:p>
        </p:txBody>
      </p:sp>
      <p:sp>
        <p:nvSpPr>
          <p:cNvPr id="4" name="Slide Number Placeholder 3"/>
          <p:cNvSpPr>
            <a:spLocks noGrp="1"/>
          </p:cNvSpPr>
          <p:nvPr>
            <p:ph type="sldNum" sz="quarter" idx="10"/>
          </p:nvPr>
        </p:nvSpPr>
        <p:spPr/>
        <p:txBody>
          <a:bodyPr/>
          <a:lstStyle/>
          <a:p>
            <a:fld id="{7D8C2C35-2B8A-446E-BEC0-FD36716C29AC}" type="slidenum">
              <a:rPr lang="en-US" smtClean="0"/>
              <a:pPr/>
              <a:t>142</a:t>
            </a:fld>
            <a:endParaRPr lang="en-US" dirty="0"/>
          </a:p>
        </p:txBody>
      </p:sp>
    </p:spTree>
    <p:extLst>
      <p:ext uri="{BB962C8B-B14F-4D97-AF65-F5344CB8AC3E}">
        <p14:creationId xmlns:p14="http://schemas.microsoft.com/office/powerpoint/2010/main" val="99787993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09625" y="628650"/>
            <a:ext cx="5424488" cy="3051175"/>
          </a:xfrm>
        </p:spPr>
      </p:sp>
      <p:sp>
        <p:nvSpPr>
          <p:cNvPr id="3" name="Notes Placeholder 2"/>
          <p:cNvSpPr>
            <a:spLocks noGrp="1"/>
          </p:cNvSpPr>
          <p:nvPr>
            <p:ph type="body" idx="1"/>
          </p:nvPr>
        </p:nvSpPr>
        <p:spPr/>
        <p:txBody>
          <a:bodyPr>
            <a:normAutofit/>
          </a:bodyPr>
          <a:lstStyle/>
          <a:p>
            <a:pPr algn="l">
              <a:spcBef>
                <a:spcPts val="600"/>
              </a:spcBef>
            </a:pPr>
            <a:endParaRPr lang="en-US" sz="1000" kern="0" dirty="0">
              <a:solidFill>
                <a:srgbClr val="000000"/>
              </a:solidFill>
              <a:latin typeface="+mn-lt"/>
              <a:ea typeface="Arial Unicode MS" pitchFamily="34" charset="-128"/>
              <a:cs typeface="Arial Unicode MS" pitchFamily="34" charset="-128"/>
            </a:endParaRPr>
          </a:p>
        </p:txBody>
      </p:sp>
      <p:sp>
        <p:nvSpPr>
          <p:cNvPr id="4" name="Slide Number Placeholder 3"/>
          <p:cNvSpPr>
            <a:spLocks noGrp="1"/>
          </p:cNvSpPr>
          <p:nvPr>
            <p:ph type="sldNum" sz="quarter" idx="10"/>
          </p:nvPr>
        </p:nvSpPr>
        <p:spPr/>
        <p:txBody>
          <a:bodyPr/>
          <a:lstStyle/>
          <a:p>
            <a:fld id="{7D8C2C35-2B8A-446E-BEC0-FD36716C29AC}" type="slidenum">
              <a:rPr lang="en-US" smtClean="0"/>
              <a:pPr/>
              <a:t>143</a:t>
            </a:fld>
            <a:endParaRPr lang="en-US" dirty="0"/>
          </a:p>
        </p:txBody>
      </p:sp>
    </p:spTree>
    <p:extLst>
      <p:ext uri="{BB962C8B-B14F-4D97-AF65-F5344CB8AC3E}">
        <p14:creationId xmlns:p14="http://schemas.microsoft.com/office/powerpoint/2010/main" val="264504881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09625" y="628650"/>
            <a:ext cx="5424488" cy="3051175"/>
          </a:xfrm>
        </p:spPr>
      </p:sp>
      <p:sp>
        <p:nvSpPr>
          <p:cNvPr id="3" name="Notes Placeholder 2"/>
          <p:cNvSpPr>
            <a:spLocks noGrp="1"/>
          </p:cNvSpPr>
          <p:nvPr>
            <p:ph type="body" idx="1"/>
          </p:nvPr>
        </p:nvSpPr>
        <p:spPr/>
        <p:txBody>
          <a:bodyPr>
            <a:normAutofit/>
          </a:bodyPr>
          <a:lstStyle/>
          <a:p>
            <a:pPr algn="l">
              <a:spcBef>
                <a:spcPts val="600"/>
              </a:spcBef>
            </a:pPr>
            <a:endParaRPr lang="en-US" sz="1000" kern="0" dirty="0">
              <a:solidFill>
                <a:srgbClr val="000000"/>
              </a:solidFill>
              <a:latin typeface="+mn-lt"/>
              <a:ea typeface="Arial Unicode MS" pitchFamily="34" charset="-128"/>
              <a:cs typeface="Arial Unicode MS" pitchFamily="34" charset="-128"/>
            </a:endParaRPr>
          </a:p>
        </p:txBody>
      </p:sp>
      <p:sp>
        <p:nvSpPr>
          <p:cNvPr id="4" name="Slide Number Placeholder 3"/>
          <p:cNvSpPr>
            <a:spLocks noGrp="1"/>
          </p:cNvSpPr>
          <p:nvPr>
            <p:ph type="sldNum" sz="quarter" idx="10"/>
          </p:nvPr>
        </p:nvSpPr>
        <p:spPr/>
        <p:txBody>
          <a:bodyPr/>
          <a:lstStyle/>
          <a:p>
            <a:fld id="{7D8C2C35-2B8A-446E-BEC0-FD36716C29AC}" type="slidenum">
              <a:rPr lang="en-US" smtClean="0"/>
              <a:pPr/>
              <a:t>144</a:t>
            </a:fld>
            <a:endParaRPr lang="en-US" dirty="0"/>
          </a:p>
        </p:txBody>
      </p:sp>
    </p:spTree>
    <p:extLst>
      <p:ext uri="{BB962C8B-B14F-4D97-AF65-F5344CB8AC3E}">
        <p14:creationId xmlns:p14="http://schemas.microsoft.com/office/powerpoint/2010/main" val="411620190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09625" y="628650"/>
            <a:ext cx="5424488" cy="3051175"/>
          </a:xfrm>
        </p:spPr>
      </p:sp>
      <p:sp>
        <p:nvSpPr>
          <p:cNvPr id="3" name="Notes Placeholder 2"/>
          <p:cNvSpPr>
            <a:spLocks noGrp="1"/>
          </p:cNvSpPr>
          <p:nvPr>
            <p:ph type="body" idx="1"/>
          </p:nvPr>
        </p:nvSpPr>
        <p:spPr/>
        <p:txBody>
          <a:bodyPr>
            <a:normAutofit/>
          </a:bodyPr>
          <a:lstStyle/>
          <a:p>
            <a:pPr algn="l">
              <a:spcBef>
                <a:spcPts val="600"/>
              </a:spcBef>
            </a:pPr>
            <a:endParaRPr lang="en-US" sz="1000" kern="0" dirty="0">
              <a:solidFill>
                <a:srgbClr val="000000"/>
              </a:solidFill>
              <a:latin typeface="+mn-lt"/>
              <a:ea typeface="Arial Unicode MS" pitchFamily="34" charset="-128"/>
              <a:cs typeface="Arial Unicode MS" pitchFamily="34" charset="-128"/>
            </a:endParaRPr>
          </a:p>
        </p:txBody>
      </p:sp>
      <p:sp>
        <p:nvSpPr>
          <p:cNvPr id="4" name="Slide Number Placeholder 3"/>
          <p:cNvSpPr>
            <a:spLocks noGrp="1"/>
          </p:cNvSpPr>
          <p:nvPr>
            <p:ph type="sldNum" sz="quarter" idx="10"/>
          </p:nvPr>
        </p:nvSpPr>
        <p:spPr/>
        <p:txBody>
          <a:bodyPr/>
          <a:lstStyle/>
          <a:p>
            <a:fld id="{7D8C2C35-2B8A-446E-BEC0-FD36716C29AC}" type="slidenum">
              <a:rPr lang="en-US" smtClean="0"/>
              <a:pPr/>
              <a:t>146</a:t>
            </a:fld>
            <a:endParaRPr lang="en-US" dirty="0"/>
          </a:p>
        </p:txBody>
      </p:sp>
    </p:spTree>
    <p:extLst>
      <p:ext uri="{BB962C8B-B14F-4D97-AF65-F5344CB8AC3E}">
        <p14:creationId xmlns:p14="http://schemas.microsoft.com/office/powerpoint/2010/main" val="177606357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09625" y="628650"/>
            <a:ext cx="5424488" cy="3051175"/>
          </a:xfrm>
        </p:spPr>
      </p:sp>
      <p:sp>
        <p:nvSpPr>
          <p:cNvPr id="3" name="Notes Placeholder 2"/>
          <p:cNvSpPr>
            <a:spLocks noGrp="1"/>
          </p:cNvSpPr>
          <p:nvPr>
            <p:ph type="body" idx="1"/>
          </p:nvPr>
        </p:nvSpPr>
        <p:spPr/>
        <p:txBody>
          <a:bodyPr>
            <a:normAutofit/>
          </a:bodyPr>
          <a:lstStyle/>
          <a:p>
            <a:pPr algn="l">
              <a:spcBef>
                <a:spcPts val="600"/>
              </a:spcBef>
            </a:pPr>
            <a:endParaRPr lang="en-US" sz="1000" kern="0" dirty="0">
              <a:solidFill>
                <a:srgbClr val="000000"/>
              </a:solidFill>
              <a:latin typeface="+mn-lt"/>
              <a:ea typeface="Arial Unicode MS" pitchFamily="34" charset="-128"/>
              <a:cs typeface="Arial Unicode MS" pitchFamily="34" charset="-128"/>
            </a:endParaRPr>
          </a:p>
        </p:txBody>
      </p:sp>
      <p:sp>
        <p:nvSpPr>
          <p:cNvPr id="4" name="Slide Number Placeholder 3"/>
          <p:cNvSpPr>
            <a:spLocks noGrp="1"/>
          </p:cNvSpPr>
          <p:nvPr>
            <p:ph type="sldNum" sz="quarter" idx="10"/>
          </p:nvPr>
        </p:nvSpPr>
        <p:spPr/>
        <p:txBody>
          <a:bodyPr/>
          <a:lstStyle/>
          <a:p>
            <a:fld id="{7D8C2C35-2B8A-446E-BEC0-FD36716C29AC}" type="slidenum">
              <a:rPr lang="en-US" smtClean="0"/>
              <a:pPr/>
              <a:t>147</a:t>
            </a:fld>
            <a:endParaRPr lang="en-US" dirty="0"/>
          </a:p>
        </p:txBody>
      </p:sp>
    </p:spTree>
    <p:extLst>
      <p:ext uri="{BB962C8B-B14F-4D97-AF65-F5344CB8AC3E}">
        <p14:creationId xmlns:p14="http://schemas.microsoft.com/office/powerpoint/2010/main" val="196551290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09625" y="628650"/>
            <a:ext cx="5424488" cy="3051175"/>
          </a:xfrm>
        </p:spPr>
      </p:sp>
      <p:sp>
        <p:nvSpPr>
          <p:cNvPr id="3" name="Notes Placeholder 2"/>
          <p:cNvSpPr>
            <a:spLocks noGrp="1"/>
          </p:cNvSpPr>
          <p:nvPr>
            <p:ph type="body" idx="1"/>
          </p:nvPr>
        </p:nvSpPr>
        <p:spPr/>
        <p:txBody>
          <a:bodyPr>
            <a:normAutofit/>
          </a:bodyPr>
          <a:lstStyle/>
          <a:p>
            <a:pPr algn="l">
              <a:spcBef>
                <a:spcPts val="600"/>
              </a:spcBef>
            </a:pPr>
            <a:endParaRPr lang="en-US" sz="1000" kern="0" dirty="0">
              <a:solidFill>
                <a:srgbClr val="000000"/>
              </a:solidFill>
              <a:latin typeface="+mn-lt"/>
              <a:ea typeface="Arial Unicode MS" pitchFamily="34" charset="-128"/>
              <a:cs typeface="Arial Unicode MS" pitchFamily="34" charset="-128"/>
            </a:endParaRPr>
          </a:p>
        </p:txBody>
      </p:sp>
      <p:sp>
        <p:nvSpPr>
          <p:cNvPr id="4" name="Slide Number Placeholder 3"/>
          <p:cNvSpPr>
            <a:spLocks noGrp="1"/>
          </p:cNvSpPr>
          <p:nvPr>
            <p:ph type="sldNum" sz="quarter" idx="10"/>
          </p:nvPr>
        </p:nvSpPr>
        <p:spPr/>
        <p:txBody>
          <a:bodyPr/>
          <a:lstStyle/>
          <a:p>
            <a:fld id="{7D8C2C35-2B8A-446E-BEC0-FD36716C29AC}" type="slidenum">
              <a:rPr lang="en-US" smtClean="0"/>
              <a:pPr/>
              <a:t>148</a:t>
            </a:fld>
            <a:endParaRPr lang="en-US" dirty="0"/>
          </a:p>
        </p:txBody>
      </p:sp>
    </p:spTree>
    <p:extLst>
      <p:ext uri="{BB962C8B-B14F-4D97-AF65-F5344CB8AC3E}">
        <p14:creationId xmlns:p14="http://schemas.microsoft.com/office/powerpoint/2010/main" val="7131021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2.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6.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hyperlink" Target="https://www.youtube.com/user/SAP" TargetMode="External"/><Relationship Id="rId12" Type="http://schemas.openxmlformats.org/officeDocument/2006/relationships/image" Target="../media/image7.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6.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5174" cy="3430006"/>
          </a:xfrm>
          <a:noFill/>
        </p:spPr>
        <p:txBody>
          <a:bodyPr tIns="504000"/>
          <a:lstStyle>
            <a:lvl1pPr algn="ctr">
              <a:defRPr sz="1600">
                <a:solidFill>
                  <a:schemeClr val="tx1"/>
                </a:solidFill>
              </a:defRPr>
            </a:lvl1pPr>
          </a:lstStyle>
          <a:p>
            <a:r>
              <a:rPr lang="en-US" dirty="0"/>
              <a:t>Click to insert title image or illustration</a:t>
            </a:r>
          </a:p>
        </p:txBody>
      </p:sp>
      <p:pic>
        <p:nvPicPr>
          <p:cNvPr id="7" name="SAP Successfactors Logo">
            <a:extLst>
              <a:ext uri="{FF2B5EF4-FFF2-40B4-BE49-F238E27FC236}">
                <a16:creationId xmlns:a16="http://schemas.microsoft.com/office/drawing/2014/main" id="{6529901D-708B-4ACA-BC04-690B29B7165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8000" y="3646800"/>
            <a:ext cx="1804306" cy="216000"/>
          </a:xfrm>
          <a:prstGeom prst="rect">
            <a:avLst/>
          </a:prstGeom>
        </p:spPr>
      </p:pic>
    </p:spTree>
    <p:extLst>
      <p:ext uri="{BB962C8B-B14F-4D97-AF65-F5344CB8AC3E}">
        <p14:creationId xmlns:p14="http://schemas.microsoft.com/office/powerpoint/2010/main" val="245271761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mod="1">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mod="1">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6" name="Speaker"/>
          <p:cNvSpPr>
            <a:spLocks noGrp="1"/>
          </p:cNvSpPr>
          <p:nvPr userDrawn="1">
            <p:ph type="subTitle" idx="1" hasCustomPrompt="1"/>
          </p:nvPr>
        </p:nvSpPr>
        <p:spPr bwMode="black">
          <a:xfrm>
            <a:off x="287999" y="4268503"/>
            <a:ext cx="64080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4" name="Title 3"/>
          <p:cNvSpPr>
            <a:spLocks noGrp="1"/>
          </p:cNvSpPr>
          <p:nvPr>
            <p:ph type="title" hasCustomPrompt="1"/>
          </p:nvPr>
        </p:nvSpPr>
        <p:spPr>
          <a:xfrm>
            <a:off x="288000" y="2706317"/>
            <a:ext cx="6408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10" name="SAP Logo" descr="SAP Logo" title="SAP Logo">
            <a:extLst>
              <a:ext uri="{FF2B5EF4-FFF2-40B4-BE49-F238E27FC236}">
                <a16:creationId xmlns:a16="http://schemas.microsoft.com/office/drawing/2014/main" id="{251CD224-43D4-4D54-87EA-DD5933D21141}"/>
              </a:ext>
            </a:extLst>
          </p:cNvPr>
          <p:cNvPicPr>
            <a:picLocks noChangeAspect="1"/>
          </p:cNvPicPr>
          <p:nvPr userDrawn="1"/>
        </p:nvPicPr>
        <p:blipFill>
          <a:blip r:embed="rId2"/>
          <a:stretch>
            <a:fillRect/>
          </a:stretch>
        </p:blipFill>
        <p:spPr>
          <a:xfrm>
            <a:off x="9949255" y="6217668"/>
            <a:ext cx="1963635" cy="360000"/>
          </a:xfrm>
          <a:prstGeom prst="rect">
            <a:avLst/>
          </a:prstGeom>
        </p:spPr>
      </p:pic>
      <p:pic>
        <p:nvPicPr>
          <p:cNvPr id="7" name="SAP Successfactors Logo">
            <a:extLst>
              <a:ext uri="{FF2B5EF4-FFF2-40B4-BE49-F238E27FC236}">
                <a16:creationId xmlns:a16="http://schemas.microsoft.com/office/drawing/2014/main" id="{B5783674-39DB-4EBC-9BC6-95D9C446A36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8000" y="1880235"/>
            <a:ext cx="1804306" cy="216000"/>
          </a:xfrm>
          <a:prstGeom prst="rect">
            <a:avLst/>
          </a:prstGeom>
        </p:spPr>
      </p:pic>
      <p:pic>
        <p:nvPicPr>
          <p:cNvPr id="8" name="Picture 2">
            <a:extLst>
              <a:ext uri="{FF2B5EF4-FFF2-40B4-BE49-F238E27FC236}">
                <a16:creationId xmlns:a16="http://schemas.microsoft.com/office/drawing/2014/main" id="{8121BE9D-6FB5-4B44-A96F-FFFC7E39B92D}"/>
              </a:ext>
            </a:extLst>
          </p:cNvPr>
          <p:cNvPicPr>
            <a:picLocks noChangeAspect="1"/>
          </p:cNvPicPr>
          <p:nvPr userDrawn="1"/>
        </p:nvPicPr>
        <p:blipFill rotWithShape="1">
          <a:blip r:embed="rId4"/>
          <a:srcRect r="36736" b="32963"/>
          <a:stretch/>
        </p:blipFill>
        <p:spPr>
          <a:xfrm>
            <a:off x="7087880" y="1359869"/>
            <a:ext cx="5107295" cy="5498131"/>
          </a:xfrm>
          <a:prstGeom prst="rect">
            <a:avLst/>
          </a:prstGeom>
        </p:spPr>
      </p:pic>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7" orient="horz" pos="41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5" name="SAP Successfactors Logo">
            <a:extLst>
              <a:ext uri="{FF2B5EF4-FFF2-40B4-BE49-F238E27FC236}">
                <a16:creationId xmlns:a16="http://schemas.microsoft.com/office/drawing/2014/main" id="{7F18D5DC-4FA0-49DB-8B9C-51161C23653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4000" y="504000"/>
            <a:ext cx="1804306" cy="216000"/>
          </a:xfrm>
          <a:prstGeom prst="rect">
            <a:avLst/>
          </a:prstGeom>
        </p:spPr>
      </p:pic>
    </p:spTree>
    <p:extLst>
      <p:ext uri="{BB962C8B-B14F-4D97-AF65-F5344CB8AC3E}">
        <p14:creationId xmlns:p14="http://schemas.microsoft.com/office/powerpoint/2010/main" val="78109031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2019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3"/>
              </a:rPr>
              <a:t>www.sap.com/copyright</a:t>
            </a:r>
            <a:r>
              <a:rPr lang="en-US" sz="800" kern="1200" dirty="0">
                <a:solidFill>
                  <a:schemeClr val="tx1"/>
                </a:solidFill>
                <a:latin typeface="Arial"/>
                <a:ea typeface="Arial Unicode MS" panose="020B0604020202020204" pitchFamily="34" charset="-128"/>
                <a:cs typeface="+mn-cs"/>
              </a:rPr>
              <a:t> for additional trademark information and notices.</a:t>
            </a:r>
          </a:p>
        </p:txBody>
      </p:sp>
      <p:sp>
        <p:nvSpPr>
          <p:cNvPr id="44"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8" name="Linkedin icon with link">
            <a:hlinkClick r:id="rId5"/>
          </p:cNvPr>
          <p:cNvPicPr>
            <a:picLocks noChangeAspect="1"/>
          </p:cNvPicPr>
          <p:nvPr userDrawn="1"/>
        </p:nvPicPr>
        <p:blipFill>
          <a:blip r:embed="rId6"/>
          <a:stretch>
            <a:fillRect/>
          </a:stretch>
        </p:blipFill>
        <p:spPr>
          <a:xfrm>
            <a:off x="2273814" y="1749959"/>
            <a:ext cx="361809" cy="361809"/>
          </a:xfrm>
          <a:prstGeom prst="rect">
            <a:avLst/>
          </a:prstGeom>
        </p:spPr>
      </p:pic>
      <p:pic>
        <p:nvPicPr>
          <p:cNvPr id="20" name="YouTube icon with link">
            <a:hlinkClick r:id="rId7"/>
          </p:cNvPr>
          <p:cNvPicPr>
            <a:picLocks noChangeAspect="1"/>
          </p:cNvPicPr>
          <p:nvPr userDrawn="1"/>
        </p:nvPicPr>
        <p:blipFill>
          <a:blip r:embed="rId8"/>
          <a:stretch>
            <a:fillRect/>
          </a:stretch>
        </p:blipFill>
        <p:spPr>
          <a:xfrm>
            <a:off x="1683278" y="1749063"/>
            <a:ext cx="363600" cy="363600"/>
          </a:xfrm>
          <a:prstGeom prst="rect">
            <a:avLst/>
          </a:prstGeom>
        </p:spPr>
      </p:pic>
      <p:pic>
        <p:nvPicPr>
          <p:cNvPr id="21" name="Twitter icon with link">
            <a:hlinkClick r:id="rId9" tooltip="https://twitter.com/sap"/>
          </p:cNvPr>
          <p:cNvPicPr>
            <a:picLocks noChangeAspect="1"/>
          </p:cNvPicPr>
          <p:nvPr userDrawn="1"/>
        </p:nvPicPr>
        <p:blipFill>
          <a:blip r:embed="rId10"/>
          <a:stretch>
            <a:fillRect/>
          </a:stretch>
        </p:blipFill>
        <p:spPr>
          <a:xfrm>
            <a:off x="1094533" y="1749959"/>
            <a:ext cx="361809" cy="361809"/>
          </a:xfrm>
          <a:prstGeom prst="rect">
            <a:avLst/>
          </a:prstGeom>
        </p:spPr>
      </p:pic>
      <p:pic>
        <p:nvPicPr>
          <p:cNvPr id="22" name="Facebook icon with link">
            <a:hlinkClick r:id="rId11"/>
          </p:cNvPr>
          <p:cNvPicPr>
            <a:picLocks noChangeAspect="1"/>
          </p:cNvPicPr>
          <p:nvPr userDrawn="1"/>
        </p:nvPicPr>
        <p:blipFill>
          <a:blip r:embed="rId12"/>
          <a:stretch>
            <a:fillRect/>
          </a:stretch>
        </p:blipFill>
        <p:spPr>
          <a:xfrm>
            <a:off x="503997" y="1749063"/>
            <a:ext cx="363600" cy="363600"/>
          </a:xfrm>
          <a:prstGeom prst="rect">
            <a:avLst/>
          </a:prstGeom>
        </p:spPr>
      </p:pic>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pic>
        <p:nvPicPr>
          <p:cNvPr id="10" name="SAP Successfactors Logo">
            <a:extLst>
              <a:ext uri="{FF2B5EF4-FFF2-40B4-BE49-F238E27FC236}">
                <a16:creationId xmlns:a16="http://schemas.microsoft.com/office/drawing/2014/main" id="{F64B8F45-D435-4D7C-B681-B454BE899AA5}"/>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504000" y="504000"/>
            <a:ext cx="1804306" cy="216000"/>
          </a:xfrm>
          <a:prstGeom prst="rect">
            <a:avLst/>
          </a:prstGeom>
        </p:spPr>
      </p:pic>
    </p:spTree>
    <p:extLst>
      <p:ext uri="{BB962C8B-B14F-4D97-AF65-F5344CB8AC3E}">
        <p14:creationId xmlns:p14="http://schemas.microsoft.com/office/powerpoint/2010/main" val="451925193"/>
      </p:ext>
    </p:extLst>
  </p:cSld>
  <p:clrMapOvr>
    <a:masterClrMapping/>
  </p:clrMapOvr>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11" name="Copyright information">
            <a:hlinkClick r:id="rId2"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www.sap.com/germany</a:t>
            </a:r>
            <a:r>
              <a:rPr lang="en-US" sz="1100" b="1" kern="1200" dirty="0">
                <a:solidFill>
                  <a:schemeClr val="tx1"/>
                </a:solidFill>
                <a:latin typeface="Arial"/>
                <a:ea typeface="Arial Unicode MS" panose="020B0604020202020204" pitchFamily="34" charset="-128"/>
                <a:cs typeface="+mn-cs"/>
              </a:rPr>
              <a:t>/contactsap</a:t>
            </a:r>
          </a:p>
        </p:txBody>
      </p:sp>
      <p:pic>
        <p:nvPicPr>
          <p:cNvPr id="17" name="SAP Logo" descr="SAP Logo" title="SAP Logo"/>
          <p:cNvPicPr>
            <a:picLocks noChangeAspect="1"/>
          </p:cNvPicPr>
          <p:nvPr userDrawn="1"/>
        </p:nvPicPr>
        <p:blipFill>
          <a:blip r:embed="rId3"/>
          <a:stretch>
            <a:fillRect/>
          </a:stretch>
        </p:blipFill>
        <p:spPr>
          <a:xfrm>
            <a:off x="9725565" y="5994000"/>
            <a:ext cx="1963635" cy="360000"/>
          </a:xfrm>
          <a:prstGeom prst="rect">
            <a:avLst/>
          </a:prstGeom>
        </p:spPr>
      </p:pic>
      <p:sp>
        <p:nvSpPr>
          <p:cNvPr id="32"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2019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4"/>
              </a:rPr>
              <a:t>www.sap.com/corporate/de/legal/copyright.html</a:t>
            </a:r>
            <a:r>
              <a:rPr lang="de-DE" sz="800" kern="1200" noProof="0" dirty="0">
                <a:solidFill>
                  <a:schemeClr val="tx1"/>
                </a:solidFill>
                <a:effectLst/>
                <a:latin typeface="Arial"/>
                <a:ea typeface="+mn-ea"/>
                <a:cs typeface="+mn-cs"/>
              </a:rPr>
              <a:t>.</a:t>
            </a:r>
          </a:p>
        </p:txBody>
      </p:sp>
      <p:pic>
        <p:nvPicPr>
          <p:cNvPr id="26" name="Linkedin icon with link">
            <a:hlinkClick r:id="rId5"/>
          </p:cNvPr>
          <p:cNvPicPr>
            <a:picLocks noChangeAspect="1"/>
          </p:cNvPicPr>
          <p:nvPr userDrawn="1"/>
        </p:nvPicPr>
        <p:blipFill>
          <a:blip r:embed="rId6"/>
          <a:stretch>
            <a:fillRect/>
          </a:stretch>
        </p:blipFill>
        <p:spPr>
          <a:xfrm>
            <a:off x="2273814" y="1749959"/>
            <a:ext cx="361809" cy="361809"/>
          </a:xfrm>
          <a:prstGeom prst="rect">
            <a:avLst/>
          </a:prstGeom>
        </p:spPr>
      </p:pic>
      <p:pic>
        <p:nvPicPr>
          <p:cNvPr id="27" name="YouTube icon with link">
            <a:hlinkClick r:id="rId7"/>
          </p:cNvPr>
          <p:cNvPicPr>
            <a:picLocks noChangeAspect="1"/>
          </p:cNvPicPr>
          <p:nvPr userDrawn="1"/>
        </p:nvPicPr>
        <p:blipFill>
          <a:blip r:embed="rId8"/>
          <a:stretch>
            <a:fillRect/>
          </a:stretch>
        </p:blipFill>
        <p:spPr>
          <a:xfrm>
            <a:off x="1683278" y="1749063"/>
            <a:ext cx="363600" cy="363600"/>
          </a:xfrm>
          <a:prstGeom prst="rect">
            <a:avLst/>
          </a:prstGeom>
        </p:spPr>
      </p:pic>
      <p:pic>
        <p:nvPicPr>
          <p:cNvPr id="28" name="Twitter icon with link">
            <a:hlinkClick r:id="rId9" tooltip="https://twitter.com/sap"/>
          </p:cNvPr>
          <p:cNvPicPr>
            <a:picLocks noChangeAspect="1"/>
          </p:cNvPicPr>
          <p:nvPr userDrawn="1"/>
        </p:nvPicPr>
        <p:blipFill>
          <a:blip r:embed="rId10"/>
          <a:stretch>
            <a:fillRect/>
          </a:stretch>
        </p:blipFill>
        <p:spPr>
          <a:xfrm>
            <a:off x="1094533" y="1749959"/>
            <a:ext cx="361809" cy="361809"/>
          </a:xfrm>
          <a:prstGeom prst="rect">
            <a:avLst/>
          </a:prstGeom>
        </p:spPr>
      </p:pic>
      <p:pic>
        <p:nvPicPr>
          <p:cNvPr id="29" name="Facebook icon with link">
            <a:hlinkClick r:id="rId11"/>
          </p:cNvPr>
          <p:cNvPicPr>
            <a:picLocks noChangeAspect="1"/>
          </p:cNvPicPr>
          <p:nvPr userDrawn="1"/>
        </p:nvPicPr>
        <p:blipFill>
          <a:blip r:embed="rId12"/>
          <a:stretch>
            <a:fillRect/>
          </a:stretch>
        </p:blipFill>
        <p:spPr>
          <a:xfrm>
            <a:off x="503997" y="1749063"/>
            <a:ext cx="363600" cy="363600"/>
          </a:xfrm>
          <a:prstGeom prst="rect">
            <a:avLst/>
          </a:prstGeom>
        </p:spPr>
      </p:pic>
      <p:sp>
        <p:nvSpPr>
          <p:cNvPr id="20"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pic>
        <p:nvPicPr>
          <p:cNvPr id="10" name="SAP Successfactors Logo">
            <a:extLst>
              <a:ext uri="{FF2B5EF4-FFF2-40B4-BE49-F238E27FC236}">
                <a16:creationId xmlns:a16="http://schemas.microsoft.com/office/drawing/2014/main" id="{ED04401B-901D-42B0-BD14-FA6953A32427}"/>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504000" y="504000"/>
            <a:ext cx="1804306" cy="216000"/>
          </a:xfrm>
          <a:prstGeom prst="rect">
            <a:avLst/>
          </a:prstGeom>
        </p:spPr>
      </p:pic>
    </p:spTree>
    <p:extLst>
      <p:ext uri="{BB962C8B-B14F-4D97-AF65-F5344CB8AC3E}">
        <p14:creationId xmlns:p14="http://schemas.microsoft.com/office/powerpoint/2010/main" val="1911862759"/>
      </p:ext>
    </p:extLst>
  </p:cSld>
  <p:clrMapOvr>
    <a:masterClrMapping/>
  </p:clrMapOvr>
  <p:extLst mod="1">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Divider Page with Illustration">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2797200"/>
            <a:ext cx="12195175" cy="406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illustration</a:t>
            </a:r>
          </a:p>
        </p:txBody>
      </p:sp>
      <p:sp>
        <p:nvSpPr>
          <p:cNvPr id="2" name="Divider text"/>
          <p:cNvSpPr>
            <a:spLocks noGrp="1"/>
          </p:cNvSpPr>
          <p:nvPr>
            <p:ph type="ctrTitle" hasCustomPrompt="1"/>
          </p:nvPr>
        </p:nvSpPr>
        <p:spPr bwMode="black">
          <a:xfrm>
            <a:off x="504000" y="10584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2777913455"/>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orient="horz" pos="2160">
          <p15:clr>
            <a:srgbClr val="FBAE40"/>
          </p15:clr>
        </p15:guide>
        <p15:guide id="2" pos="7364">
          <p15:clr>
            <a:srgbClr val="FBAE40"/>
          </p15:clr>
        </p15:guide>
        <p15:guide id="3" pos="317">
          <p15:clr>
            <a:srgbClr val="FBAE40"/>
          </p15:clr>
        </p15:guide>
        <p15:guide id="4" orient="horz" pos="667">
          <p15:clr>
            <a:srgbClr val="FBAE40"/>
          </p15:clr>
        </p15:guide>
        <p15:guide id="5" orient="horz" pos="109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el and 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727268820"/>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133">
          <p15:clr>
            <a:srgbClr val="FBAE40"/>
          </p15:clr>
        </p15:guide>
        <p15:guide id="5" orient="horz" pos="3204">
          <p15:clr>
            <a:srgbClr val="FBAE40"/>
          </p15:clr>
        </p15:guide>
        <p15:guide id="6" pos="736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
        <p:nvSpPr>
          <p:cNvPr id="5" name="Picture Placeholder 4"/>
          <p:cNvSpPr>
            <a:spLocks noGrp="1"/>
          </p:cNvSpPr>
          <p:nvPr>
            <p:ph type="pic" sz="quarter" idx="10"/>
          </p:nvPr>
        </p:nvSpPr>
        <p:spPr bwMode="gray">
          <a:xfrm>
            <a:off x="4706939" y="1692001"/>
            <a:ext cx="7164387" cy="4392000"/>
          </a:xfrm>
          <a:solidFill>
            <a:schemeClr val="bg1">
              <a:lumMod val="95000"/>
            </a:schemeClr>
          </a:solidFill>
        </p:spPr>
        <p:txBody>
          <a:bodyPr vert="horz" lIns="0" tIns="1543147" rIns="0" bIns="0" rtlCol="0" anchor="t" anchorCtr="0">
            <a:noAutofit/>
          </a:bodyPr>
          <a:lstStyle>
            <a:lvl1pPr marL="0" indent="0" algn="ctr" defTabSz="1088558"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en-US"/>
              <a:t>Click icon to add picture</a:t>
            </a:r>
            <a:endParaRPr lang="en-US" dirty="0"/>
          </a:p>
        </p:txBody>
      </p:sp>
      <p:sp>
        <p:nvSpPr>
          <p:cNvPr id="7" name="Text Placeholder 6"/>
          <p:cNvSpPr>
            <a:spLocks noGrp="1"/>
          </p:cNvSpPr>
          <p:nvPr>
            <p:ph type="body" sz="quarter" idx="11" hasCustomPrompt="1"/>
          </p:nvPr>
        </p:nvSpPr>
        <p:spPr bwMode="gray">
          <a:xfrm>
            <a:off x="324000" y="1692001"/>
            <a:ext cx="4224188"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890237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2113" y="324001"/>
            <a:ext cx="11330950" cy="369332"/>
          </a:xfrm>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432174" y="1446447"/>
            <a:ext cx="11329234" cy="4979324"/>
          </a:xfrm>
        </p:spPr>
        <p:txBody>
          <a:bodyPr/>
          <a:lstStyle>
            <a:lvl1pPr>
              <a:defRPr/>
            </a:lvl1pPr>
            <a:lvl3pPr>
              <a:buClr>
                <a:schemeClr val="tx2"/>
              </a:buClr>
              <a:defRPr/>
            </a:lvl3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1"/>
          </p:nvPr>
        </p:nvSpPr>
        <p:spPr>
          <a:xfrm>
            <a:off x="431913" y="906981"/>
            <a:ext cx="11331350" cy="348268"/>
          </a:xfrm>
        </p:spPr>
        <p:txBody>
          <a:bodyPr/>
          <a:lstStyle>
            <a:lvl1pPr>
              <a:defRPr sz="2134">
                <a:solidFill>
                  <a:schemeClr val="tx2"/>
                </a:solidFill>
              </a:defRPr>
            </a:lvl1pPr>
          </a:lstStyle>
          <a:p>
            <a:pPr lvl="0"/>
            <a:endParaRPr lang="en-US" dirty="0"/>
          </a:p>
        </p:txBody>
      </p:sp>
    </p:spTree>
    <p:extLst>
      <p:ext uri="{BB962C8B-B14F-4D97-AF65-F5344CB8AC3E}">
        <p14:creationId xmlns:p14="http://schemas.microsoft.com/office/powerpoint/2010/main" val="2142952380"/>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9" name="SAP Logo" descr="SAP Logo" title="SAP Logo">
            <a:extLst>
              <a:ext uri="{FF2B5EF4-FFF2-40B4-BE49-F238E27FC236}">
                <a16:creationId xmlns:a16="http://schemas.microsoft.com/office/drawing/2014/main" id="{6E13D478-79B9-4DF0-A964-50C2206E25E8}"/>
              </a:ext>
            </a:extLst>
          </p:cNvPr>
          <p:cNvPicPr>
            <a:picLocks noChangeAspect="1"/>
          </p:cNvPicPr>
          <p:nvPr userDrawn="1"/>
        </p:nvPicPr>
        <p:blipFill>
          <a:blip r:embed="rId2"/>
          <a:stretch>
            <a:fillRect/>
          </a:stretch>
        </p:blipFill>
        <p:spPr>
          <a:xfrm>
            <a:off x="9949255" y="6217668"/>
            <a:ext cx="1963635" cy="360000"/>
          </a:xfrm>
          <a:prstGeom prst="rect">
            <a:avLst/>
          </a:prstGeom>
        </p:spPr>
      </p:pic>
      <p:pic>
        <p:nvPicPr>
          <p:cNvPr id="11" name="SAP Successfactors Logo">
            <a:extLst>
              <a:ext uri="{FF2B5EF4-FFF2-40B4-BE49-F238E27FC236}">
                <a16:creationId xmlns:a16="http://schemas.microsoft.com/office/drawing/2014/main" id="{129CB8EF-672D-4AB0-89A2-14019E2B173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8000" y="1880235"/>
            <a:ext cx="1804306" cy="216000"/>
          </a:xfrm>
          <a:prstGeom prst="rect">
            <a:avLst/>
          </a:prstGeom>
        </p:spPr>
      </p:pic>
    </p:spTree>
    <p:extLst>
      <p:ext uri="{BB962C8B-B14F-4D97-AF65-F5344CB8AC3E}">
        <p14:creationId xmlns:p14="http://schemas.microsoft.com/office/powerpoint/2010/main" val="3048046299"/>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2797200"/>
            <a:ext cx="12195175" cy="406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mod="1">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2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2019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5" r:id="rId3"/>
    <p:sldLayoutId id="2147483741" r:id="rId4"/>
    <p:sldLayoutId id="2147483765" r:id="rId5"/>
    <p:sldLayoutId id="2147483767" r:id="rId6"/>
    <p:sldLayoutId id="2147483743" r:id="rId7"/>
    <p:sldLayoutId id="2147483774" r:id="rId8"/>
    <p:sldLayoutId id="2147483745" r:id="rId9"/>
    <p:sldLayoutId id="2147483760" r:id="rId10"/>
    <p:sldLayoutId id="2147483768" r:id="rId11"/>
    <p:sldLayoutId id="2147483769" r:id="rId12"/>
    <p:sldLayoutId id="2147483770" r:id="rId13"/>
    <p:sldLayoutId id="2147483744" r:id="rId14"/>
    <p:sldLayoutId id="2147483757" r:id="rId15"/>
    <p:sldLayoutId id="2147483748" r:id="rId16"/>
    <p:sldLayoutId id="2147483771" r:id="rId17"/>
    <p:sldLayoutId id="2147483763" r:id="rId18"/>
    <p:sldLayoutId id="2147483751" r:id="rId19"/>
    <p:sldLayoutId id="2147483756" r:id="rId20"/>
    <p:sldLayoutId id="2147483740" r:id="rId21"/>
    <p:sldLayoutId id="2147483754" r:id="rId22"/>
    <p:sldLayoutId id="2147483755" r:id="rId23"/>
    <p:sldLayoutId id="2147483776" r:id="rId24"/>
    <p:sldLayoutId id="2147483777" r:id="rId25"/>
    <p:sldLayoutId id="2147483778" r:id="rId26"/>
    <p:sldLayoutId id="2147483779" r:id="rId27"/>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3.tiff"/><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0.xml.rels><?xml version="1.0" encoding="UTF-8" standalone="yes"?>
<Relationships xmlns="http://schemas.openxmlformats.org/package/2006/relationships"><Relationship Id="rId3" Type="http://schemas.openxmlformats.org/officeDocument/2006/relationships/hyperlink" Target="https://help.sap.com/viewer/2becac773fcf4f84a993f0556160d3de/LATEST/en-US/949c2ad5d99c4dd28c6e9a6a5c5c40c3.html" TargetMode="External"/><Relationship Id="rId2" Type="http://schemas.openxmlformats.org/officeDocument/2006/relationships/slideLayout" Target="../slideLayouts/slideLayout9.xml"/><Relationship Id="rId1" Type="http://schemas.openxmlformats.org/officeDocument/2006/relationships/tags" Target="../tags/tag9.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10.xml"/></Relationships>
</file>

<file path=ppt/slides/_rels/slide10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4.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8.xml"/><Relationship Id="rId1" Type="http://schemas.openxmlformats.org/officeDocument/2006/relationships/tags" Target="../tags/tag11.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2.xml"/></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106.xml.rels><?xml version="1.0" encoding="UTF-8" standalone="yes"?>
<Relationships xmlns="http://schemas.openxmlformats.org/package/2006/relationships"><Relationship Id="rId3" Type="http://schemas.openxmlformats.org/officeDocument/2006/relationships/hyperlink" Target="https://help.sap.com/viewer/2becac773fcf4f84a993f0556160d3de/1805/en-US/e1a6b44569a844a2a9ab576f65798aec.html" TargetMode="External"/><Relationship Id="rId2" Type="http://schemas.openxmlformats.org/officeDocument/2006/relationships/slideLayout" Target="../slideLayouts/slideLayout4.xml"/><Relationship Id="rId1" Type="http://schemas.openxmlformats.org/officeDocument/2006/relationships/tags" Target="../tags/tag14.xml"/><Relationship Id="rId4" Type="http://schemas.openxmlformats.org/officeDocument/2006/relationships/hyperlink" Target="https://help.sap.com/viewer/2becac773fcf4f84a993f0556160d3de/1805/en-US/08e7b3d7614d461fbd0ab391e32dbff8.html" TargetMode="External"/></Relationships>
</file>

<file path=ppt/slides/_rels/slide107.xml.rels><?xml version="1.0" encoding="UTF-8" standalone="yes"?>
<Relationships xmlns="http://schemas.openxmlformats.org/package/2006/relationships"><Relationship Id="rId3" Type="http://schemas.openxmlformats.org/officeDocument/2006/relationships/hyperlink" Target="https://help.sap.com/viewer/2becac773fcf4f84a993f0556160d3de/1805/en-US/08e7b3d7614d461fbd0ab391e32dbff8.html" TargetMode="External"/><Relationship Id="rId2" Type="http://schemas.openxmlformats.org/officeDocument/2006/relationships/slideLayout" Target="../slideLayouts/slideLayout4.xml"/><Relationship Id="rId1" Type="http://schemas.openxmlformats.org/officeDocument/2006/relationships/tags" Target="../tags/tag15.xml"/><Relationship Id="rId4" Type="http://schemas.openxmlformats.org/officeDocument/2006/relationships/hyperlink" Target="https://help.sap.com/viewer/2becac773fcf4f84a993f0556160d3de/1805/en-US/e1a6b44569a844a2a9ab576f65798aec.html" TargetMode="Externa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9.xml"/></Relationships>
</file>

<file path=ppt/slides/_rels/slide11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11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6" Type="http://schemas.openxmlformats.org/officeDocument/2006/relationships/image" Target="../media/image112.png"/><Relationship Id="rId5" Type="http://schemas.openxmlformats.org/officeDocument/2006/relationships/image" Target="../media/image110.png"/><Relationship Id="rId4" Type="http://schemas.openxmlformats.org/officeDocument/2006/relationships/image" Target="../media/image115.png"/></Relationships>
</file>

<file path=ppt/slides/_rels/slide11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112.png"/><Relationship Id="rId4" Type="http://schemas.openxmlformats.org/officeDocument/2006/relationships/image" Target="../media/image117.png"/></Relationships>
</file>

<file path=ppt/slides/_rels/slide11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3.xml"/><Relationship Id="rId1" Type="http://schemas.openxmlformats.org/officeDocument/2006/relationships/slideLayout" Target="../slideLayouts/slideLayout7.xml"/><Relationship Id="rId5" Type="http://schemas.openxmlformats.org/officeDocument/2006/relationships/image" Target="../media/image112.png"/><Relationship Id="rId4" Type="http://schemas.openxmlformats.org/officeDocument/2006/relationships/image" Target="../media/image119.png"/></Relationships>
</file>

<file path=ppt/slides/_rels/slide11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112.png"/><Relationship Id="rId4" Type="http://schemas.openxmlformats.org/officeDocument/2006/relationships/image" Target="../media/image121.PNG"/></Relationships>
</file>

<file path=ppt/slides/_rels/slide11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11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3.tiff"/><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8.xml"/><Relationship Id="rId1" Type="http://schemas.openxmlformats.org/officeDocument/2006/relationships/slideLayout" Target="../slideLayouts/slideLayout2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0.xml"/><Relationship Id="rId1" Type="http://schemas.openxmlformats.org/officeDocument/2006/relationships/slideLayout" Target="../slideLayouts/slideLayout8.xml"/><Relationship Id="rId4" Type="http://schemas.openxmlformats.org/officeDocument/2006/relationships/image" Target="../media/image125.png"/></Relationships>
</file>

<file path=ppt/slides/_rels/slide12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1.xml"/><Relationship Id="rId1" Type="http://schemas.openxmlformats.org/officeDocument/2006/relationships/slideLayout" Target="../slideLayouts/slideLayout24.xml"/></Relationships>
</file>

<file path=ppt/slides/_rels/slide12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112.png"/><Relationship Id="rId4" Type="http://schemas.openxmlformats.org/officeDocument/2006/relationships/image" Target="../media/image127.png"/></Relationships>
</file>

<file path=ppt/slides/_rels/slide12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3.xml"/><Relationship Id="rId1" Type="http://schemas.openxmlformats.org/officeDocument/2006/relationships/slideLayout" Target="../slideLayouts/slideLayout26.xml"/><Relationship Id="rId5" Type="http://schemas.openxmlformats.org/officeDocument/2006/relationships/image" Target="../media/image112.png"/><Relationship Id="rId4" Type="http://schemas.openxmlformats.org/officeDocument/2006/relationships/image" Target="../media/image129.png"/></Relationships>
</file>

<file path=ppt/slides/_rels/slide12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4.xml"/><Relationship Id="rId1" Type="http://schemas.openxmlformats.org/officeDocument/2006/relationships/slideLayout" Target="../slideLayouts/slideLayout26.xml"/><Relationship Id="rId4" Type="http://schemas.openxmlformats.org/officeDocument/2006/relationships/image" Target="../media/image112.png"/></Relationships>
</file>

<file path=ppt/slides/_rels/slide128.xml.rels><?xml version="1.0" encoding="UTF-8" standalone="yes"?>
<Relationships xmlns="http://schemas.openxmlformats.org/package/2006/relationships"><Relationship Id="rId3" Type="http://schemas.openxmlformats.org/officeDocument/2006/relationships/hyperlink" Target="https://community.successfactors.com/t5/Data-Protection-and-Privacy/bd-p/Data-Privacy-and-Protection" TargetMode="External"/><Relationship Id="rId2" Type="http://schemas.openxmlformats.org/officeDocument/2006/relationships/slideLayout" Target="../slideLayouts/slideLayout8.xml"/><Relationship Id="rId1" Type="http://schemas.openxmlformats.org/officeDocument/2006/relationships/tags" Target="../tags/tag20.xml"/><Relationship Id="rId6" Type="http://schemas.openxmlformats.org/officeDocument/2006/relationships/hyperlink" Target="https://event.on24.com/eventRegistration/EventLobbyServlet?target=reg20.jsp&amp;referrer=https://wcc.on24.com/webcast/groupregistration/1636956&amp;eventid=1636956&amp;sessionid=1&amp;key=9A4CADA63B4EEA84627671638C2A4846&amp;regTag=118474&amp;sourcepage=register%20?partnerref=community" TargetMode="External"/><Relationship Id="rId5" Type="http://schemas.openxmlformats.org/officeDocument/2006/relationships/hyperlink" Target="https://help.sap.com/doc/d0ed9cc8bec0403b9c9096ee55899728" TargetMode="External"/><Relationship Id="rId4" Type="http://schemas.openxmlformats.org/officeDocument/2006/relationships/hyperlink" Target="https://help.sap.com/viewer/2becac773fcf4f84a993f0556160d3de/1802/en-US" TargetMode="Externa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85.xml"/><Relationship Id="rId7" Type="http://schemas.openxmlformats.org/officeDocument/2006/relationships/hyperlink" Target="https://event.on24.com/eventRegistration/EventLobbyServlet?target=reg20.jsp&amp;referrer=&amp;eventid=1545406&amp;sessionid=1&amp;key=E4E7183E64316021402E9288D11BE50A&amp;regTag=&amp;sourcepage=register" TargetMode="External"/><Relationship Id="rId2" Type="http://schemas.openxmlformats.org/officeDocument/2006/relationships/slideLayout" Target="../slideLayouts/slideLayout8.xml"/><Relationship Id="rId1" Type="http://schemas.openxmlformats.org/officeDocument/2006/relationships/tags" Target="../tags/tag21.xml"/><Relationship Id="rId6" Type="http://schemas.openxmlformats.org/officeDocument/2006/relationships/hyperlink" Target="https://event.on24.com/eventRegistration/EventLobbyServlet?target=reg20.jsp&amp;referrer=&amp;eventid=1523716&amp;sessionid=1&amp;key=605DC270D4C1421D8D2C95E953D58D27&amp;regTag=&amp;sourcepage=register" TargetMode="External"/><Relationship Id="rId5" Type="http://schemas.openxmlformats.org/officeDocument/2006/relationships/hyperlink" Target="https://www.successfactors.com/en_us/download.html?a=/content/dam/successfactors/en_us/resources/white-papers/gdpr-compliance-where-do-i-start.pdf" TargetMode="External"/><Relationship Id="rId4" Type="http://schemas.openxmlformats.org/officeDocument/2006/relationships/hyperlink" Target="https://news.sap.com/gdpr-is-just-the-latest-is-it-time-to-add-a-legal-expert-to-your-product-leadership/"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30.xml.rels><?xml version="1.0" encoding="UTF-8" standalone="yes"?>
<Relationships xmlns="http://schemas.openxmlformats.org/package/2006/relationships"><Relationship Id="rId3" Type="http://schemas.openxmlformats.org/officeDocument/2006/relationships/hyperlink" Target="https://event.on24.com/eventRegistration/EventLobbyServlet?target=reg20.jsp&amp;referrer=https://wcc.on24.com/webcast/groupregistration/1636956&amp;eventid=1636956&amp;sessionid=1&amp;key=9A4CADA63B4EEA84627671638C2A4846&amp;regTag=118474&amp;sourcepage=register%20?partnerref=community" TargetMode="External"/><Relationship Id="rId7" Type="http://schemas.openxmlformats.org/officeDocument/2006/relationships/hyperlink" Target="https://community.successfactors.com/t5/Platform-Resources-Blog/Migrating-to-Role-Based-Permissions/ba-p/201241" TargetMode="External"/><Relationship Id="rId2" Type="http://schemas.openxmlformats.org/officeDocument/2006/relationships/slideLayout" Target="../slideLayouts/slideLayout8.xml"/><Relationship Id="rId1" Type="http://schemas.openxmlformats.org/officeDocument/2006/relationships/tags" Target="../tags/tag22.xml"/><Relationship Id="rId6" Type="http://schemas.openxmlformats.org/officeDocument/2006/relationships/hyperlink" Target="https://help.sap.com/viewer/2becac773fcf4f84a993f0556160d3de/latest/en-US/122999cb0f694effbcf20b75e97b6015.html" TargetMode="External"/><Relationship Id="rId5" Type="http://schemas.openxmlformats.org/officeDocument/2006/relationships/hyperlink" Target="https://community.successfactors.com/t5/Platform-Resources-Blog/Role-Based-Permissions-Configuration-Workbook/ba-p/199675" TargetMode="External"/><Relationship Id="rId4" Type="http://schemas.openxmlformats.org/officeDocument/2006/relationships/hyperlink" Target="https://help.sap.com/viewer/2becac773fcf4f84a993f0556160d3de/latest/en-US/72fe502d179c4b0ea5da837fff2abd17.html" TargetMode="Externa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86.xml"/><Relationship Id="rId1" Type="http://schemas.openxmlformats.org/officeDocument/2006/relationships/slideLayout" Target="../slideLayouts/slideLayout8.xml"/><Relationship Id="rId4" Type="http://schemas.openxmlformats.org/officeDocument/2006/relationships/image" Target="../media/image132.png"/></Relationships>
</file>

<file path=ppt/slides/_rels/slide134.xml.rels><?xml version="1.0" encoding="UTF-8" standalone="yes"?>
<Relationships xmlns="http://schemas.openxmlformats.org/package/2006/relationships"><Relationship Id="rId3" Type="http://schemas.openxmlformats.org/officeDocument/2006/relationships/hyperlink" Target="https://help.sap.com/viewer/60ba370328e0485797adde67aee846a0/PRODUCTION/en-US/7ef9c7781afd4ee597e4c09555e4546a.html" TargetMode="External"/><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hyperlink" Target="https://help.sap.com/viewer/e85fac4e6a3b4884b6451d4208cdb778/PRODUCTION/en-US/2771a2e7e6c14ef48e3f9ba91491a957.html" TargetMode="External"/></Relationships>
</file>

<file path=ppt/slides/_rels/slide1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hyperlink" Target="https://community.successfactors.com/t5/Mobile/ct-p/Mobile" TargetMode="External"/><Relationship Id="rId7" Type="http://schemas.openxmlformats.org/officeDocument/2006/relationships/hyperlink" Target="https://help.sap.com/0d411188ecad4e6baaa1ec0bd08f9543" TargetMode="External"/><Relationship Id="rId2" Type="http://schemas.openxmlformats.org/officeDocument/2006/relationships/notesSlide" Target="../notesSlides/notesSlide89.xml"/><Relationship Id="rId1" Type="http://schemas.openxmlformats.org/officeDocument/2006/relationships/slideLayout" Target="../slideLayouts/slideLayout7.xml"/><Relationship Id="rId6" Type="http://schemas.openxmlformats.org/officeDocument/2006/relationships/hyperlink" Target="https://help.sap.com/eb7c774d419e44c9a4e2281ce4fa4f89" TargetMode="External"/><Relationship Id="rId5" Type="http://schemas.openxmlformats.org/officeDocument/2006/relationships/hyperlink" Target="https://help.sap.com/5fcff1fc1d384eb1a99b894db3847d27" TargetMode="External"/><Relationship Id="rId4" Type="http://schemas.openxmlformats.org/officeDocument/2006/relationships/hyperlink" Target="https://community.successfactors.com/t5/Mobile-Resources/SuccessFactors-Mobile-Starter-Kit/ba-p/84077" TargetMode="Externa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33.wmf"/><Relationship Id="rId5" Type="http://schemas.openxmlformats.org/officeDocument/2006/relationships/oleObject" Target="../embeddings/oleObject2.bin"/><Relationship Id="rId4" Type="http://schemas.openxmlformats.org/officeDocument/2006/relationships/image" Target="../media/image134.png"/></Relationships>
</file>

<file path=ppt/slides/_rels/slide14.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8.png"/><Relationship Id="rId11" Type="http://schemas.openxmlformats.org/officeDocument/2006/relationships/image" Target="../media/image17.png"/><Relationship Id="rId5" Type="http://schemas.openxmlformats.org/officeDocument/2006/relationships/image" Target="../media/image22.png"/><Relationship Id="rId10" Type="http://schemas.openxmlformats.org/officeDocument/2006/relationships/image" Target="../media/image21.png"/><Relationship Id="rId4" Type="http://schemas.openxmlformats.org/officeDocument/2006/relationships/image" Target="../media/image16.png"/><Relationship Id="rId9" Type="http://schemas.openxmlformats.org/officeDocument/2006/relationships/image" Target="../media/image24.png"/></Relationships>
</file>

<file path=ppt/slides/_rels/slide14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5.png"/><Relationship Id="rId7" Type="http://schemas.openxmlformats.org/officeDocument/2006/relationships/image" Target="../media/image139.png"/><Relationship Id="rId12" Type="http://schemas.openxmlformats.org/officeDocument/2006/relationships/image" Target="../media/image144.png"/><Relationship Id="rId2" Type="http://schemas.openxmlformats.org/officeDocument/2006/relationships/notesSlide" Target="../notesSlides/notesSlide94.xml"/><Relationship Id="rId1" Type="http://schemas.openxmlformats.org/officeDocument/2006/relationships/slideLayout" Target="../slideLayouts/slideLayout7.xml"/><Relationship Id="rId6" Type="http://schemas.openxmlformats.org/officeDocument/2006/relationships/image" Target="../media/image138.png"/><Relationship Id="rId11" Type="http://schemas.openxmlformats.org/officeDocument/2006/relationships/image" Target="../media/image143.png"/><Relationship Id="rId5" Type="http://schemas.openxmlformats.org/officeDocument/2006/relationships/image" Target="../media/image137.png"/><Relationship Id="rId10" Type="http://schemas.openxmlformats.org/officeDocument/2006/relationships/image" Target="../media/image142.png"/><Relationship Id="rId4" Type="http://schemas.openxmlformats.org/officeDocument/2006/relationships/image" Target="../media/image136.png"/><Relationship Id="rId9" Type="http://schemas.openxmlformats.org/officeDocument/2006/relationships/image" Target="../media/image141.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8.png"/><Relationship Id="rId11" Type="http://schemas.openxmlformats.org/officeDocument/2006/relationships/image" Target="../media/image16.png"/><Relationship Id="rId5" Type="http://schemas.openxmlformats.org/officeDocument/2006/relationships/image" Target="../media/image22.png"/><Relationship Id="rId10" Type="http://schemas.openxmlformats.org/officeDocument/2006/relationships/image" Target="../media/image21.png"/><Relationship Id="rId4" Type="http://schemas.openxmlformats.org/officeDocument/2006/relationships/image" Target="../media/image17.png"/><Relationship Id="rId9" Type="http://schemas.openxmlformats.org/officeDocument/2006/relationships/image" Target="../media/image25.png"/></Relationships>
</file>

<file path=ppt/slides/_rels/slide150.xml.rels><?xml version="1.0" encoding="UTF-8" standalone="yes"?>
<Relationships xmlns="http://schemas.openxmlformats.org/package/2006/relationships"><Relationship Id="rId8" Type="http://schemas.openxmlformats.org/officeDocument/2006/relationships/image" Target="../media/image148.jpeg"/><Relationship Id="rId3" Type="http://schemas.openxmlformats.org/officeDocument/2006/relationships/hyperlink" Target="http://sharepoint.microsoft.com/en-us/" TargetMode="External"/><Relationship Id="rId7" Type="http://schemas.openxmlformats.org/officeDocument/2006/relationships/image" Target="../media/image147.jpeg"/><Relationship Id="rId2" Type="http://schemas.openxmlformats.org/officeDocument/2006/relationships/notesSlide" Target="../notesSlides/notesSlide101.xml"/><Relationship Id="rId1" Type="http://schemas.openxmlformats.org/officeDocument/2006/relationships/slideLayout" Target="../slideLayouts/slideLayout7.xml"/><Relationship Id="rId6" Type="http://schemas.openxmlformats.org/officeDocument/2006/relationships/image" Target="../media/image146.gif"/><Relationship Id="rId11" Type="http://schemas.openxmlformats.org/officeDocument/2006/relationships/image" Target="../media/image151.jpeg"/><Relationship Id="rId5" Type="http://schemas.openxmlformats.org/officeDocument/2006/relationships/hyperlink" Target="http://www.android.com/index.html" TargetMode="External"/><Relationship Id="rId10" Type="http://schemas.openxmlformats.org/officeDocument/2006/relationships/image" Target="../media/image150.png"/><Relationship Id="rId4" Type="http://schemas.openxmlformats.org/officeDocument/2006/relationships/image" Target="../media/image145.gif"/><Relationship Id="rId9" Type="http://schemas.openxmlformats.org/officeDocument/2006/relationships/image" Target="../media/image149.png"/></Relationships>
</file>

<file path=ppt/slides/_rels/slide1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7.xml"/><Relationship Id="rId1" Type="http://schemas.openxmlformats.org/officeDocument/2006/relationships/tags" Target="../tags/tag23.xml"/><Relationship Id="rId4" Type="http://schemas.openxmlformats.org/officeDocument/2006/relationships/image" Target="../media/image152.emf"/></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6.png"/><Relationship Id="rId7" Type="http://schemas.openxmlformats.org/officeDocument/2006/relationships/image" Target="../media/image19.png"/><Relationship Id="rId12"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8.png"/><Relationship Id="rId11" Type="http://schemas.openxmlformats.org/officeDocument/2006/relationships/image" Target="../media/image27.png"/><Relationship Id="rId5" Type="http://schemas.openxmlformats.org/officeDocument/2006/relationships/image" Target="../media/image22.png"/><Relationship Id="rId10" Type="http://schemas.openxmlformats.org/officeDocument/2006/relationships/image" Target="../media/image15.png"/><Relationship Id="rId4" Type="http://schemas.openxmlformats.org/officeDocument/2006/relationships/image" Target="../media/image17.png"/><Relationship Id="rId9" Type="http://schemas.openxmlformats.org/officeDocument/2006/relationships/image" Target="../media/image21.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19.png"/><Relationship Id="rId12"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18.png"/><Relationship Id="rId11" Type="http://schemas.openxmlformats.org/officeDocument/2006/relationships/image" Target="../media/image29.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15.png"/></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6.png"/><Relationship Id="rId7" Type="http://schemas.openxmlformats.org/officeDocument/2006/relationships/image" Target="../media/image20.emf"/><Relationship Id="rId12"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19.png"/><Relationship Id="rId11" Type="http://schemas.openxmlformats.org/officeDocument/2006/relationships/image" Target="../media/image22.png"/><Relationship Id="rId5" Type="http://schemas.openxmlformats.org/officeDocument/2006/relationships/image" Target="../media/image18.png"/><Relationship Id="rId10" Type="http://schemas.openxmlformats.org/officeDocument/2006/relationships/image" Target="../media/image15.png"/><Relationship Id="rId4" Type="http://schemas.openxmlformats.org/officeDocument/2006/relationships/image" Target="../media/image17.png"/><Relationship Id="rId9" Type="http://schemas.openxmlformats.org/officeDocument/2006/relationships/image" Target="../media/image33.png"/></Relationships>
</file>

<file path=ppt/slides/_rels/slide19.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21.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18.png"/><Relationship Id="rId11" Type="http://schemas.openxmlformats.org/officeDocument/2006/relationships/image" Target="../media/image34.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5.png"/><Relationship Id="rId9"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21.png"/><Relationship Id="rId7" Type="http://schemas.openxmlformats.org/officeDocument/2006/relationships/image" Target="../media/image19.png"/><Relationship Id="rId12" Type="http://schemas.openxmlformats.org/officeDocument/2006/relationships/image" Target="cid:image002.png@01D218E1.4F7854C0"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22.png"/><Relationship Id="rId11" Type="http://schemas.openxmlformats.org/officeDocument/2006/relationships/image" Target="../media/image35.png"/><Relationship Id="rId5" Type="http://schemas.openxmlformats.org/officeDocument/2006/relationships/image" Target="../media/image17.png"/><Relationship Id="rId10" Type="http://schemas.openxmlformats.org/officeDocument/2006/relationships/image" Target="../media/image18.png"/><Relationship Id="rId4" Type="http://schemas.openxmlformats.org/officeDocument/2006/relationships/image" Target="../media/image15.png"/><Relationship Id="rId9" Type="http://schemas.openxmlformats.org/officeDocument/2006/relationships/image" Target="../media/image16.png"/></Relationships>
</file>

<file path=ppt/slides/_rels/slide2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1.png"/><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22.png"/><Relationship Id="rId11" Type="http://schemas.openxmlformats.org/officeDocument/2006/relationships/image" Target="../media/image36.png"/><Relationship Id="rId5" Type="http://schemas.openxmlformats.org/officeDocument/2006/relationships/image" Target="../media/image17.png"/><Relationship Id="rId10" Type="http://schemas.openxmlformats.org/officeDocument/2006/relationships/image" Target="../media/image20.emf"/><Relationship Id="rId4" Type="http://schemas.openxmlformats.org/officeDocument/2006/relationships/image" Target="../media/image15.png"/><Relationship Id="rId9" Type="http://schemas.openxmlformats.org/officeDocument/2006/relationships/image" Target="../media/image16.png"/></Relationships>
</file>

<file path=ppt/slides/_rels/slide22.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image" Target="../media/image39.png"/><Relationship Id="rId3" Type="http://schemas.openxmlformats.org/officeDocument/2006/relationships/image" Target="../media/image21.png"/><Relationship Id="rId7" Type="http://schemas.openxmlformats.org/officeDocument/2006/relationships/image" Target="../media/image18.png"/><Relationship Id="rId12"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22.png"/><Relationship Id="rId11" Type="http://schemas.openxmlformats.org/officeDocument/2006/relationships/image" Target="../media/image37.png"/><Relationship Id="rId5" Type="http://schemas.openxmlformats.org/officeDocument/2006/relationships/image" Target="../media/image17.png"/><Relationship Id="rId10" Type="http://schemas.openxmlformats.org/officeDocument/2006/relationships/image" Target="../media/image19.png"/><Relationship Id="rId4" Type="http://schemas.openxmlformats.org/officeDocument/2006/relationships/image" Target="../media/image15.png"/><Relationship Id="rId9"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3.tiff"/><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3.tiff"/><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1.png"/><Relationship Id="rId7" Type="http://schemas.openxmlformats.org/officeDocument/2006/relationships/image" Target="../media/image16.png"/><Relationship Id="rId12"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19.png"/><Relationship Id="rId5" Type="http://schemas.openxmlformats.org/officeDocument/2006/relationships/image" Target="../media/image43.png"/><Relationship Id="rId10" Type="http://schemas.openxmlformats.org/officeDocument/2006/relationships/image" Target="../media/image46.png"/><Relationship Id="rId4" Type="http://schemas.openxmlformats.org/officeDocument/2006/relationships/image" Target="../media/image42.png"/><Relationship Id="rId9" Type="http://schemas.openxmlformats.org/officeDocument/2006/relationships/image" Target="../media/image45.png"/></Relationships>
</file>

<file path=ppt/slides/_rels/slide2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1.png"/><Relationship Id="rId7"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47.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3.png"/></Relationships>
</file>

<file path=ppt/slides/_rels/slide2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2.png"/><Relationship Id="rId7"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47.png"/><Relationship Id="rId10" Type="http://schemas.openxmlformats.org/officeDocument/2006/relationships/image" Target="../media/image49.png"/><Relationship Id="rId4" Type="http://schemas.openxmlformats.org/officeDocument/2006/relationships/image" Target="../media/image19.png"/><Relationship Id="rId9" Type="http://schemas.openxmlformats.org/officeDocument/2006/relationships/image" Target="../media/image43.png"/></Relationships>
</file>

<file path=ppt/slides/_rels/slide2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42.png"/><Relationship Id="rId7"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3.png"/><Relationship Id="rId10" Type="http://schemas.openxmlformats.org/officeDocument/2006/relationships/image" Target="../media/image50.png"/><Relationship Id="rId4" Type="http://schemas.openxmlformats.org/officeDocument/2006/relationships/image" Target="../media/image19.png"/><Relationship Id="rId9"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9.png"/><Relationship Id="rId7"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47.png"/><Relationship Id="rId10" Type="http://schemas.openxmlformats.org/officeDocument/2006/relationships/image" Target="../media/image51.png"/><Relationship Id="rId4" Type="http://schemas.openxmlformats.org/officeDocument/2006/relationships/image" Target="../media/image43.png"/><Relationship Id="rId9"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2.png"/><Relationship Id="rId7"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22.png"/><Relationship Id="rId5" Type="http://schemas.openxmlformats.org/officeDocument/2006/relationships/image" Target="../media/image43.png"/><Relationship Id="rId10" Type="http://schemas.openxmlformats.org/officeDocument/2006/relationships/image" Target="../media/image52.png"/><Relationship Id="rId4" Type="http://schemas.openxmlformats.org/officeDocument/2006/relationships/image" Target="../media/image19.png"/><Relationship Id="rId9" Type="http://schemas.openxmlformats.org/officeDocument/2006/relationships/image" Target="../media/image49.png"/></Relationships>
</file>

<file path=ppt/slides/_rels/slide3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2.png"/><Relationship Id="rId7" Type="http://schemas.openxmlformats.org/officeDocument/2006/relationships/image" Target="../media/image16.png"/><Relationship Id="rId12"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22.png"/><Relationship Id="rId5" Type="http://schemas.openxmlformats.org/officeDocument/2006/relationships/image" Target="../media/image43.png"/><Relationship Id="rId10" Type="http://schemas.openxmlformats.org/officeDocument/2006/relationships/image" Target="../media/image52.png"/><Relationship Id="rId4" Type="http://schemas.openxmlformats.org/officeDocument/2006/relationships/image" Target="../media/image19.png"/><Relationship Id="rId9" Type="http://schemas.openxmlformats.org/officeDocument/2006/relationships/image" Target="../media/image49.png"/></Relationships>
</file>

<file path=ppt/slides/_rels/slide3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notesSlide" Target="../notesSlides/notesSlide24.xml"/><Relationship Id="rId7" Type="http://schemas.openxmlformats.org/officeDocument/2006/relationships/image" Target="../media/image19.png"/><Relationship Id="rId2" Type="http://schemas.openxmlformats.org/officeDocument/2006/relationships/slideLayout" Target="../slideLayouts/slideLayout27.xml"/><Relationship Id="rId1" Type="http://schemas.openxmlformats.org/officeDocument/2006/relationships/tags" Target="../tags/tag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3.tiff"/><Relationship Id="rId2" Type="http://schemas.openxmlformats.org/officeDocument/2006/relationships/diagramData" Target="../diagrams/data5.xml"/><Relationship Id="rId1" Type="http://schemas.openxmlformats.org/officeDocument/2006/relationships/slideLayout" Target="../slideLayouts/slideLayout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13.tiff"/><Relationship Id="rId2" Type="http://schemas.openxmlformats.org/officeDocument/2006/relationships/diagramData" Target="../diagrams/data6.xml"/><Relationship Id="rId1" Type="http://schemas.openxmlformats.org/officeDocument/2006/relationships/slideLayout" Target="../slideLayouts/slideLayout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7.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18.png"/><Relationship Id="rId3" Type="http://schemas.openxmlformats.org/officeDocument/2006/relationships/image" Target="../media/image17.png"/><Relationship Id="rId7" Type="http://schemas.openxmlformats.org/officeDocument/2006/relationships/image" Target="../media/image47.png"/><Relationship Id="rId12" Type="http://schemas.openxmlformats.org/officeDocument/2006/relationships/image" Target="../media/image20.emf"/><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16.png"/><Relationship Id="rId5" Type="http://schemas.openxmlformats.org/officeDocument/2006/relationships/image" Target="../media/image58.png"/><Relationship Id="rId15" Type="http://schemas.openxmlformats.org/officeDocument/2006/relationships/image" Target="../media/image60.png"/><Relationship Id="rId10" Type="http://schemas.openxmlformats.org/officeDocument/2006/relationships/image" Target="../media/image22.png"/><Relationship Id="rId4" Type="http://schemas.openxmlformats.org/officeDocument/2006/relationships/image" Target="../media/image42.png"/><Relationship Id="rId9" Type="http://schemas.openxmlformats.org/officeDocument/2006/relationships/image" Target="../media/image21.png"/><Relationship Id="rId14" Type="http://schemas.openxmlformats.org/officeDocument/2006/relationships/image" Target="../media/image19.png"/></Relationships>
</file>

<file path=ppt/slides/_rels/slide3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8.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47.png"/><Relationship Id="rId2" Type="http://schemas.openxmlformats.org/officeDocument/2006/relationships/notesSlide" Target="../notesSlides/notesSlide27.xml"/><Relationship Id="rId16"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19.png"/><Relationship Id="rId5" Type="http://schemas.openxmlformats.org/officeDocument/2006/relationships/image" Target="../media/image58.png"/><Relationship Id="rId15" Type="http://schemas.openxmlformats.org/officeDocument/2006/relationships/image" Target="../media/image61.png"/><Relationship Id="rId10" Type="http://schemas.openxmlformats.org/officeDocument/2006/relationships/image" Target="../media/image20.emf"/><Relationship Id="rId4" Type="http://schemas.openxmlformats.org/officeDocument/2006/relationships/image" Target="../media/image42.png"/><Relationship Id="rId9" Type="http://schemas.openxmlformats.org/officeDocument/2006/relationships/image" Target="../media/image16.png"/><Relationship Id="rId14" Type="http://schemas.openxmlformats.org/officeDocument/2006/relationships/image" Target="../media/image59.png"/></Relationships>
</file>

<file path=ppt/slides/_rels/slide39.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47.png"/><Relationship Id="rId3" Type="http://schemas.openxmlformats.org/officeDocument/2006/relationships/image" Target="../media/image16.png"/><Relationship Id="rId7" Type="http://schemas.openxmlformats.org/officeDocument/2006/relationships/image" Target="../media/image42.png"/><Relationship Id="rId12" Type="http://schemas.openxmlformats.org/officeDocument/2006/relationships/image" Target="../media/image20.emf"/><Relationship Id="rId2" Type="http://schemas.openxmlformats.org/officeDocument/2006/relationships/notesSlide" Target="../notesSlides/notesSlide28.xml"/><Relationship Id="rId16"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9.png"/><Relationship Id="rId15" Type="http://schemas.openxmlformats.org/officeDocument/2006/relationships/image" Target="../media/image63.png"/><Relationship Id="rId10" Type="http://schemas.openxmlformats.org/officeDocument/2006/relationships/image" Target="../media/image21.png"/><Relationship Id="rId4" Type="http://schemas.openxmlformats.org/officeDocument/2006/relationships/image" Target="../media/image18.png"/><Relationship Id="rId9" Type="http://schemas.openxmlformats.org/officeDocument/2006/relationships/image" Target="../media/image43.png"/><Relationship Id="rId1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image" Target="../media/image58.png"/><Relationship Id="rId3" Type="http://schemas.openxmlformats.org/officeDocument/2006/relationships/image" Target="../media/image18.png"/><Relationship Id="rId7" Type="http://schemas.openxmlformats.org/officeDocument/2006/relationships/image" Target="../media/image43.png"/><Relationship Id="rId12"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22.png"/><Relationship Id="rId5" Type="http://schemas.openxmlformats.org/officeDocument/2006/relationships/image" Target="../media/image19.png"/><Relationship Id="rId15" Type="http://schemas.openxmlformats.org/officeDocument/2006/relationships/image" Target="../media/image65.png"/><Relationship Id="rId10"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59.png"/></Relationships>
</file>

<file path=ppt/slides/_rels/slide41.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18.png"/><Relationship Id="rId3" Type="http://schemas.openxmlformats.org/officeDocument/2006/relationships/image" Target="../media/image47.png"/><Relationship Id="rId7" Type="http://schemas.openxmlformats.org/officeDocument/2006/relationships/image" Target="../media/image17.png"/><Relationship Id="rId12" Type="http://schemas.openxmlformats.org/officeDocument/2006/relationships/image" Target="../media/image20.emf"/><Relationship Id="rId2" Type="http://schemas.openxmlformats.org/officeDocument/2006/relationships/notesSlide" Target="../notesSlides/notesSlide30.xml"/><Relationship Id="rId16"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16.png"/><Relationship Id="rId5" Type="http://schemas.openxmlformats.org/officeDocument/2006/relationships/image" Target="../media/image59.png"/><Relationship Id="rId15" Type="http://schemas.openxmlformats.org/officeDocument/2006/relationships/image" Target="../media/image65.png"/><Relationship Id="rId10" Type="http://schemas.openxmlformats.org/officeDocument/2006/relationships/image" Target="../media/image22.png"/><Relationship Id="rId4" Type="http://schemas.openxmlformats.org/officeDocument/2006/relationships/image" Target="../media/image43.png"/><Relationship Id="rId9" Type="http://schemas.openxmlformats.org/officeDocument/2006/relationships/image" Target="../media/image21.png"/><Relationship Id="rId14" Type="http://schemas.openxmlformats.org/officeDocument/2006/relationships/image" Target="../media/image58.png"/></Relationships>
</file>

<file path=ppt/slides/_rels/slide4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43.png"/><Relationship Id="rId3" Type="http://schemas.openxmlformats.org/officeDocument/2006/relationships/image" Target="../media/image17.png"/><Relationship Id="rId7" Type="http://schemas.openxmlformats.org/officeDocument/2006/relationships/image" Target="../media/image22.png"/><Relationship Id="rId12"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58.png"/><Relationship Id="rId5" Type="http://schemas.openxmlformats.org/officeDocument/2006/relationships/image" Target="../media/image42.png"/><Relationship Id="rId15" Type="http://schemas.openxmlformats.org/officeDocument/2006/relationships/image" Target="../media/image67.png"/><Relationship Id="rId10"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0.emf"/><Relationship Id="rId14" Type="http://schemas.openxmlformats.org/officeDocument/2006/relationships/image" Target="../media/image59.png"/></Relationships>
</file>

<file path=ppt/slides/_rels/slide43.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image" Target="../media/image58.png"/><Relationship Id="rId3" Type="http://schemas.openxmlformats.org/officeDocument/2006/relationships/image" Target="../media/image17.png"/><Relationship Id="rId7" Type="http://schemas.openxmlformats.org/officeDocument/2006/relationships/image" Target="../media/image16.png"/><Relationship Id="rId12" Type="http://schemas.openxmlformats.org/officeDocument/2006/relationships/image" Target="../media/image59.png"/><Relationship Id="rId2" Type="http://schemas.openxmlformats.org/officeDocument/2006/relationships/notesSlide" Target="../notesSlides/notesSlide32.xml"/><Relationship Id="rId16"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47.png"/><Relationship Id="rId5" Type="http://schemas.openxmlformats.org/officeDocument/2006/relationships/image" Target="../media/image21.png"/><Relationship Id="rId15" Type="http://schemas.openxmlformats.org/officeDocument/2006/relationships/image" Target="../media/image68.png"/><Relationship Id="rId10" Type="http://schemas.openxmlformats.org/officeDocument/2006/relationships/image" Target="../media/image18.png"/><Relationship Id="rId4" Type="http://schemas.openxmlformats.org/officeDocument/2006/relationships/image" Target="../media/image42.png"/><Relationship Id="rId9" Type="http://schemas.openxmlformats.org/officeDocument/2006/relationships/image" Target="../media/image19.png"/><Relationship Id="rId14" Type="http://schemas.openxmlformats.org/officeDocument/2006/relationships/image" Target="../media/image43.png"/></Relationships>
</file>

<file path=ppt/slides/_rels/slide4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7.png"/><Relationship Id="rId3" Type="http://schemas.openxmlformats.org/officeDocument/2006/relationships/image" Target="../media/image18.png"/><Relationship Id="rId7" Type="http://schemas.openxmlformats.org/officeDocument/2006/relationships/image" Target="../media/image47.png"/><Relationship Id="rId12"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20.emf"/><Relationship Id="rId5" Type="http://schemas.openxmlformats.org/officeDocument/2006/relationships/image" Target="../media/image58.png"/><Relationship Id="rId15" Type="http://schemas.openxmlformats.org/officeDocument/2006/relationships/image" Target="../media/image70.png"/><Relationship Id="rId10" Type="http://schemas.openxmlformats.org/officeDocument/2006/relationships/image" Target="../media/image16.png"/><Relationship Id="rId4" Type="http://schemas.openxmlformats.org/officeDocument/2006/relationships/image" Target="../media/image42.png"/><Relationship Id="rId9" Type="http://schemas.openxmlformats.org/officeDocument/2006/relationships/image" Target="../media/image22.png"/><Relationship Id="rId14" Type="http://schemas.openxmlformats.org/officeDocument/2006/relationships/image" Target="../media/image59.png"/></Relationships>
</file>

<file path=ppt/slides/_rels/slide4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7.png"/><Relationship Id="rId3" Type="http://schemas.openxmlformats.org/officeDocument/2006/relationships/image" Target="../media/image42.png"/><Relationship Id="rId7" Type="http://schemas.openxmlformats.org/officeDocument/2006/relationships/image" Target="../media/image59.png"/><Relationship Id="rId12"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20.emf"/><Relationship Id="rId5" Type="http://schemas.openxmlformats.org/officeDocument/2006/relationships/image" Target="../media/image43.png"/><Relationship Id="rId15" Type="http://schemas.openxmlformats.org/officeDocument/2006/relationships/image" Target="../media/image71.png"/><Relationship Id="rId10" Type="http://schemas.openxmlformats.org/officeDocument/2006/relationships/image" Target="../media/image16.png"/><Relationship Id="rId4" Type="http://schemas.openxmlformats.org/officeDocument/2006/relationships/image" Target="../media/image58.png"/><Relationship Id="rId9" Type="http://schemas.openxmlformats.org/officeDocument/2006/relationships/image" Target="../media/image22.png"/><Relationship Id="rId14" Type="http://schemas.openxmlformats.org/officeDocument/2006/relationships/image" Target="../media/image18.png"/></Relationships>
</file>

<file path=ppt/slides/_rels/slide4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42.png"/><Relationship Id="rId3" Type="http://schemas.openxmlformats.org/officeDocument/2006/relationships/image" Target="../media/image17.png"/><Relationship Id="rId7" Type="http://schemas.openxmlformats.org/officeDocument/2006/relationships/image" Target="../media/image47.png"/><Relationship Id="rId12" Type="http://schemas.openxmlformats.org/officeDocument/2006/relationships/image" Target="../media/image19.png"/><Relationship Id="rId2" Type="http://schemas.openxmlformats.org/officeDocument/2006/relationships/notesSlide" Target="../notesSlides/notesSlide35.xml"/><Relationship Id="rId16"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20.emf"/><Relationship Id="rId5" Type="http://schemas.openxmlformats.org/officeDocument/2006/relationships/image" Target="../media/image58.png"/><Relationship Id="rId15" Type="http://schemas.openxmlformats.org/officeDocument/2006/relationships/image" Target="../media/image72.png"/><Relationship Id="rId10" Type="http://schemas.openxmlformats.org/officeDocument/2006/relationships/image" Target="../media/image16.png"/><Relationship Id="rId4" Type="http://schemas.openxmlformats.org/officeDocument/2006/relationships/image" Target="../media/image18.png"/><Relationship Id="rId9" Type="http://schemas.openxmlformats.org/officeDocument/2006/relationships/image" Target="../media/image22.png"/><Relationship Id="rId14" Type="http://schemas.openxmlformats.org/officeDocument/2006/relationships/image" Target="../media/image59.png"/></Relationships>
</file>

<file path=ppt/slides/_rels/slide4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18.png"/><Relationship Id="rId3" Type="http://schemas.openxmlformats.org/officeDocument/2006/relationships/image" Target="../media/image17.png"/><Relationship Id="rId7" Type="http://schemas.openxmlformats.org/officeDocument/2006/relationships/image" Target="../media/image59.png"/><Relationship Id="rId12" Type="http://schemas.openxmlformats.org/officeDocument/2006/relationships/image" Target="../media/image19.png"/><Relationship Id="rId2" Type="http://schemas.openxmlformats.org/officeDocument/2006/relationships/notesSlide" Target="../notesSlides/notesSlide36.xml"/><Relationship Id="rId16"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20.emf"/><Relationship Id="rId5" Type="http://schemas.openxmlformats.org/officeDocument/2006/relationships/image" Target="../media/image43.png"/><Relationship Id="rId15" Type="http://schemas.openxmlformats.org/officeDocument/2006/relationships/image" Target="../media/image72.png"/><Relationship Id="rId10" Type="http://schemas.openxmlformats.org/officeDocument/2006/relationships/image" Target="../media/image16.png"/><Relationship Id="rId4" Type="http://schemas.openxmlformats.org/officeDocument/2006/relationships/image" Target="../media/image58.png"/><Relationship Id="rId9" Type="http://schemas.openxmlformats.org/officeDocument/2006/relationships/image" Target="../media/image22.png"/><Relationship Id="rId14" Type="http://schemas.openxmlformats.org/officeDocument/2006/relationships/image" Target="../media/image42.png"/></Relationships>
</file>

<file path=ppt/slides/_rels/slide48.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19.png"/><Relationship Id="rId3" Type="http://schemas.openxmlformats.org/officeDocument/2006/relationships/image" Target="../media/image17.png"/><Relationship Id="rId7" Type="http://schemas.openxmlformats.org/officeDocument/2006/relationships/image" Target="../media/image47.png"/><Relationship Id="rId12"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20.emf"/><Relationship Id="rId5" Type="http://schemas.openxmlformats.org/officeDocument/2006/relationships/image" Target="../media/image58.png"/><Relationship Id="rId15" Type="http://schemas.openxmlformats.org/officeDocument/2006/relationships/image" Target="../media/image42.png"/><Relationship Id="rId10" Type="http://schemas.openxmlformats.org/officeDocument/2006/relationships/image" Target="../media/image22.png"/><Relationship Id="rId4" Type="http://schemas.openxmlformats.org/officeDocument/2006/relationships/image" Target="../media/image18.png"/><Relationship Id="rId9" Type="http://schemas.openxmlformats.org/officeDocument/2006/relationships/image" Target="../media/image21.png"/><Relationship Id="rId14" Type="http://schemas.openxmlformats.org/officeDocument/2006/relationships/image" Target="../media/image72.png"/></Relationships>
</file>

<file path=ppt/slides/_rels/slide49.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17.png"/><Relationship Id="rId3" Type="http://schemas.openxmlformats.org/officeDocument/2006/relationships/image" Target="../media/image18.png"/><Relationship Id="rId7" Type="http://schemas.openxmlformats.org/officeDocument/2006/relationships/image" Target="../media/image47.png"/><Relationship Id="rId12"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20.emf"/><Relationship Id="rId5" Type="http://schemas.openxmlformats.org/officeDocument/2006/relationships/image" Target="../media/image58.png"/><Relationship Id="rId15" Type="http://schemas.openxmlformats.org/officeDocument/2006/relationships/image" Target="../media/image74.png"/><Relationship Id="rId10" Type="http://schemas.openxmlformats.org/officeDocument/2006/relationships/image" Target="../media/image16.png"/><Relationship Id="rId4" Type="http://schemas.openxmlformats.org/officeDocument/2006/relationships/image" Target="../media/image42.png"/><Relationship Id="rId9" Type="http://schemas.openxmlformats.org/officeDocument/2006/relationships/image" Target="../media/image22.png"/><Relationship Id="rId14" Type="http://schemas.openxmlformats.org/officeDocument/2006/relationships/image" Target="../media/image21.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75.png"/><Relationship Id="rId3" Type="http://schemas.openxmlformats.org/officeDocument/2006/relationships/image" Target="../media/image18.png"/><Relationship Id="rId7" Type="http://schemas.openxmlformats.org/officeDocument/2006/relationships/image" Target="../media/image47.png"/><Relationship Id="rId12"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20.emf"/><Relationship Id="rId5" Type="http://schemas.openxmlformats.org/officeDocument/2006/relationships/image" Target="../media/image58.png"/><Relationship Id="rId15" Type="http://schemas.openxmlformats.org/officeDocument/2006/relationships/image" Target="../media/image22.png"/><Relationship Id="rId10" Type="http://schemas.openxmlformats.org/officeDocument/2006/relationships/image" Target="../media/image16.png"/><Relationship Id="rId4" Type="http://schemas.openxmlformats.org/officeDocument/2006/relationships/image" Target="../media/image42.png"/><Relationship Id="rId9" Type="http://schemas.openxmlformats.org/officeDocument/2006/relationships/image" Target="../media/image21.png"/><Relationship Id="rId14" Type="http://schemas.openxmlformats.org/officeDocument/2006/relationships/image" Target="../media/image17.png"/></Relationships>
</file>

<file path=ppt/slides/_rels/slide51.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76.png"/><Relationship Id="rId3" Type="http://schemas.openxmlformats.org/officeDocument/2006/relationships/image" Target="../media/image17.png"/><Relationship Id="rId7" Type="http://schemas.openxmlformats.org/officeDocument/2006/relationships/image" Target="../media/image47.png"/><Relationship Id="rId12" Type="http://schemas.openxmlformats.org/officeDocument/2006/relationships/image" Target="../media/image19.png"/><Relationship Id="rId2" Type="http://schemas.openxmlformats.org/officeDocument/2006/relationships/notesSlide" Target="../notesSlides/notesSlide40.xml"/><Relationship Id="rId16" Type="http://schemas.openxmlformats.org/officeDocument/2006/relationships/image" Target="../media/image20.emf"/><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16.png"/><Relationship Id="rId5" Type="http://schemas.openxmlformats.org/officeDocument/2006/relationships/image" Target="../media/image58.png"/><Relationship Id="rId1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42.png"/><Relationship Id="rId9" Type="http://schemas.openxmlformats.org/officeDocument/2006/relationships/image" Target="../media/image21.png"/><Relationship Id="rId14" Type="http://schemas.openxmlformats.org/officeDocument/2006/relationships/image" Target="../media/image77.png"/></Relationships>
</file>

<file path=ppt/slides/_rels/slide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6.xml"/><Relationship Id="rId1" Type="http://schemas.openxmlformats.org/officeDocument/2006/relationships/slideLayout" Target="../slideLayouts/slideLayout19.xml"/><Relationship Id="rId4" Type="http://schemas.openxmlformats.org/officeDocument/2006/relationships/image" Target="../media/image8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8.xml"/><Relationship Id="rId1" Type="http://schemas.openxmlformats.org/officeDocument/2006/relationships/slideLayout" Target="../slideLayouts/slideLayout8.xml"/><Relationship Id="rId5" Type="http://schemas.openxmlformats.org/officeDocument/2006/relationships/image" Target="../media/image91.png"/><Relationship Id="rId4" Type="http://schemas.openxmlformats.org/officeDocument/2006/relationships/image" Target="../media/image90.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9.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6.xml"/><Relationship Id="rId1" Type="http://schemas.openxmlformats.org/officeDocument/2006/relationships/slideLayout" Target="../slideLayouts/slideLayout19.xml"/></Relationships>
</file>

<file path=ppt/slides/_rels/slide91.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19.xml"/></Relationships>
</file>

<file path=ppt/slides/_rels/slide92.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9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98.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notesSlide" Target="../notesSlides/notesSlide69.xml"/><Relationship Id="rId7" Type="http://schemas.openxmlformats.org/officeDocument/2006/relationships/image" Target="../media/image105.png"/><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 Id="rId9" Type="http://schemas.openxmlformats.org/officeDocument/2006/relationships/image" Target="../media/image107.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7.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4">
            <a:extLst>
              <a:ext uri="{FF2B5EF4-FFF2-40B4-BE49-F238E27FC236}">
                <a16:creationId xmlns:a16="http://schemas.microsoft.com/office/drawing/2014/main" id="{81E281E8-88FF-4C17-8D3E-38D11F46BEF9}"/>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t="34" b="34"/>
          <a:stretch/>
        </p:blipFill>
        <p:spPr/>
      </p:pic>
      <p:sp>
        <p:nvSpPr>
          <p:cNvPr id="35" name="Speaker"/>
          <p:cNvSpPr>
            <a:spLocks noGrp="1"/>
          </p:cNvSpPr>
          <p:nvPr>
            <p:ph type="subTitle" idx="1"/>
          </p:nvPr>
        </p:nvSpPr>
        <p:spPr bwMode="gray"/>
        <p:txBody>
          <a:bodyPr/>
          <a:lstStyle/>
          <a:p>
            <a:r>
              <a:rPr lang="en-US" dirty="0"/>
              <a:t>Markus Platte, SAP</a:t>
            </a:r>
          </a:p>
          <a:p>
            <a:pPr lvl="0"/>
            <a:r>
              <a:rPr lang="en-US" dirty="0"/>
              <a:t>February 19, 2019</a:t>
            </a:r>
          </a:p>
        </p:txBody>
      </p:sp>
      <p:sp>
        <p:nvSpPr>
          <p:cNvPr id="8" name="Presentation Title"/>
          <p:cNvSpPr>
            <a:spLocks noGrp="1"/>
          </p:cNvSpPr>
          <p:nvPr>
            <p:ph type="title"/>
          </p:nvPr>
        </p:nvSpPr>
        <p:spPr bwMode="gray">
          <a:xfrm>
            <a:off x="288000" y="4024430"/>
            <a:ext cx="10899174" cy="997196"/>
          </a:xfrm>
        </p:spPr>
        <p:txBody>
          <a:bodyPr/>
          <a:lstStyle/>
          <a:p>
            <a:r>
              <a:rPr lang="en-US" dirty="0"/>
              <a:t>SuccessFactors</a:t>
            </a:r>
            <a:br>
              <a:rPr lang="en-US" dirty="0"/>
            </a:br>
            <a:r>
              <a:rPr lang="en-US" dirty="0">
                <a:solidFill>
                  <a:schemeClr val="accent1"/>
                </a:solidFill>
              </a:rPr>
              <a:t>Solution Architecture</a:t>
            </a:r>
            <a:endParaRPr lang="de-DE" dirty="0">
              <a:solidFill>
                <a:schemeClr val="accent1"/>
              </a:solidFill>
            </a:endParaRPr>
          </a:p>
        </p:txBody>
      </p:sp>
      <p:pic>
        <p:nvPicPr>
          <p:cNvPr id="11" name="Picture 2">
            <a:extLst>
              <a:ext uri="{FF2B5EF4-FFF2-40B4-BE49-F238E27FC236}">
                <a16:creationId xmlns:a16="http://schemas.microsoft.com/office/drawing/2014/main" id="{2F69187A-1E93-4C50-A8FD-055BF82BA104}"/>
              </a:ext>
            </a:extLst>
          </p:cNvPr>
          <p:cNvPicPr>
            <a:picLocks noChangeAspect="1"/>
          </p:cNvPicPr>
          <p:nvPr/>
        </p:nvPicPr>
        <p:blipFill rotWithShape="1">
          <a:blip r:embed="rId4"/>
          <a:srcRect r="36736" b="32963"/>
          <a:stretch/>
        </p:blipFill>
        <p:spPr>
          <a:xfrm>
            <a:off x="7087880" y="1359869"/>
            <a:ext cx="5107295" cy="5498131"/>
          </a:xfrm>
          <a:prstGeom prst="rect">
            <a:avLst/>
          </a:prstGeom>
        </p:spPr>
      </p:pic>
    </p:spTree>
    <p:extLst>
      <p:ext uri="{BB962C8B-B14F-4D97-AF65-F5344CB8AC3E}">
        <p14:creationId xmlns:p14="http://schemas.microsoft.com/office/powerpoint/2010/main" val="3262179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035" y="548893"/>
            <a:ext cx="8496000" cy="369332"/>
          </a:xfrm>
        </p:spPr>
        <p:txBody>
          <a:bodyPr/>
          <a:lstStyle/>
          <a:p>
            <a:r>
              <a:rPr lang="en-US" dirty="0"/>
              <a:t>Cross-Module Interactions: Recruit &amp; Hire Process Review</a:t>
            </a:r>
            <a:endParaRPr lang="en-US" sz="1800" b="0" dirty="0"/>
          </a:p>
        </p:txBody>
      </p:sp>
      <p:sp>
        <p:nvSpPr>
          <p:cNvPr id="11" name="Rounded Rectangle 3"/>
          <p:cNvSpPr/>
          <p:nvPr/>
        </p:nvSpPr>
        <p:spPr bwMode="gray">
          <a:xfrm>
            <a:off x="1134226" y="4351015"/>
            <a:ext cx="10546783" cy="1014622"/>
          </a:xfrm>
          <a:prstGeom prst="roundRect">
            <a:avLst/>
          </a:prstGeom>
          <a:noFill/>
          <a:ln w="15875" algn="ctr">
            <a:solidFill>
              <a:schemeClr val="bg2"/>
            </a:solidFill>
            <a:prstDash val="sysDot"/>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2" name="Round Diagonal Corner Rectangle 4"/>
          <p:cNvSpPr/>
          <p:nvPr/>
        </p:nvSpPr>
        <p:spPr bwMode="gray">
          <a:xfrm>
            <a:off x="497123" y="4239913"/>
            <a:ext cx="1279114" cy="1238520"/>
          </a:xfrm>
          <a:prstGeom prst="round2DiagRect">
            <a:avLst/>
          </a:prstGeom>
          <a:solidFill>
            <a:srgbClr val="02908A"/>
          </a:solidFill>
          <a:ln w="6350" algn="ctr">
            <a:solidFill>
              <a:srgbClr val="02908A"/>
            </a:solidFill>
            <a:miter lim="800000"/>
            <a:headEnd/>
            <a:tailEnd/>
          </a:ln>
          <a:effectLst>
            <a:outerShdw blurRad="50800" dist="38100" dir="8100000" algn="tr" rotWithShape="0">
              <a:prstClr val="black">
                <a:alpha val="40000"/>
              </a:prstClr>
            </a:outerShdw>
          </a:effectLst>
        </p:spPr>
        <p:txBody>
          <a:bodyPr lIns="89974" tIns="71978" rIns="89974" bIns="71978" rtlCol="0" anchor="ctr"/>
          <a:lstStyle/>
          <a:p>
            <a:pPr algn="ctr" fontAlgn="base">
              <a:spcBef>
                <a:spcPts val="600"/>
              </a:spcBef>
              <a:spcAft>
                <a:spcPct val="0"/>
              </a:spcAft>
              <a:buClr>
                <a:srgbClr val="F0AB00"/>
              </a:buClr>
              <a:buSzPct val="80000"/>
            </a:pPr>
            <a:endParaRPr lang="en-US" sz="1600" kern="0" dirty="0">
              <a:solidFill>
                <a:schemeClr val="bg1"/>
              </a:solidFill>
              <a:latin typeface="Apple Braille" charset="0"/>
              <a:ea typeface="Apple Braille" charset="0"/>
              <a:cs typeface="Apple Braille" charset="0"/>
            </a:endParaRPr>
          </a:p>
        </p:txBody>
      </p:sp>
      <p:sp>
        <p:nvSpPr>
          <p:cNvPr id="13" name="TextBox 12"/>
          <p:cNvSpPr txBox="1"/>
          <p:nvPr/>
        </p:nvSpPr>
        <p:spPr>
          <a:xfrm>
            <a:off x="424035" y="4666313"/>
            <a:ext cx="1420386" cy="43078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kern="0" dirty="0">
                <a:solidFill>
                  <a:schemeClr val="bg1"/>
                </a:solidFill>
                <a:latin typeface="Apple Braille" charset="0"/>
                <a:ea typeface="Apple Braille" charset="0"/>
                <a:cs typeface="Apple Braille" charset="0"/>
              </a:rPr>
              <a:t>Recruit &amp; Hire Process</a:t>
            </a:r>
          </a:p>
        </p:txBody>
      </p:sp>
      <p:grpSp>
        <p:nvGrpSpPr>
          <p:cNvPr id="14" name="Group 13"/>
          <p:cNvGrpSpPr/>
          <p:nvPr/>
        </p:nvGrpSpPr>
        <p:grpSpPr>
          <a:xfrm>
            <a:off x="2921846" y="3273492"/>
            <a:ext cx="813317" cy="669622"/>
            <a:chOff x="4979804" y="5795715"/>
            <a:chExt cx="1116390" cy="919149"/>
          </a:xfrm>
        </p:grpSpPr>
        <p:sp>
          <p:nvSpPr>
            <p:cNvPr id="15" name="Rectangle 14"/>
            <p:cNvSpPr/>
            <p:nvPr/>
          </p:nvSpPr>
          <p:spPr bwMode="gray">
            <a:xfrm>
              <a:off x="5433188" y="6384767"/>
              <a:ext cx="226116" cy="330097"/>
            </a:xfrm>
            <a:prstGeom prst="rect">
              <a:avLst/>
            </a:prstGeom>
            <a:solidFill>
              <a:srgbClr val="A5A5A5"/>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6" name="Triangle 7"/>
            <p:cNvSpPr/>
            <p:nvPr/>
          </p:nvSpPr>
          <p:spPr bwMode="gray">
            <a:xfrm>
              <a:off x="5326326" y="6554661"/>
              <a:ext cx="288204" cy="147815"/>
            </a:xfrm>
            <a:prstGeom prst="triangle">
              <a:avLst/>
            </a:prstGeom>
            <a:solidFill>
              <a:srgbClr val="A5A5A5"/>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7" name="Triangle 8"/>
            <p:cNvSpPr/>
            <p:nvPr/>
          </p:nvSpPr>
          <p:spPr bwMode="gray">
            <a:xfrm>
              <a:off x="5486626" y="6597048"/>
              <a:ext cx="292631" cy="105427"/>
            </a:xfrm>
            <a:prstGeom prst="triangle">
              <a:avLst/>
            </a:prstGeom>
            <a:solidFill>
              <a:srgbClr val="A5A5A5"/>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8" name="Rectangle 17"/>
            <p:cNvSpPr/>
            <p:nvPr/>
          </p:nvSpPr>
          <p:spPr bwMode="gray">
            <a:xfrm>
              <a:off x="5326326" y="6687432"/>
              <a:ext cx="457200" cy="27432"/>
            </a:xfrm>
            <a:prstGeom prst="rect">
              <a:avLst/>
            </a:prstGeom>
            <a:solidFill>
              <a:srgbClr val="E2E2E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9" name="Oval 18"/>
            <p:cNvSpPr/>
            <p:nvPr/>
          </p:nvSpPr>
          <p:spPr bwMode="gray">
            <a:xfrm>
              <a:off x="5614530" y="6145315"/>
              <a:ext cx="287616" cy="542117"/>
            </a:xfrm>
            <a:prstGeom prst="ellipse">
              <a:avLst/>
            </a:prstGeom>
            <a:solidFill>
              <a:schemeClr val="bg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20" name="Oval 19"/>
            <p:cNvSpPr/>
            <p:nvPr/>
          </p:nvSpPr>
          <p:spPr bwMode="gray">
            <a:xfrm>
              <a:off x="5194194" y="6017418"/>
              <a:ext cx="288163" cy="671193"/>
            </a:xfrm>
            <a:prstGeom prst="ellipse">
              <a:avLst/>
            </a:prstGeom>
            <a:solidFill>
              <a:schemeClr val="bg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21" name="Rounded Rectangle 12"/>
            <p:cNvSpPr/>
            <p:nvPr/>
          </p:nvSpPr>
          <p:spPr bwMode="gray">
            <a:xfrm>
              <a:off x="4979804" y="5795715"/>
              <a:ext cx="1116390" cy="660191"/>
            </a:xfrm>
            <a:prstGeom prst="roundRect">
              <a:avLst/>
            </a:prstGeom>
            <a:solidFill>
              <a:srgbClr val="CECCCC"/>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22" name="Rectangle 21"/>
            <p:cNvSpPr/>
            <p:nvPr/>
          </p:nvSpPr>
          <p:spPr bwMode="gray">
            <a:xfrm>
              <a:off x="4979804" y="5889625"/>
              <a:ext cx="1116390" cy="475897"/>
            </a:xfrm>
            <a:prstGeom prst="rect">
              <a:avLst/>
            </a:prstGeom>
            <a:solidFill>
              <a:srgbClr val="1F3666"/>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23" name="Rectangle 22"/>
            <p:cNvSpPr/>
            <p:nvPr/>
          </p:nvSpPr>
          <p:spPr bwMode="gray">
            <a:xfrm>
              <a:off x="5005301" y="5924197"/>
              <a:ext cx="1065396" cy="403225"/>
            </a:xfrm>
            <a:prstGeom prst="rect">
              <a:avLst/>
            </a:prstGeom>
            <a:solidFill>
              <a:srgbClr val="E2E2E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24" name="Rectangle 23"/>
            <p:cNvSpPr/>
            <p:nvPr/>
          </p:nvSpPr>
          <p:spPr bwMode="gray">
            <a:xfrm>
              <a:off x="5185987" y="6145315"/>
              <a:ext cx="100739" cy="182107"/>
            </a:xfrm>
            <a:prstGeom prst="rect">
              <a:avLst/>
            </a:prstGeom>
            <a:solidFill>
              <a:srgbClr val="98C93C"/>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25" name="Rectangle 24"/>
            <p:cNvSpPr/>
            <p:nvPr/>
          </p:nvSpPr>
          <p:spPr bwMode="gray">
            <a:xfrm>
              <a:off x="5396734" y="6087208"/>
              <a:ext cx="100739" cy="240214"/>
            </a:xfrm>
            <a:prstGeom prst="rect">
              <a:avLst/>
            </a:prstGeom>
            <a:solidFill>
              <a:srgbClr val="C2D92E"/>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26" name="Rectangle 25"/>
            <p:cNvSpPr/>
            <p:nvPr/>
          </p:nvSpPr>
          <p:spPr bwMode="gray">
            <a:xfrm>
              <a:off x="5607480" y="5993092"/>
              <a:ext cx="100739" cy="334330"/>
            </a:xfrm>
            <a:prstGeom prst="rect">
              <a:avLst/>
            </a:prstGeom>
            <a:solidFill>
              <a:srgbClr val="DEC42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27" name="Rectangle 26"/>
            <p:cNvSpPr/>
            <p:nvPr/>
          </p:nvSpPr>
          <p:spPr bwMode="gray">
            <a:xfrm>
              <a:off x="5818227" y="5956814"/>
              <a:ext cx="100739" cy="370608"/>
            </a:xfrm>
            <a:prstGeom prst="rect">
              <a:avLst/>
            </a:prstGeom>
            <a:solidFill>
              <a:srgbClr val="E7612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cxnSp>
          <p:nvCxnSpPr>
            <p:cNvPr id="28" name="Straight Connector 27"/>
            <p:cNvCxnSpPr/>
            <p:nvPr/>
          </p:nvCxnSpPr>
          <p:spPr>
            <a:xfrm flipV="1">
              <a:off x="5130391" y="6110225"/>
              <a:ext cx="271877" cy="71456"/>
            </a:xfrm>
            <a:prstGeom prst="line">
              <a:avLst/>
            </a:prstGeom>
            <a:ln w="15875">
              <a:solidFill>
                <a:srgbClr val="33495E"/>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Oval 28"/>
            <p:cNvSpPr/>
            <p:nvPr/>
          </p:nvSpPr>
          <p:spPr bwMode="gray">
            <a:xfrm>
              <a:off x="5114487" y="6156281"/>
              <a:ext cx="50800" cy="50800"/>
            </a:xfrm>
            <a:prstGeom prst="ellipse">
              <a:avLst/>
            </a:prstGeom>
            <a:solidFill>
              <a:srgbClr val="25BBAD"/>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cxnSp>
          <p:nvCxnSpPr>
            <p:cNvPr id="30" name="Straight Connector 29"/>
            <p:cNvCxnSpPr/>
            <p:nvPr/>
          </p:nvCxnSpPr>
          <p:spPr>
            <a:xfrm rot="-240000" flipV="1">
              <a:off x="5414965" y="5997913"/>
              <a:ext cx="274320" cy="88938"/>
            </a:xfrm>
            <a:prstGeom prst="line">
              <a:avLst/>
            </a:prstGeom>
            <a:ln w="15875">
              <a:solidFill>
                <a:srgbClr val="33495E"/>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Oval 30"/>
            <p:cNvSpPr/>
            <p:nvPr/>
          </p:nvSpPr>
          <p:spPr bwMode="gray">
            <a:xfrm>
              <a:off x="5382388" y="6080849"/>
              <a:ext cx="50800" cy="50800"/>
            </a:xfrm>
            <a:prstGeom prst="ellipse">
              <a:avLst/>
            </a:prstGeom>
            <a:solidFill>
              <a:srgbClr val="25BBAD"/>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cxnSp>
          <p:nvCxnSpPr>
            <p:cNvPr id="32" name="Straight Connector 31"/>
            <p:cNvCxnSpPr/>
            <p:nvPr/>
          </p:nvCxnSpPr>
          <p:spPr>
            <a:xfrm flipV="1">
              <a:off x="5673734" y="5944639"/>
              <a:ext cx="286653" cy="48454"/>
            </a:xfrm>
            <a:prstGeom prst="line">
              <a:avLst/>
            </a:prstGeom>
            <a:ln w="15875">
              <a:solidFill>
                <a:srgbClr val="33495E"/>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Oval 32"/>
            <p:cNvSpPr/>
            <p:nvPr/>
          </p:nvSpPr>
          <p:spPr bwMode="gray">
            <a:xfrm>
              <a:off x="5648334" y="5966618"/>
              <a:ext cx="50800" cy="50800"/>
            </a:xfrm>
            <a:prstGeom prst="ellipse">
              <a:avLst/>
            </a:prstGeom>
            <a:solidFill>
              <a:srgbClr val="25BBAD"/>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34" name="Oval 33"/>
            <p:cNvSpPr/>
            <p:nvPr/>
          </p:nvSpPr>
          <p:spPr bwMode="gray">
            <a:xfrm>
              <a:off x="5935271" y="5920314"/>
              <a:ext cx="50800" cy="50800"/>
            </a:xfrm>
            <a:prstGeom prst="ellipse">
              <a:avLst/>
            </a:prstGeom>
            <a:solidFill>
              <a:srgbClr val="25BBAD"/>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grpSp>
      <p:pic>
        <p:nvPicPr>
          <p:cNvPr id="35" name="Picture 34"/>
          <p:cNvPicPr>
            <a:picLocks noChangeAspect="1"/>
          </p:cNvPicPr>
          <p:nvPr/>
        </p:nvPicPr>
        <p:blipFill>
          <a:blip r:embed="rId2"/>
          <a:stretch>
            <a:fillRect/>
          </a:stretch>
        </p:blipFill>
        <p:spPr>
          <a:xfrm>
            <a:off x="6158169" y="3143276"/>
            <a:ext cx="872080" cy="849862"/>
          </a:xfrm>
          <a:prstGeom prst="rect">
            <a:avLst/>
          </a:prstGeom>
          <a:effectLst>
            <a:outerShdw blurRad="50800" dist="38100" dir="8100000" algn="tr" rotWithShape="0">
              <a:prstClr val="black">
                <a:alpha val="40000"/>
              </a:prstClr>
            </a:outerShdw>
          </a:effectLst>
        </p:spPr>
      </p:pic>
      <p:grpSp>
        <p:nvGrpSpPr>
          <p:cNvPr id="36" name="Group 35"/>
          <p:cNvGrpSpPr/>
          <p:nvPr/>
        </p:nvGrpSpPr>
        <p:grpSpPr>
          <a:xfrm>
            <a:off x="9824054" y="3139991"/>
            <a:ext cx="726869" cy="732538"/>
            <a:chOff x="10106525" y="4040780"/>
            <a:chExt cx="828369" cy="807875"/>
          </a:xfrm>
          <a:effectLst>
            <a:outerShdw blurRad="50800" dist="50800" dir="7800000" algn="tr" rotWithShape="0">
              <a:prstClr val="black">
                <a:alpha val="40000"/>
              </a:prstClr>
            </a:outerShdw>
          </a:effectLst>
        </p:grpSpPr>
        <p:sp>
          <p:nvSpPr>
            <p:cNvPr id="37" name="Rectangle 36"/>
            <p:cNvSpPr/>
            <p:nvPr/>
          </p:nvSpPr>
          <p:spPr bwMode="gray">
            <a:xfrm>
              <a:off x="10173570" y="4112688"/>
              <a:ext cx="418020" cy="418020"/>
            </a:xfrm>
            <a:prstGeom prst="rect">
              <a:avLst/>
            </a:prstGeom>
            <a:solidFill>
              <a:srgbClr val="465866"/>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38" name="Rectangle 37"/>
            <p:cNvSpPr/>
            <p:nvPr/>
          </p:nvSpPr>
          <p:spPr bwMode="gray">
            <a:xfrm>
              <a:off x="10170440" y="4363214"/>
              <a:ext cx="418020" cy="418020"/>
            </a:xfrm>
            <a:prstGeom prst="rect">
              <a:avLst/>
            </a:prstGeom>
            <a:solidFill>
              <a:srgbClr val="FD9F2A"/>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39" name="Rectangle 38"/>
            <p:cNvSpPr/>
            <p:nvPr/>
          </p:nvSpPr>
          <p:spPr bwMode="gray">
            <a:xfrm>
              <a:off x="10433128" y="4112688"/>
              <a:ext cx="427246" cy="418020"/>
            </a:xfrm>
            <a:prstGeom prst="rect">
              <a:avLst/>
            </a:prstGeom>
            <a:solidFill>
              <a:srgbClr val="4EBEDE"/>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40" name="Rectangle 39"/>
            <p:cNvSpPr/>
            <p:nvPr/>
          </p:nvSpPr>
          <p:spPr bwMode="gray">
            <a:xfrm>
              <a:off x="10433128" y="4363213"/>
              <a:ext cx="427246" cy="418020"/>
            </a:xfrm>
            <a:prstGeom prst="rect">
              <a:avLst/>
            </a:prstGeom>
            <a:solidFill>
              <a:srgbClr val="F57464"/>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41" name="Oval 40"/>
            <p:cNvSpPr/>
            <p:nvPr/>
          </p:nvSpPr>
          <p:spPr bwMode="gray">
            <a:xfrm>
              <a:off x="10341014" y="4200635"/>
              <a:ext cx="160245" cy="74631"/>
            </a:xfrm>
            <a:prstGeom prst="ellipse">
              <a:avLst/>
            </a:prstGeom>
            <a:solidFill>
              <a:srgbClr val="465866"/>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42" name="Oval 41"/>
            <p:cNvSpPr/>
            <p:nvPr/>
          </p:nvSpPr>
          <p:spPr bwMode="gray">
            <a:xfrm rot="5400000">
              <a:off x="10229106" y="4334905"/>
              <a:ext cx="160245" cy="74631"/>
            </a:xfrm>
            <a:prstGeom prst="ellipse">
              <a:avLst/>
            </a:prstGeom>
            <a:solidFill>
              <a:srgbClr val="FD9F2A"/>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43" name="Oval 42"/>
            <p:cNvSpPr/>
            <p:nvPr/>
          </p:nvSpPr>
          <p:spPr bwMode="gray">
            <a:xfrm rot="10800000">
              <a:off x="10360904" y="4466703"/>
              <a:ext cx="160245" cy="74631"/>
            </a:xfrm>
            <a:prstGeom prst="ellipse">
              <a:avLst/>
            </a:prstGeom>
            <a:solidFill>
              <a:srgbClr val="F57464"/>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44" name="Oval 43"/>
            <p:cNvSpPr/>
            <p:nvPr/>
          </p:nvSpPr>
          <p:spPr bwMode="gray">
            <a:xfrm rot="16200000">
              <a:off x="10631791" y="4326618"/>
              <a:ext cx="160245" cy="74631"/>
            </a:xfrm>
            <a:prstGeom prst="ellipse">
              <a:avLst/>
            </a:prstGeom>
            <a:solidFill>
              <a:srgbClr val="4EBEDE"/>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45" name="Oval 44"/>
            <p:cNvSpPr/>
            <p:nvPr/>
          </p:nvSpPr>
          <p:spPr bwMode="gray">
            <a:xfrm rot="10800000">
              <a:off x="10774649" y="4192979"/>
              <a:ext cx="160245" cy="74631"/>
            </a:xfrm>
            <a:prstGeom prst="ellipse">
              <a:avLst/>
            </a:prstGeom>
            <a:solidFill>
              <a:srgbClr val="4EBEDE"/>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46" name="Oval 45"/>
            <p:cNvSpPr/>
            <p:nvPr/>
          </p:nvSpPr>
          <p:spPr bwMode="gray">
            <a:xfrm rot="5400000">
              <a:off x="10229496" y="4083587"/>
              <a:ext cx="160245" cy="74631"/>
            </a:xfrm>
            <a:prstGeom prst="ellipse">
              <a:avLst/>
            </a:prstGeom>
            <a:solidFill>
              <a:srgbClr val="465866"/>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47" name="Oval 46"/>
            <p:cNvSpPr/>
            <p:nvPr/>
          </p:nvSpPr>
          <p:spPr bwMode="gray">
            <a:xfrm rot="10800000">
              <a:off x="10106525" y="4582831"/>
              <a:ext cx="160245" cy="74631"/>
            </a:xfrm>
            <a:prstGeom prst="ellipse">
              <a:avLst/>
            </a:prstGeom>
            <a:solidFill>
              <a:srgbClr val="FD9F2A"/>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48" name="Oval 47"/>
            <p:cNvSpPr/>
            <p:nvPr/>
          </p:nvSpPr>
          <p:spPr bwMode="gray">
            <a:xfrm rot="16200000">
              <a:off x="10492702" y="4731217"/>
              <a:ext cx="160245" cy="74631"/>
            </a:xfrm>
            <a:prstGeom prst="ellipse">
              <a:avLst/>
            </a:prstGeom>
            <a:solidFill>
              <a:srgbClr val="F57464"/>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grpSp>
      <p:sp>
        <p:nvSpPr>
          <p:cNvPr id="49" name="TextBox 48"/>
          <p:cNvSpPr txBox="1"/>
          <p:nvPr/>
        </p:nvSpPr>
        <p:spPr>
          <a:xfrm>
            <a:off x="5813826" y="4399752"/>
            <a:ext cx="2155932" cy="907731"/>
          </a:xfrm>
          <a:prstGeom prst="rect">
            <a:avLst/>
          </a:prstGeom>
          <a:noFill/>
        </p:spPr>
        <p:txBody>
          <a:bodyPr wrap="square" lIns="0" tIns="0" rIns="0" bIns="0" rtlCol="0">
            <a:spAutoFit/>
          </a:bodyPr>
          <a:lstStyle/>
          <a:p>
            <a:pPr marL="171416" indent="-171416" fontAlgn="base">
              <a:spcBef>
                <a:spcPts val="600"/>
              </a:spcBef>
              <a:spcAft>
                <a:spcPct val="0"/>
              </a:spcAft>
              <a:buClr>
                <a:srgbClr val="F0AB00"/>
              </a:buClr>
              <a:buSzPct val="80000"/>
              <a:buFont typeface="Arial" charset="0"/>
              <a:buChar char="•"/>
            </a:pPr>
            <a:r>
              <a:rPr lang="en-US" sz="1100" kern="0" dirty="0">
                <a:latin typeface="Apple Braille" charset="0"/>
                <a:ea typeface="Apple Braille" charset="0"/>
                <a:cs typeface="Apple Braille" charset="0"/>
              </a:rPr>
              <a:t>Recruiting Marketing</a:t>
            </a:r>
          </a:p>
          <a:p>
            <a:pPr marL="171416" indent="-171416" fontAlgn="base">
              <a:spcBef>
                <a:spcPts val="600"/>
              </a:spcBef>
              <a:spcAft>
                <a:spcPct val="0"/>
              </a:spcAft>
              <a:buClr>
                <a:srgbClr val="F0AB00"/>
              </a:buClr>
              <a:buSzPct val="80000"/>
              <a:buFont typeface="Arial" charset="0"/>
              <a:buChar char="•"/>
            </a:pPr>
            <a:r>
              <a:rPr lang="en-US" sz="1100" kern="0" dirty="0">
                <a:latin typeface="Apple Braille" charset="0"/>
                <a:ea typeface="Apple Braille" charset="0"/>
                <a:cs typeface="Apple Braille" charset="0"/>
              </a:rPr>
              <a:t>Recruiting Management</a:t>
            </a:r>
          </a:p>
          <a:p>
            <a:pPr marL="171416" indent="-171416" fontAlgn="base">
              <a:spcBef>
                <a:spcPts val="600"/>
              </a:spcBef>
              <a:spcAft>
                <a:spcPct val="0"/>
              </a:spcAft>
              <a:buClr>
                <a:srgbClr val="F0AB00"/>
              </a:buClr>
              <a:buSzPct val="80000"/>
              <a:buFont typeface="Arial" charset="0"/>
              <a:buChar char="•"/>
            </a:pPr>
            <a:r>
              <a:rPr lang="en-US" sz="1100" kern="0" dirty="0">
                <a:latin typeface="Apple Braille" charset="0"/>
                <a:ea typeface="Apple Braille" charset="0"/>
                <a:cs typeface="Apple Braille" charset="0"/>
              </a:rPr>
              <a:t>Onboarding</a:t>
            </a:r>
          </a:p>
          <a:p>
            <a:pPr marL="171416" indent="-171416" fontAlgn="base">
              <a:spcBef>
                <a:spcPts val="600"/>
              </a:spcBef>
              <a:spcAft>
                <a:spcPct val="0"/>
              </a:spcAft>
              <a:buClr>
                <a:srgbClr val="F0AB00"/>
              </a:buClr>
              <a:buSzPct val="80000"/>
              <a:buFont typeface="Arial" charset="0"/>
              <a:buChar char="•"/>
            </a:pPr>
            <a:r>
              <a:rPr lang="en-US" sz="1100" kern="0" dirty="0">
                <a:latin typeface="Apple Braille" charset="0"/>
                <a:ea typeface="Apple Braille" charset="0"/>
                <a:cs typeface="Apple Braille" charset="0"/>
              </a:rPr>
              <a:t>Employee Central</a:t>
            </a:r>
          </a:p>
        </p:txBody>
      </p:sp>
      <p:sp>
        <p:nvSpPr>
          <p:cNvPr id="50" name="TextBox 49"/>
          <p:cNvSpPr txBox="1"/>
          <p:nvPr/>
        </p:nvSpPr>
        <p:spPr>
          <a:xfrm>
            <a:off x="2225110" y="4548644"/>
            <a:ext cx="1963305" cy="415402"/>
          </a:xfrm>
          <a:prstGeom prst="rect">
            <a:avLst/>
          </a:prstGeom>
          <a:noFill/>
        </p:spPr>
        <p:txBody>
          <a:bodyPr wrap="square" lIns="0" tIns="0" rIns="0" bIns="0" rtlCol="0">
            <a:spAutoFit/>
          </a:bodyPr>
          <a:lstStyle/>
          <a:p>
            <a:pPr marL="171416" indent="-171416" fontAlgn="base">
              <a:spcBef>
                <a:spcPts val="600"/>
              </a:spcBef>
              <a:spcAft>
                <a:spcPct val="0"/>
              </a:spcAft>
              <a:buClr>
                <a:srgbClr val="F0AB00"/>
              </a:buClr>
              <a:buSzPct val="80000"/>
              <a:buFont typeface="Arial" charset="0"/>
              <a:buChar char="•"/>
            </a:pPr>
            <a:r>
              <a:rPr lang="en-US" sz="1100" kern="0" dirty="0">
                <a:effectLst>
                  <a:outerShdw blurRad="50800" dist="50800" dir="5400000" algn="ctr" rotWithShape="0">
                    <a:srgbClr val="000000">
                      <a:alpha val="0"/>
                    </a:srgbClr>
                  </a:outerShdw>
                </a:effectLst>
                <a:latin typeface="Apple Braille" charset="0"/>
                <a:ea typeface="Apple Braille" charset="0"/>
                <a:cs typeface="Apple Braille" charset="0"/>
              </a:rPr>
              <a:t>Attract &amp; hire best candidates</a:t>
            </a:r>
            <a:endParaRPr lang="en-US" sz="1100" kern="0" dirty="0">
              <a:latin typeface="Apple Braille" charset="0"/>
              <a:ea typeface="Apple Braille" charset="0"/>
              <a:cs typeface="Apple Braille" charset="0"/>
            </a:endParaRPr>
          </a:p>
          <a:p>
            <a:pPr marL="171416" indent="-171416" fontAlgn="base">
              <a:spcBef>
                <a:spcPts val="600"/>
              </a:spcBef>
              <a:spcAft>
                <a:spcPct val="0"/>
              </a:spcAft>
              <a:buClr>
                <a:srgbClr val="F0AB00"/>
              </a:buClr>
              <a:buSzPct val="80000"/>
              <a:buFont typeface="Arial" charset="0"/>
              <a:buChar char="•"/>
            </a:pPr>
            <a:r>
              <a:rPr lang="en-US" sz="1100" kern="0" dirty="0">
                <a:latin typeface="Apple Braille" charset="0"/>
                <a:ea typeface="Apple Braille" charset="0"/>
                <a:cs typeface="Apple Braille" charset="0"/>
              </a:rPr>
              <a:t>Faster time to new hire value.</a:t>
            </a:r>
          </a:p>
        </p:txBody>
      </p:sp>
      <p:sp>
        <p:nvSpPr>
          <p:cNvPr id="51" name="Rounded Rectangle 60"/>
          <p:cNvSpPr/>
          <p:nvPr/>
        </p:nvSpPr>
        <p:spPr bwMode="gray">
          <a:xfrm>
            <a:off x="2346853" y="4030644"/>
            <a:ext cx="1963305" cy="225521"/>
          </a:xfrm>
          <a:prstGeom prst="roundRect">
            <a:avLst/>
          </a:prstGeom>
          <a:noFill/>
          <a:ln w="6350" algn="ctr">
            <a:solidFill>
              <a:srgbClr val="21526C"/>
            </a:solidFill>
            <a:miter lim="800000"/>
            <a:headEnd/>
            <a:tailEnd/>
          </a:ln>
          <a:effectLst/>
        </p:spPr>
        <p:txBody>
          <a:bodyPr lIns="89974" tIns="71978" rIns="89974" bIns="71978" rtlCol="0" anchor="ctr"/>
          <a:lstStyle/>
          <a:p>
            <a:pPr algn="ctr" fontAlgn="base">
              <a:spcBef>
                <a:spcPts val="600"/>
              </a:spcBef>
              <a:spcAft>
                <a:spcPct val="0"/>
              </a:spcAft>
              <a:buClr>
                <a:srgbClr val="F0AB00"/>
              </a:buClr>
              <a:buSzPct val="80000"/>
            </a:pPr>
            <a:r>
              <a:rPr lang="en-US" sz="1200" kern="0" dirty="0">
                <a:latin typeface="Apple Braille" charset="0"/>
                <a:ea typeface="Apple Braille" charset="0"/>
                <a:cs typeface="Apple Braille" charset="0"/>
              </a:rPr>
              <a:t>Business Value</a:t>
            </a:r>
          </a:p>
        </p:txBody>
      </p:sp>
      <p:sp>
        <p:nvSpPr>
          <p:cNvPr id="52" name="Rounded Rectangle 61"/>
          <p:cNvSpPr/>
          <p:nvPr/>
        </p:nvSpPr>
        <p:spPr bwMode="gray">
          <a:xfrm>
            <a:off x="5680169" y="4026972"/>
            <a:ext cx="1828082" cy="225521"/>
          </a:xfrm>
          <a:prstGeom prst="roundRect">
            <a:avLst/>
          </a:prstGeom>
          <a:noFill/>
          <a:ln w="6350" algn="ctr">
            <a:solidFill>
              <a:srgbClr val="21526C"/>
            </a:solidFill>
            <a:miter lim="800000"/>
            <a:headEnd/>
            <a:tailEnd/>
          </a:ln>
          <a:effectLst/>
        </p:spPr>
        <p:txBody>
          <a:bodyPr lIns="89974" tIns="71978" rIns="89974" bIns="71978" rtlCol="0" anchor="ctr"/>
          <a:lstStyle/>
          <a:p>
            <a:pPr algn="ctr" fontAlgn="base">
              <a:spcBef>
                <a:spcPts val="600"/>
              </a:spcBef>
              <a:spcAft>
                <a:spcPct val="0"/>
              </a:spcAft>
              <a:buClr>
                <a:srgbClr val="F0AB00"/>
              </a:buClr>
              <a:buSzPct val="80000"/>
            </a:pPr>
            <a:r>
              <a:rPr lang="en-US" sz="1200" kern="0" dirty="0">
                <a:latin typeface="Apple Braille" charset="0"/>
                <a:ea typeface="Apple Braille" charset="0"/>
                <a:cs typeface="Apple Braille" charset="0"/>
              </a:rPr>
              <a:t>Key Process Interactions</a:t>
            </a:r>
          </a:p>
        </p:txBody>
      </p:sp>
      <p:sp>
        <p:nvSpPr>
          <p:cNvPr id="53" name="Rounded Rectangle 62"/>
          <p:cNvSpPr/>
          <p:nvPr/>
        </p:nvSpPr>
        <p:spPr bwMode="gray">
          <a:xfrm>
            <a:off x="9313803" y="4033163"/>
            <a:ext cx="1747368" cy="225521"/>
          </a:xfrm>
          <a:prstGeom prst="roundRect">
            <a:avLst/>
          </a:prstGeom>
          <a:noFill/>
          <a:ln w="6350" algn="ctr">
            <a:solidFill>
              <a:srgbClr val="21526C"/>
            </a:solidFill>
            <a:miter lim="800000"/>
            <a:headEnd/>
            <a:tailEnd/>
          </a:ln>
          <a:effectLst/>
        </p:spPr>
        <p:txBody>
          <a:bodyPr lIns="89974" tIns="71978" rIns="89974" bIns="71978" rtlCol="0" anchor="ctr"/>
          <a:lstStyle/>
          <a:p>
            <a:pPr algn="ctr" fontAlgn="base">
              <a:spcBef>
                <a:spcPts val="600"/>
              </a:spcBef>
              <a:spcAft>
                <a:spcPct val="0"/>
              </a:spcAft>
              <a:buClr>
                <a:srgbClr val="F0AB00"/>
              </a:buClr>
              <a:buSzPct val="80000"/>
            </a:pPr>
            <a:r>
              <a:rPr lang="en-US" sz="1200" kern="0" dirty="0">
                <a:latin typeface="Apple Braille" charset="0"/>
                <a:ea typeface="Apple Braille" charset="0"/>
                <a:cs typeface="Apple Braille" charset="0"/>
              </a:rPr>
              <a:t>Key Data Interactions</a:t>
            </a:r>
          </a:p>
        </p:txBody>
      </p:sp>
      <p:sp>
        <p:nvSpPr>
          <p:cNvPr id="54" name="Rounded Rectangle 63"/>
          <p:cNvSpPr/>
          <p:nvPr/>
        </p:nvSpPr>
        <p:spPr bwMode="gray">
          <a:xfrm>
            <a:off x="8770073" y="4886028"/>
            <a:ext cx="886763" cy="338250"/>
          </a:xfrm>
          <a:prstGeom prst="roundRect">
            <a:avLst/>
          </a:prstGeom>
          <a:solidFill>
            <a:srgbClr val="307487"/>
          </a:solidFill>
          <a:ln w="12700" algn="ctr">
            <a:solidFill>
              <a:srgbClr val="307487"/>
            </a:solidFill>
            <a:miter lim="800000"/>
            <a:headEnd/>
            <a:tailEnd/>
          </a:ln>
          <a:effectLst>
            <a:outerShdw blurRad="50800" dist="50800" dir="7800000" algn="tr" rotWithShape="0">
              <a:prstClr val="black">
                <a:alpha val="40000"/>
              </a:prstClr>
            </a:outerShdw>
          </a:effectLst>
        </p:spPr>
        <p:txBody>
          <a:bodyPr lIns="89958" tIns="71966" rIns="89958" bIns="71966" rtlCol="0" anchor="ctr"/>
          <a:lstStyle/>
          <a:p>
            <a:pPr algn="ctr" defTabSz="914034" fontAlgn="base">
              <a:spcBef>
                <a:spcPct val="50000"/>
              </a:spcBef>
              <a:spcAft>
                <a:spcPct val="0"/>
              </a:spcAft>
              <a:buClr>
                <a:srgbClr val="F0AB00"/>
              </a:buClr>
              <a:buSzPct val="80000"/>
            </a:pPr>
            <a:r>
              <a:rPr lang="en-US" sz="900" kern="0" dirty="0">
                <a:solidFill>
                  <a:schemeClr val="bg1"/>
                </a:solidFill>
                <a:latin typeface="Apple Braille" charset="0"/>
                <a:ea typeface="Apple Braille" charset="0"/>
                <a:cs typeface="Apple Braille" charset="0"/>
              </a:rPr>
              <a:t>New Hire Data</a:t>
            </a:r>
          </a:p>
        </p:txBody>
      </p:sp>
      <p:sp>
        <p:nvSpPr>
          <p:cNvPr id="55" name="Rounded Rectangle 64"/>
          <p:cNvSpPr/>
          <p:nvPr/>
        </p:nvSpPr>
        <p:spPr bwMode="gray">
          <a:xfrm>
            <a:off x="10725315" y="4446736"/>
            <a:ext cx="882678" cy="340128"/>
          </a:xfrm>
          <a:prstGeom prst="roundRect">
            <a:avLst/>
          </a:prstGeom>
          <a:solidFill>
            <a:schemeClr val="accent5">
              <a:lumMod val="60000"/>
              <a:lumOff val="40000"/>
            </a:schemeClr>
          </a:solidFill>
          <a:ln w="12700" algn="ctr">
            <a:solidFill>
              <a:srgbClr val="307487"/>
            </a:solidFill>
            <a:miter lim="800000"/>
            <a:headEnd/>
            <a:tailEnd/>
          </a:ln>
          <a:effectLst>
            <a:outerShdw blurRad="50800" dist="50800" dir="7800000" algn="tr" rotWithShape="0">
              <a:prstClr val="black">
                <a:alpha val="40000"/>
              </a:prstClr>
            </a:outerShdw>
          </a:effectLst>
        </p:spPr>
        <p:txBody>
          <a:bodyPr lIns="89958" tIns="71966" rIns="89958" bIns="71966" rtlCol="0" anchor="ctr"/>
          <a:lstStyle/>
          <a:p>
            <a:pPr algn="ctr" defTabSz="914034" fontAlgn="base">
              <a:spcBef>
                <a:spcPct val="50000"/>
              </a:spcBef>
              <a:spcAft>
                <a:spcPct val="0"/>
              </a:spcAft>
              <a:buClr>
                <a:srgbClr val="F0AB00"/>
              </a:buClr>
              <a:buSzPct val="80000"/>
            </a:pPr>
            <a:r>
              <a:rPr lang="en-US" sz="900" kern="0" dirty="0">
                <a:solidFill>
                  <a:schemeClr val="bg1"/>
                </a:solidFill>
                <a:latin typeface="Apple Braille" charset="0"/>
                <a:ea typeface="Apple Braille" charset="0"/>
                <a:cs typeface="Apple Braille" charset="0"/>
              </a:rPr>
              <a:t>Position Data</a:t>
            </a:r>
            <a:endParaRPr lang="en-US" sz="900" kern="0" dirty="0" err="1">
              <a:solidFill>
                <a:schemeClr val="bg1"/>
              </a:solidFill>
              <a:latin typeface="Apple Braille" charset="0"/>
              <a:ea typeface="Apple Braille" charset="0"/>
              <a:cs typeface="Apple Braille" charset="0"/>
            </a:endParaRPr>
          </a:p>
        </p:txBody>
      </p:sp>
      <p:sp>
        <p:nvSpPr>
          <p:cNvPr id="56" name="Rounded Rectangle 67"/>
          <p:cNvSpPr/>
          <p:nvPr/>
        </p:nvSpPr>
        <p:spPr bwMode="gray">
          <a:xfrm>
            <a:off x="8754693" y="4460026"/>
            <a:ext cx="886763" cy="338250"/>
          </a:xfrm>
          <a:prstGeom prst="roundRect">
            <a:avLst/>
          </a:prstGeom>
          <a:solidFill>
            <a:schemeClr val="accent5">
              <a:lumMod val="75000"/>
            </a:schemeClr>
          </a:solidFill>
          <a:ln w="12700" algn="ctr">
            <a:solidFill>
              <a:srgbClr val="307487"/>
            </a:solidFill>
            <a:miter lim="800000"/>
            <a:headEnd/>
            <a:tailEnd/>
          </a:ln>
          <a:effectLst>
            <a:outerShdw blurRad="50800" dist="50800" dir="7800000" algn="tr" rotWithShape="0">
              <a:prstClr val="black">
                <a:alpha val="40000"/>
              </a:prstClr>
            </a:outerShdw>
          </a:effectLst>
        </p:spPr>
        <p:txBody>
          <a:bodyPr lIns="89958" tIns="71966" rIns="89958" bIns="71966" rtlCol="0" anchor="ctr"/>
          <a:lstStyle/>
          <a:p>
            <a:pPr algn="ctr" defTabSz="914034" fontAlgn="base">
              <a:spcBef>
                <a:spcPct val="50000"/>
              </a:spcBef>
              <a:spcAft>
                <a:spcPct val="0"/>
              </a:spcAft>
              <a:buClr>
                <a:srgbClr val="F0AB00"/>
              </a:buClr>
              <a:buSzPct val="80000"/>
            </a:pPr>
            <a:r>
              <a:rPr lang="en-US" sz="900" kern="0" dirty="0">
                <a:solidFill>
                  <a:schemeClr val="bg1"/>
                </a:solidFill>
                <a:latin typeface="Apple Braille" charset="0"/>
                <a:ea typeface="Apple Braille" charset="0"/>
                <a:cs typeface="Apple Braille" charset="0"/>
              </a:rPr>
              <a:t>Employee Data</a:t>
            </a:r>
            <a:endParaRPr lang="en-US" sz="900" kern="0" dirty="0" err="1">
              <a:solidFill>
                <a:schemeClr val="bg1"/>
              </a:solidFill>
              <a:latin typeface="Apple Braille" charset="0"/>
              <a:ea typeface="Apple Braille" charset="0"/>
              <a:cs typeface="Apple Braille" charset="0"/>
            </a:endParaRPr>
          </a:p>
        </p:txBody>
      </p:sp>
      <p:sp>
        <p:nvSpPr>
          <p:cNvPr id="57" name="Rounded Rectangle 79"/>
          <p:cNvSpPr/>
          <p:nvPr/>
        </p:nvSpPr>
        <p:spPr bwMode="gray">
          <a:xfrm>
            <a:off x="9757092" y="4460026"/>
            <a:ext cx="886763" cy="338250"/>
          </a:xfrm>
          <a:prstGeom prst="roundRect">
            <a:avLst/>
          </a:prstGeom>
          <a:solidFill>
            <a:schemeClr val="accent6">
              <a:lumMod val="60000"/>
              <a:lumOff val="40000"/>
            </a:schemeClr>
          </a:solidFill>
          <a:ln w="12700" algn="ctr">
            <a:solidFill>
              <a:srgbClr val="307487"/>
            </a:solidFill>
            <a:miter lim="800000"/>
            <a:headEnd/>
            <a:tailEnd/>
          </a:ln>
          <a:effectLst>
            <a:outerShdw blurRad="50800" dist="50800" dir="7800000" algn="tr" rotWithShape="0">
              <a:prstClr val="black">
                <a:alpha val="40000"/>
              </a:prstClr>
            </a:outerShdw>
          </a:effectLst>
        </p:spPr>
        <p:txBody>
          <a:bodyPr lIns="89958" tIns="71966" rIns="89958" bIns="71966" rtlCol="0" anchor="ctr"/>
          <a:lstStyle/>
          <a:p>
            <a:pPr algn="ctr" defTabSz="914034" fontAlgn="base">
              <a:spcBef>
                <a:spcPct val="50000"/>
              </a:spcBef>
              <a:spcAft>
                <a:spcPct val="0"/>
              </a:spcAft>
              <a:buClr>
                <a:srgbClr val="F0AB00"/>
              </a:buClr>
              <a:buSzPct val="80000"/>
            </a:pPr>
            <a:r>
              <a:rPr lang="en-US" sz="900" kern="0" dirty="0">
                <a:solidFill>
                  <a:schemeClr val="bg1"/>
                </a:solidFill>
                <a:latin typeface="Apple Braille" charset="0"/>
                <a:ea typeface="Apple Braille" charset="0"/>
                <a:cs typeface="Apple Braille" charset="0"/>
              </a:rPr>
              <a:t>Competency Framework</a:t>
            </a:r>
          </a:p>
        </p:txBody>
      </p:sp>
      <p:sp>
        <p:nvSpPr>
          <p:cNvPr id="58" name="Rounded Rectangle 80"/>
          <p:cNvSpPr/>
          <p:nvPr/>
        </p:nvSpPr>
        <p:spPr bwMode="gray">
          <a:xfrm>
            <a:off x="9759134" y="4883865"/>
            <a:ext cx="882678" cy="339175"/>
          </a:xfrm>
          <a:prstGeom prst="roundRect">
            <a:avLst/>
          </a:prstGeom>
          <a:solidFill>
            <a:srgbClr val="307487"/>
          </a:solidFill>
          <a:ln w="12700" algn="ctr">
            <a:solidFill>
              <a:srgbClr val="307487"/>
            </a:solidFill>
            <a:miter lim="800000"/>
            <a:headEnd/>
            <a:tailEnd/>
          </a:ln>
          <a:effectLst>
            <a:outerShdw blurRad="50800" dist="50800" dir="7800000" algn="tr" rotWithShape="0">
              <a:prstClr val="black">
                <a:alpha val="40000"/>
              </a:prstClr>
            </a:outerShdw>
          </a:effectLst>
        </p:spPr>
        <p:txBody>
          <a:bodyPr lIns="89958" tIns="71966" rIns="89958" bIns="71966" rtlCol="0" anchor="ctr"/>
          <a:lstStyle/>
          <a:p>
            <a:pPr algn="ctr" defTabSz="914034" fontAlgn="base">
              <a:spcBef>
                <a:spcPct val="50000"/>
              </a:spcBef>
              <a:spcAft>
                <a:spcPct val="0"/>
              </a:spcAft>
              <a:buClr>
                <a:srgbClr val="F0AB00"/>
              </a:buClr>
              <a:buSzPct val="80000"/>
            </a:pPr>
            <a:r>
              <a:rPr lang="en-US" sz="900" kern="0" dirty="0">
                <a:solidFill>
                  <a:schemeClr val="bg1"/>
                </a:solidFill>
                <a:latin typeface="Apple Braille" charset="0"/>
                <a:ea typeface="Apple Braille" charset="0"/>
                <a:cs typeface="Apple Braille" charset="0"/>
              </a:rPr>
              <a:t>Applicant Data</a:t>
            </a:r>
          </a:p>
        </p:txBody>
      </p:sp>
      <p:sp>
        <p:nvSpPr>
          <p:cNvPr id="59" name="Rounded Rectangle 81"/>
          <p:cNvSpPr/>
          <p:nvPr/>
        </p:nvSpPr>
        <p:spPr bwMode="gray">
          <a:xfrm>
            <a:off x="10727357" y="4883865"/>
            <a:ext cx="886763" cy="338250"/>
          </a:xfrm>
          <a:prstGeom prst="roundRect">
            <a:avLst/>
          </a:prstGeom>
          <a:solidFill>
            <a:srgbClr val="307487"/>
          </a:solidFill>
          <a:ln w="12700" algn="ctr">
            <a:solidFill>
              <a:srgbClr val="307487"/>
            </a:solidFill>
            <a:miter lim="800000"/>
            <a:headEnd/>
            <a:tailEnd/>
          </a:ln>
          <a:effectLst>
            <a:outerShdw blurRad="50800" dist="50800" dir="7800000" algn="tr" rotWithShape="0">
              <a:prstClr val="black">
                <a:alpha val="40000"/>
              </a:prstClr>
            </a:outerShdw>
          </a:effectLst>
        </p:spPr>
        <p:txBody>
          <a:bodyPr lIns="89958" tIns="71966" rIns="89958" bIns="71966" rtlCol="0" anchor="ctr"/>
          <a:lstStyle/>
          <a:p>
            <a:pPr algn="ctr" defTabSz="914034" fontAlgn="base">
              <a:spcBef>
                <a:spcPct val="50000"/>
              </a:spcBef>
              <a:spcAft>
                <a:spcPct val="0"/>
              </a:spcAft>
              <a:buClr>
                <a:srgbClr val="F0AB00"/>
              </a:buClr>
              <a:buSzPct val="80000"/>
            </a:pPr>
            <a:r>
              <a:rPr lang="en-US" sz="900" kern="0" dirty="0">
                <a:solidFill>
                  <a:schemeClr val="bg1"/>
                </a:solidFill>
                <a:latin typeface="Apple Braille" charset="0"/>
                <a:ea typeface="Apple Braille" charset="0"/>
                <a:cs typeface="Apple Braille" charset="0"/>
              </a:rPr>
              <a:t>Requisition Data</a:t>
            </a:r>
          </a:p>
        </p:txBody>
      </p:sp>
      <p:graphicFrame>
        <p:nvGraphicFramePr>
          <p:cNvPr id="60" name="Diagram 59"/>
          <p:cNvGraphicFramePr/>
          <p:nvPr>
            <p:extLst/>
          </p:nvPr>
        </p:nvGraphicFramePr>
        <p:xfrm>
          <a:off x="969653" y="1808575"/>
          <a:ext cx="10002019" cy="5637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1" name="Isosceles Triangle 60"/>
          <p:cNvSpPr/>
          <p:nvPr/>
        </p:nvSpPr>
        <p:spPr bwMode="gray">
          <a:xfrm rot="10800000">
            <a:off x="4523315" y="1271149"/>
            <a:ext cx="502433" cy="537427"/>
          </a:xfrm>
          <a:prstGeom prst="triangle">
            <a:avLst>
              <a:gd name="adj" fmla="val 51176"/>
            </a:avLst>
          </a:prstGeom>
          <a:solidFill>
            <a:schemeClr val="accent4">
              <a:lumMod val="75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30603614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806638-E40C-574C-9F24-E6287A56A7FE}"/>
              </a:ext>
            </a:extLst>
          </p:cNvPr>
          <p:cNvSpPr>
            <a:spLocks noGrp="1"/>
          </p:cNvSpPr>
          <p:nvPr>
            <p:ph type="body" sz="quarter" idx="11"/>
          </p:nvPr>
        </p:nvSpPr>
        <p:spPr>
          <a:xfrm>
            <a:off x="6362477" y="1217230"/>
            <a:ext cx="5328000" cy="4716000"/>
          </a:xfrm>
        </p:spPr>
        <p:txBody>
          <a:bodyPr>
            <a:normAutofit/>
          </a:bodyPr>
          <a:lstStyle/>
          <a:p>
            <a:r>
              <a:rPr lang="en-US" b="1" dirty="0"/>
              <a:t>Products not supported today</a:t>
            </a:r>
          </a:p>
          <a:p>
            <a:pPr marL="342900" indent="-342900">
              <a:spcBef>
                <a:spcPts val="1200"/>
              </a:spcBef>
              <a:buSzPct val="100000"/>
              <a:buFont typeface="Wingdings" pitchFamily="2" charset="2"/>
              <a:buChar char="§"/>
            </a:pPr>
            <a:r>
              <a:rPr lang="en-US" dirty="0"/>
              <a:t>Performance &amp; Goals</a:t>
            </a:r>
          </a:p>
          <a:p>
            <a:pPr marL="342900" indent="-342900">
              <a:spcBef>
                <a:spcPts val="1200"/>
              </a:spcBef>
              <a:buSzPct val="100000"/>
              <a:buFont typeface="Wingdings" pitchFamily="2" charset="2"/>
              <a:buChar char="§"/>
            </a:pPr>
            <a:r>
              <a:rPr lang="en-US" dirty="0"/>
              <a:t>Compensation</a:t>
            </a:r>
          </a:p>
          <a:p>
            <a:pPr marL="342900" indent="-342900">
              <a:spcBef>
                <a:spcPts val="1200"/>
              </a:spcBef>
              <a:buSzPct val="100000"/>
              <a:buFont typeface="Wingdings" pitchFamily="2" charset="2"/>
              <a:buChar char="§"/>
            </a:pPr>
            <a:r>
              <a:rPr lang="en-US" dirty="0"/>
              <a:t>Succession &amp; Development </a:t>
            </a:r>
          </a:p>
          <a:p>
            <a:pPr marL="342900" indent="-342900">
              <a:spcBef>
                <a:spcPts val="1200"/>
              </a:spcBef>
              <a:buSzPct val="100000"/>
              <a:buFont typeface="Wingdings" pitchFamily="2" charset="2"/>
              <a:buChar char="§"/>
            </a:pPr>
            <a:r>
              <a:rPr lang="en-US" dirty="0"/>
              <a:t>Common features of Employee Profile, User Management, Role-Based Permission and Proxy Management</a:t>
            </a:r>
          </a:p>
          <a:p>
            <a:pPr>
              <a:buSzPct val="100000"/>
            </a:pPr>
            <a:r>
              <a:rPr lang="en-US" b="1" dirty="0"/>
              <a:t>How to generate Change Audit reports</a:t>
            </a:r>
          </a:p>
          <a:p>
            <a:pPr marL="342900" indent="-342900">
              <a:spcBef>
                <a:spcPts val="1200"/>
              </a:spcBef>
              <a:buSzPct val="100000"/>
              <a:buFont typeface="Wingdings" pitchFamily="2" charset="2"/>
              <a:buChar char="§"/>
            </a:pPr>
            <a:r>
              <a:rPr lang="en-US" dirty="0"/>
              <a:t>More information coming soon*</a:t>
            </a:r>
          </a:p>
        </p:txBody>
      </p:sp>
      <p:sp>
        <p:nvSpPr>
          <p:cNvPr id="3" name="Text Placeholder 2">
            <a:extLst>
              <a:ext uri="{FF2B5EF4-FFF2-40B4-BE49-F238E27FC236}">
                <a16:creationId xmlns:a16="http://schemas.microsoft.com/office/drawing/2014/main" id="{471FDC84-A2DB-1146-B1F6-A03BA3DCA86D}"/>
              </a:ext>
            </a:extLst>
          </p:cNvPr>
          <p:cNvSpPr>
            <a:spLocks noGrp="1"/>
          </p:cNvSpPr>
          <p:nvPr>
            <p:ph type="body" sz="quarter" idx="10"/>
          </p:nvPr>
        </p:nvSpPr>
        <p:spPr>
          <a:xfrm>
            <a:off x="504000" y="1217230"/>
            <a:ext cx="5328000" cy="4716000"/>
          </a:xfrm>
        </p:spPr>
        <p:txBody>
          <a:bodyPr/>
          <a:lstStyle/>
          <a:p>
            <a:r>
              <a:rPr lang="en-US" b="1" dirty="0"/>
              <a:t>Products supported today</a:t>
            </a:r>
          </a:p>
          <a:p>
            <a:pPr marL="342900" indent="-342900">
              <a:spcBef>
                <a:spcPts val="1200"/>
              </a:spcBef>
              <a:buSzPct val="100000"/>
              <a:buFont typeface="Wingdings" pitchFamily="2" charset="2"/>
              <a:buChar char="§"/>
            </a:pPr>
            <a:r>
              <a:rPr lang="en-US" dirty="0"/>
              <a:t>Employee Central</a:t>
            </a:r>
          </a:p>
          <a:p>
            <a:pPr marL="342900" indent="-342900">
              <a:spcBef>
                <a:spcPts val="1200"/>
              </a:spcBef>
              <a:buSzPct val="100000"/>
              <a:buFont typeface="Wingdings" pitchFamily="2" charset="2"/>
              <a:buChar char="§"/>
            </a:pPr>
            <a:r>
              <a:rPr lang="en-US" dirty="0"/>
              <a:t>Employee Central Payroll</a:t>
            </a:r>
          </a:p>
          <a:p>
            <a:pPr marL="342900" indent="-342900">
              <a:spcBef>
                <a:spcPts val="1200"/>
              </a:spcBef>
              <a:buSzPct val="100000"/>
              <a:buFont typeface="Wingdings" pitchFamily="2" charset="2"/>
              <a:buChar char="§"/>
            </a:pPr>
            <a:r>
              <a:rPr lang="en-US" dirty="0"/>
              <a:t>Learning</a:t>
            </a:r>
          </a:p>
          <a:p>
            <a:pPr marL="342900" indent="-342900">
              <a:spcBef>
                <a:spcPts val="1200"/>
              </a:spcBef>
              <a:buSzPct val="100000"/>
              <a:buFont typeface="Wingdings" pitchFamily="2" charset="2"/>
              <a:buChar char="§"/>
            </a:pPr>
            <a:r>
              <a:rPr lang="en-US" dirty="0"/>
              <a:t>Onboarding</a:t>
            </a:r>
          </a:p>
          <a:p>
            <a:pPr marL="342900" indent="-342900">
              <a:spcBef>
                <a:spcPts val="1200"/>
              </a:spcBef>
              <a:buSzPct val="100000"/>
              <a:buFont typeface="Wingdings" pitchFamily="2" charset="2"/>
              <a:buChar char="§"/>
            </a:pPr>
            <a:r>
              <a:rPr lang="en-US" dirty="0"/>
              <a:t>Recruiting (RCM, RP, RMK)</a:t>
            </a:r>
          </a:p>
          <a:p>
            <a:pPr>
              <a:buSzPct val="100000"/>
            </a:pPr>
            <a:r>
              <a:rPr lang="en-US" b="1" dirty="0"/>
              <a:t>How to generate Change Audit reports</a:t>
            </a:r>
          </a:p>
          <a:p>
            <a:pPr marL="342900" indent="-342900">
              <a:buSzPct val="100000"/>
              <a:buFont typeface="Arial" panose="020B0604020202020204" pitchFamily="34" charset="0"/>
              <a:buChar char="•"/>
            </a:pPr>
            <a:r>
              <a:rPr lang="en-US" dirty="0">
                <a:hlinkClick r:id="rId3"/>
              </a:rPr>
              <a:t>Self service</a:t>
            </a:r>
            <a:r>
              <a:rPr lang="en-US" dirty="0"/>
              <a:t> by customer for the above products</a:t>
            </a:r>
          </a:p>
        </p:txBody>
      </p:sp>
      <p:sp>
        <p:nvSpPr>
          <p:cNvPr id="4" name="Title 3">
            <a:extLst>
              <a:ext uri="{FF2B5EF4-FFF2-40B4-BE49-F238E27FC236}">
                <a16:creationId xmlns:a16="http://schemas.microsoft.com/office/drawing/2014/main" id="{71A172B7-CD70-AD4A-B106-EF6BD9951AF2}"/>
              </a:ext>
            </a:extLst>
          </p:cNvPr>
          <p:cNvSpPr>
            <a:spLocks noGrp="1"/>
          </p:cNvSpPr>
          <p:nvPr>
            <p:ph type="title"/>
          </p:nvPr>
        </p:nvSpPr>
        <p:spPr/>
        <p:txBody>
          <a:bodyPr/>
          <a:lstStyle/>
          <a:p>
            <a:r>
              <a:rPr lang="en-US" dirty="0"/>
              <a:t>Special Considerations: Change Audit</a:t>
            </a:r>
          </a:p>
        </p:txBody>
      </p:sp>
      <p:sp>
        <p:nvSpPr>
          <p:cNvPr id="5" name="Rectangle 4">
            <a:extLst>
              <a:ext uri="{FF2B5EF4-FFF2-40B4-BE49-F238E27FC236}">
                <a16:creationId xmlns:a16="http://schemas.microsoft.com/office/drawing/2014/main" id="{4881B4F1-9439-5845-B983-9F47C76F3FE6}"/>
              </a:ext>
            </a:extLst>
          </p:cNvPr>
          <p:cNvSpPr/>
          <p:nvPr/>
        </p:nvSpPr>
        <p:spPr bwMode="gray">
          <a:xfrm>
            <a:off x="504000" y="5824370"/>
            <a:ext cx="10555886" cy="859459"/>
          </a:xfrm>
          <a:prstGeom prst="rect">
            <a:avLst/>
          </a:prstGeom>
          <a:solidFill>
            <a:schemeClr val="accent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0" i="0" u="none" strike="noStrike" kern="0" cap="none" spc="0" normalizeH="0" baseline="0" noProof="0" dirty="0">
                <a:ln>
                  <a:noFill/>
                </a:ln>
                <a:effectLst/>
                <a:uLnTx/>
                <a:uFillTx/>
                <a:ea typeface="Arial Unicode MS" pitchFamily="34" charset="-128"/>
                <a:cs typeface="Arial Unicode MS" pitchFamily="34" charset="-128"/>
              </a:rPr>
              <a:t>*Eventually customers will be able to generate Change Audit reports themselves for all SuccessFactors products and will not need to submit support tickets for this. Timing TBD.</a:t>
            </a:r>
          </a:p>
        </p:txBody>
      </p:sp>
    </p:spTree>
    <p:custDataLst>
      <p:tags r:id="rId1"/>
    </p:custDataLst>
    <p:extLst>
      <p:ext uri="{BB962C8B-B14F-4D97-AF65-F5344CB8AC3E}">
        <p14:creationId xmlns:p14="http://schemas.microsoft.com/office/powerpoint/2010/main" val="13186316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71FDC84-A2DB-1146-B1F6-A03BA3DCA86D}"/>
              </a:ext>
            </a:extLst>
          </p:cNvPr>
          <p:cNvSpPr>
            <a:spLocks noGrp="1"/>
          </p:cNvSpPr>
          <p:nvPr>
            <p:ph type="body" sz="quarter" idx="10"/>
          </p:nvPr>
        </p:nvSpPr>
        <p:spPr>
          <a:xfrm>
            <a:off x="504000" y="1038362"/>
            <a:ext cx="11186477" cy="5328881"/>
          </a:xfrm>
        </p:spPr>
        <p:txBody>
          <a:bodyPr>
            <a:normAutofit fontScale="70000" lnSpcReduction="20000"/>
          </a:bodyPr>
          <a:lstStyle/>
          <a:p>
            <a:pPr fontAlgn="ctr"/>
            <a:r>
              <a:rPr lang="en-US" sz="2900" dirty="0"/>
              <a:t>In the overall context of appropriate technical and organizational measures required under Art. 32 GDPR, sensitive data require a high standard of protection. Customers have various means at hand to ensure a level of security appropriate to the risk. Here are some examples, of which read access logging via the Read Audit feature is only one aspect to the overall security concept: </a:t>
            </a:r>
          </a:p>
          <a:p>
            <a:pPr marL="342900" indent="-342900">
              <a:buFont typeface="Wingdings" panose="05000000000000000000" pitchFamily="2" charset="2"/>
              <a:buChar char="Ø"/>
            </a:pPr>
            <a:r>
              <a:rPr lang="en-US" b="1" dirty="0"/>
              <a:t>Data minimization</a:t>
            </a:r>
            <a:r>
              <a:rPr lang="en-US" dirty="0"/>
              <a:t> – Customers need to ensure that personal data and sensitive data is only collected and stored if absolutely required. As part of their overall compliance efforts, customers should review whether sensitive data previously collected is still permitted to be stored and processed under GDPR.</a:t>
            </a:r>
          </a:p>
          <a:p>
            <a:pPr marL="342900" indent="-342900" fontAlgn="ctr">
              <a:buFont typeface="Wingdings" panose="05000000000000000000" pitchFamily="2" charset="2"/>
              <a:buChar char="Ø"/>
            </a:pPr>
            <a:r>
              <a:rPr lang="en-US" b="1" dirty="0"/>
              <a:t>Role Based Permission (RBP)</a:t>
            </a:r>
            <a:r>
              <a:rPr lang="en-US" dirty="0"/>
              <a:t> – Customers can and should implement strict RBP concepts to limit the number of persons who can access sensitive data fields. It is generally advisable to limit access to those who have an absolute need to see such data.  </a:t>
            </a:r>
          </a:p>
          <a:p>
            <a:pPr marL="342900" indent="-342900" fontAlgn="ctr">
              <a:buFont typeface="Wingdings" panose="05000000000000000000" pitchFamily="2" charset="2"/>
              <a:buChar char="Ø"/>
            </a:pPr>
            <a:r>
              <a:rPr lang="en-US" b="1" dirty="0"/>
              <a:t>Data masking</a:t>
            </a:r>
            <a:r>
              <a:rPr lang="en-US" dirty="0"/>
              <a:t> – To further protect sensitive data, customers can mask data to avoid read access by unauthorized personnel. Accordingly, they would not be able to read such data as clear text. </a:t>
            </a:r>
          </a:p>
          <a:p>
            <a:pPr marL="342900" indent="-342900" fontAlgn="ctr">
              <a:buFont typeface="Wingdings" panose="05000000000000000000" pitchFamily="2" charset="2"/>
              <a:buChar char="Ø"/>
            </a:pPr>
            <a:r>
              <a:rPr lang="en-US" b="1" dirty="0"/>
              <a:t>Read access logging</a:t>
            </a:r>
            <a:r>
              <a:rPr lang="en-US" dirty="0"/>
              <a:t> - If customers allow identified persons access to sensitive data they may want to introduce additional protection by configuring the Read Audit feature, which enables them to determine who read sensitive data and when it was read.  This is an additional control mechanism to enforce the “need to know” principle and generally limit access to data unless really needed. </a:t>
            </a:r>
            <a:r>
              <a:rPr lang="en-US" b="1" dirty="0"/>
              <a:t>This is an advanced data protection feature not mandated by GDPR</a:t>
            </a:r>
            <a:r>
              <a:rPr lang="en-US" dirty="0"/>
              <a:t>. Customers must actively decide if the feature is necessary and to what extent it should be activated. Customers can already prepare for it and look at the configuration options that are currently available. SAP SuccessFactors will offer the advanced Read Audit feature in Q3 2018 at the latest. </a:t>
            </a:r>
          </a:p>
          <a:p>
            <a:pPr algn="ctr" fontAlgn="ctr"/>
            <a:r>
              <a:rPr lang="en-US" sz="2900" dirty="0"/>
              <a:t>Customers will have to evaluate the appropriateness of all technical and organizational measures applicable to SAP’s Cloud Services in the context of their own business needs.</a:t>
            </a:r>
          </a:p>
        </p:txBody>
      </p:sp>
      <p:sp>
        <p:nvSpPr>
          <p:cNvPr id="4" name="Title 3">
            <a:extLst>
              <a:ext uri="{FF2B5EF4-FFF2-40B4-BE49-F238E27FC236}">
                <a16:creationId xmlns:a16="http://schemas.microsoft.com/office/drawing/2014/main" id="{71A172B7-CD70-AD4A-B106-EF6BD9951AF2}"/>
              </a:ext>
            </a:extLst>
          </p:cNvPr>
          <p:cNvSpPr>
            <a:spLocks noGrp="1"/>
          </p:cNvSpPr>
          <p:nvPr>
            <p:ph type="title"/>
          </p:nvPr>
        </p:nvSpPr>
        <p:spPr/>
        <p:txBody>
          <a:bodyPr/>
          <a:lstStyle/>
          <a:p>
            <a:r>
              <a:rPr lang="en-US" dirty="0"/>
              <a:t>Considerations: Read Audit Feature</a:t>
            </a:r>
          </a:p>
        </p:txBody>
      </p:sp>
    </p:spTree>
    <p:custDataLst>
      <p:tags r:id="rId1"/>
    </p:custDataLst>
    <p:extLst>
      <p:ext uri="{BB962C8B-B14F-4D97-AF65-F5344CB8AC3E}">
        <p14:creationId xmlns:p14="http://schemas.microsoft.com/office/powerpoint/2010/main" val="23391596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dirty="0"/>
              <a:t>Using </a:t>
            </a:r>
            <a:r>
              <a:rPr lang="en-US" dirty="0">
                <a:solidFill>
                  <a:schemeClr val="accent1"/>
                </a:solidFill>
              </a:rPr>
              <a:t>DPP</a:t>
            </a:r>
            <a:r>
              <a:rPr lang="en-US" dirty="0"/>
              <a:t> Features</a:t>
            </a:r>
          </a:p>
        </p:txBody>
      </p:sp>
      <p:pic>
        <p:nvPicPr>
          <p:cNvPr id="16" name="Illustration" descr="SAP SuccessFactors illustration" title="SAP SuccessFactors illustration"/>
          <p:cNvPicPr>
            <a:picLocks noGrp="1" noChangeAspect="1"/>
          </p:cNvPicPr>
          <p:nvPr>
            <p:ph type="pic" sz="quarter" idx="12"/>
          </p:nvPr>
        </p:nvPicPr>
        <p:blipFill>
          <a:blip r:embed="rId2"/>
          <a:srcRect l="24" r="24"/>
          <a:stretch>
            <a:fillRect/>
          </a:stretch>
        </p:blipFill>
        <p:spPr>
          <a:prstGeom prst="rect">
            <a:avLst/>
          </a:prstGeom>
        </p:spPr>
      </p:pic>
    </p:spTree>
    <p:extLst>
      <p:ext uri="{BB962C8B-B14F-4D97-AF65-F5344CB8AC3E}">
        <p14:creationId xmlns:p14="http://schemas.microsoft.com/office/powerpoint/2010/main" val="34778448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04000" y="1322820"/>
            <a:ext cx="11186477" cy="4716000"/>
          </a:xfrm>
        </p:spPr>
        <p:txBody>
          <a:bodyPr>
            <a:normAutofit/>
          </a:bodyPr>
          <a:lstStyle/>
          <a:p>
            <a:pPr>
              <a:spcBef>
                <a:spcPts val="600"/>
              </a:spcBef>
            </a:pPr>
            <a:r>
              <a:rPr lang="en-US" i="1" dirty="0"/>
              <a:t>The SAP SuccessFactors Q1 2018 release included Data Protection and Privacy functionality to help facilitate GDPR compliance by our affected customers. Our strategy includes capabilities in support of GDPR today, but also puts stronger safeguards in place to help prepare for future regulatory changes. </a:t>
            </a:r>
            <a:endParaRPr lang="en-US" b="1" dirty="0"/>
          </a:p>
          <a:p>
            <a:pPr marL="342900" indent="-342900">
              <a:spcBef>
                <a:spcPts val="600"/>
              </a:spcBef>
              <a:buFont typeface="Wingdings" panose="05000000000000000000" pitchFamily="2" charset="2"/>
              <a:buChar char="Ø"/>
            </a:pPr>
            <a:r>
              <a:rPr lang="en-US" b="1" dirty="0"/>
              <a:t>Collaborate with your legal and compliance team:</a:t>
            </a:r>
            <a:r>
              <a:rPr lang="en-US" dirty="0"/>
              <a:t> Understand your organization’s Data Protection and Privacy (DPP) requirements in preparation for enabling and configuring DPP features.</a:t>
            </a:r>
          </a:p>
          <a:p>
            <a:pPr>
              <a:spcBef>
                <a:spcPts val="600"/>
              </a:spcBef>
            </a:pPr>
            <a:endParaRPr lang="en-US" dirty="0"/>
          </a:p>
          <a:p>
            <a:pPr marL="342900" lvl="0" indent="-342900">
              <a:spcBef>
                <a:spcPts val="600"/>
              </a:spcBef>
              <a:buFont typeface="Wingdings" panose="05000000000000000000" pitchFamily="2" charset="2"/>
              <a:buChar char="Ø"/>
            </a:pPr>
            <a:r>
              <a:rPr lang="en-US" sz="2100" dirty="0">
                <a:latin typeface="Arial" panose="020B0604020202020204" pitchFamily="34" charset="0"/>
                <a:cs typeface="Arial" panose="020B0604020202020204" pitchFamily="34" charset="0"/>
              </a:rPr>
              <a:t>There are several online documents available to help.  Please see the additional resources section at the end of this presentation for links.</a:t>
            </a:r>
            <a:endParaRPr lang="en-US" sz="1900" dirty="0">
              <a:latin typeface="Arial" panose="020B0604020202020204" pitchFamily="34" charset="0"/>
              <a:cs typeface="Arial" panose="020B0604020202020204" pitchFamily="34" charset="0"/>
            </a:endParaRPr>
          </a:p>
          <a:p>
            <a:endParaRPr lang="en-US" dirty="0"/>
          </a:p>
        </p:txBody>
      </p:sp>
      <p:sp>
        <p:nvSpPr>
          <p:cNvPr id="2" name="Title 1"/>
          <p:cNvSpPr>
            <a:spLocks noGrp="1"/>
          </p:cNvSpPr>
          <p:nvPr>
            <p:ph type="title"/>
          </p:nvPr>
        </p:nvSpPr>
        <p:spPr>
          <a:xfrm>
            <a:off x="504001" y="504000"/>
            <a:ext cx="11186476" cy="369332"/>
          </a:xfrm>
        </p:spPr>
        <p:txBody>
          <a:bodyPr/>
          <a:lstStyle/>
          <a:p>
            <a:r>
              <a:rPr lang="en-US" dirty="0"/>
              <a:t>Preparing to Leverage SuccessFactors Data Protection and Privacy Features</a:t>
            </a:r>
          </a:p>
        </p:txBody>
      </p:sp>
    </p:spTree>
    <p:custDataLst>
      <p:tags r:id="rId1"/>
    </p:custDataLst>
    <p:extLst>
      <p:ext uri="{BB962C8B-B14F-4D97-AF65-F5344CB8AC3E}">
        <p14:creationId xmlns:p14="http://schemas.microsoft.com/office/powerpoint/2010/main" val="132539745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05835" y="515034"/>
            <a:ext cx="11183887" cy="492443"/>
          </a:xfrm>
        </p:spPr>
        <p:txBody>
          <a:bodyPr/>
          <a:lstStyle/>
          <a:p>
            <a:r>
              <a:rPr lang="en-US" sz="3200" dirty="0"/>
              <a:t>Feature Basics</a:t>
            </a:r>
            <a:endParaRPr lang="en-US" sz="3200" dirty="0">
              <a:ea typeface="+mn-ea"/>
              <a:cs typeface="+mn-cs"/>
            </a:endParaRPr>
          </a:p>
        </p:txBody>
      </p:sp>
      <p:sp>
        <p:nvSpPr>
          <p:cNvPr id="4" name="TextBox 3">
            <a:extLst>
              <a:ext uri="{FF2B5EF4-FFF2-40B4-BE49-F238E27FC236}">
                <a16:creationId xmlns:a16="http://schemas.microsoft.com/office/drawing/2014/main" id="{9A7C7804-6DC4-4730-A8B1-6A6EB86170FC}"/>
              </a:ext>
            </a:extLst>
          </p:cNvPr>
          <p:cNvSpPr txBox="1"/>
          <p:nvPr/>
        </p:nvSpPr>
        <p:spPr>
          <a:xfrm>
            <a:off x="480291" y="1094390"/>
            <a:ext cx="11342254" cy="830997"/>
          </a:xfrm>
          <a:prstGeom prst="rect">
            <a:avLst/>
          </a:prstGeom>
          <a:noFill/>
        </p:spPr>
        <p:txBody>
          <a:bodyPr wrap="square" lIns="0" tIns="0" rIns="0" bIns="0" rtlCol="0">
            <a:spAutoFit/>
          </a:bodyPr>
          <a:lstStyle/>
          <a:p>
            <a:r>
              <a:rPr lang="en-US" sz="1800" dirty="0"/>
              <a:t>The following data protection and privacy features enable your company to process personal data in</a:t>
            </a:r>
            <a:br>
              <a:rPr lang="en-US" sz="1800" dirty="0"/>
            </a:br>
            <a:r>
              <a:rPr lang="en-US" sz="1800" dirty="0"/>
              <a:t>a clear and compliant manner:</a:t>
            </a:r>
            <a:br>
              <a:rPr lang="en-US" sz="1800" dirty="0"/>
            </a:br>
            <a:endParaRPr lang="en-US" sz="1800" dirty="0"/>
          </a:p>
        </p:txBody>
      </p:sp>
      <p:graphicFrame>
        <p:nvGraphicFramePr>
          <p:cNvPr id="5" name="Table 4">
            <a:extLst>
              <a:ext uri="{FF2B5EF4-FFF2-40B4-BE49-F238E27FC236}">
                <a16:creationId xmlns:a16="http://schemas.microsoft.com/office/drawing/2014/main" id="{90C53A38-5461-4F70-93F7-5118F32C2C81}"/>
              </a:ext>
            </a:extLst>
          </p:cNvPr>
          <p:cNvGraphicFramePr>
            <a:graphicFrameLocks noGrp="1"/>
          </p:cNvGraphicFramePr>
          <p:nvPr>
            <p:extLst/>
          </p:nvPr>
        </p:nvGraphicFramePr>
        <p:xfrm>
          <a:off x="480291" y="1845347"/>
          <a:ext cx="10757141" cy="2782404"/>
        </p:xfrm>
        <a:graphic>
          <a:graphicData uri="http://schemas.openxmlformats.org/drawingml/2006/table">
            <a:tbl>
              <a:tblPr firstRow="1" bandRow="1">
                <a:tableStyleId>{3C2FFA5D-87B4-456A-9821-1D502468CF0F}</a:tableStyleId>
              </a:tblPr>
              <a:tblGrid>
                <a:gridCol w="422071">
                  <a:extLst>
                    <a:ext uri="{9D8B030D-6E8A-4147-A177-3AD203B41FA5}">
                      <a16:colId xmlns:a16="http://schemas.microsoft.com/office/drawing/2014/main" val="3658531094"/>
                    </a:ext>
                  </a:extLst>
                </a:gridCol>
                <a:gridCol w="3832204">
                  <a:extLst>
                    <a:ext uri="{9D8B030D-6E8A-4147-A177-3AD203B41FA5}">
                      <a16:colId xmlns:a16="http://schemas.microsoft.com/office/drawing/2014/main" val="3025318678"/>
                    </a:ext>
                  </a:extLst>
                </a:gridCol>
                <a:gridCol w="6502866">
                  <a:extLst>
                    <a:ext uri="{9D8B030D-6E8A-4147-A177-3AD203B41FA5}">
                      <a16:colId xmlns:a16="http://schemas.microsoft.com/office/drawing/2014/main" val="2897907385"/>
                    </a:ext>
                  </a:extLst>
                </a:gridCol>
              </a:tblGrid>
              <a:tr h="294278">
                <a:tc>
                  <a:txBody>
                    <a:bodyPr/>
                    <a:lstStyle/>
                    <a:p>
                      <a:r>
                        <a:rPr lang="en-US" sz="1400" dirty="0"/>
                        <a:t>#</a:t>
                      </a:r>
                    </a:p>
                  </a:txBody>
                  <a:tcPr/>
                </a:tc>
                <a:tc>
                  <a:txBody>
                    <a:bodyPr/>
                    <a:lstStyle/>
                    <a:p>
                      <a:r>
                        <a:rPr lang="en-US" sz="1400" dirty="0"/>
                        <a:t>With this function</a:t>
                      </a:r>
                    </a:p>
                  </a:txBody>
                  <a:tcPr/>
                </a:tc>
                <a:tc>
                  <a:txBody>
                    <a:bodyPr/>
                    <a:lstStyle/>
                    <a:p>
                      <a:r>
                        <a:rPr lang="en-US" sz="1400" dirty="0"/>
                        <a:t>You can</a:t>
                      </a:r>
                    </a:p>
                  </a:txBody>
                  <a:tcPr/>
                </a:tc>
                <a:extLst>
                  <a:ext uri="{0D108BD9-81ED-4DB2-BD59-A6C34878D82A}">
                    <a16:rowId xmlns:a16="http://schemas.microsoft.com/office/drawing/2014/main" val="3481445803"/>
                  </a:ext>
                </a:extLst>
              </a:tr>
              <a:tr h="761286">
                <a:tc>
                  <a:txBody>
                    <a:bodyPr/>
                    <a:lstStyle/>
                    <a:p>
                      <a:r>
                        <a:rPr lang="en-US" sz="1400" dirty="0"/>
                        <a:t>1</a:t>
                      </a:r>
                    </a:p>
                  </a:txBody>
                  <a:tcPr/>
                </a:tc>
                <a:tc>
                  <a:txBody>
                    <a:bodyPr/>
                    <a:lstStyle/>
                    <a:p>
                      <a:r>
                        <a:rPr lang="en-US" sz="1400" b="1" dirty="0"/>
                        <a:t>Data Purge</a:t>
                      </a:r>
                      <a:br>
                        <a:rPr lang="en-US" sz="1400" dirty="0"/>
                      </a:br>
                      <a:endParaRPr lang="en-US" sz="1400" dirty="0"/>
                    </a:p>
                  </a:txBody>
                  <a:tcPr/>
                </a:tc>
                <a:tc>
                  <a:txBody>
                    <a:bodyPr/>
                    <a:lstStyle/>
                    <a:p>
                      <a:r>
                        <a:rPr lang="en-US" sz="1400" dirty="0"/>
                        <a:t>Erase personal data once it is no longer needed, and the required retention time for the data has passed. </a:t>
                      </a:r>
                    </a:p>
                  </a:txBody>
                  <a:tcPr/>
                </a:tc>
                <a:extLst>
                  <a:ext uri="{0D108BD9-81ED-4DB2-BD59-A6C34878D82A}">
                    <a16:rowId xmlns:a16="http://schemas.microsoft.com/office/drawing/2014/main" val="1230266504"/>
                  </a:ext>
                </a:extLst>
              </a:tr>
              <a:tr h="285754">
                <a:tc>
                  <a:txBody>
                    <a:bodyPr/>
                    <a:lstStyle/>
                    <a:p>
                      <a:r>
                        <a:rPr lang="en-US" sz="1400" dirty="0"/>
                        <a:t>2</a:t>
                      </a:r>
                    </a:p>
                  </a:txBody>
                  <a:tcPr/>
                </a:tc>
                <a:tc>
                  <a:txBody>
                    <a:bodyPr/>
                    <a:lstStyle/>
                    <a:p>
                      <a:r>
                        <a:rPr lang="en-US" sz="1400" b="1" dirty="0"/>
                        <a:t>Change Audit Report</a:t>
                      </a:r>
                    </a:p>
                  </a:txBody>
                  <a:tcPr/>
                </a:tc>
                <a:tc>
                  <a:txBody>
                    <a:bodyPr/>
                    <a:lstStyle/>
                    <a:p>
                      <a:r>
                        <a:rPr lang="en-US" sz="1400" dirty="0"/>
                        <a:t>See who has created, modified, or deleted personal data.</a:t>
                      </a:r>
                    </a:p>
                  </a:txBody>
                  <a:tcPr/>
                </a:tc>
                <a:extLst>
                  <a:ext uri="{0D108BD9-81ED-4DB2-BD59-A6C34878D82A}">
                    <a16:rowId xmlns:a16="http://schemas.microsoft.com/office/drawing/2014/main" val="683886760"/>
                  </a:ext>
                </a:extLst>
              </a:tr>
              <a:tr h="285754">
                <a:tc>
                  <a:txBody>
                    <a:bodyPr/>
                    <a:lstStyle/>
                    <a:p>
                      <a:r>
                        <a:rPr lang="en-US" sz="1400" dirty="0"/>
                        <a:t>3</a:t>
                      </a:r>
                    </a:p>
                  </a:txBody>
                  <a:tcPr/>
                </a:tc>
                <a:tc>
                  <a:txBody>
                    <a:bodyPr/>
                    <a:lstStyle/>
                    <a:p>
                      <a:r>
                        <a:rPr lang="en-US" sz="1400" b="1" dirty="0"/>
                        <a:t>Read Audit Report</a:t>
                      </a:r>
                    </a:p>
                  </a:txBody>
                  <a:tcPr/>
                </a:tc>
                <a:tc>
                  <a:txBody>
                    <a:bodyPr/>
                    <a:lstStyle/>
                    <a:p>
                      <a:r>
                        <a:rPr lang="en-US" sz="1400" dirty="0"/>
                        <a:t>See who has accessed sensitive personal data.</a:t>
                      </a:r>
                    </a:p>
                  </a:txBody>
                  <a:tcPr/>
                </a:tc>
                <a:extLst>
                  <a:ext uri="{0D108BD9-81ED-4DB2-BD59-A6C34878D82A}">
                    <a16:rowId xmlns:a16="http://schemas.microsoft.com/office/drawing/2014/main" val="71331390"/>
                  </a:ext>
                </a:extLst>
              </a:tr>
              <a:tr h="285754">
                <a:tc>
                  <a:txBody>
                    <a:bodyPr/>
                    <a:lstStyle/>
                    <a:p>
                      <a:r>
                        <a:rPr lang="en-US" sz="1400" dirty="0"/>
                        <a:t>4</a:t>
                      </a:r>
                    </a:p>
                  </a:txBody>
                  <a:tcPr/>
                </a:tc>
                <a:tc>
                  <a:txBody>
                    <a:bodyPr/>
                    <a:lstStyle/>
                    <a:p>
                      <a:r>
                        <a:rPr lang="en-US" sz="1400" b="1" dirty="0"/>
                        <a:t>Information Report </a:t>
                      </a:r>
                    </a:p>
                  </a:txBody>
                  <a:tcPr/>
                </a:tc>
                <a:tc>
                  <a:txBody>
                    <a:bodyPr/>
                    <a:lstStyle/>
                    <a:p>
                      <a:r>
                        <a:rPr lang="en-US" sz="1400" dirty="0"/>
                        <a:t>Compile a report containing all the personal data your company has stored on an individual. </a:t>
                      </a:r>
                    </a:p>
                  </a:txBody>
                  <a:tcPr/>
                </a:tc>
                <a:extLst>
                  <a:ext uri="{0D108BD9-81ED-4DB2-BD59-A6C34878D82A}">
                    <a16:rowId xmlns:a16="http://schemas.microsoft.com/office/drawing/2014/main" val="2845280419"/>
                  </a:ext>
                </a:extLst>
              </a:tr>
              <a:tr h="588558">
                <a:tc>
                  <a:txBody>
                    <a:bodyPr/>
                    <a:lstStyle/>
                    <a:p>
                      <a:r>
                        <a:rPr lang="en-US" sz="1400" dirty="0"/>
                        <a:t>5</a:t>
                      </a:r>
                    </a:p>
                  </a:txBody>
                  <a:tcPr/>
                </a:tc>
                <a:tc>
                  <a:txBody>
                    <a:bodyPr/>
                    <a:lstStyle/>
                    <a:p>
                      <a:r>
                        <a:rPr lang="en-US" sz="1400" b="1" kern="1200" dirty="0">
                          <a:solidFill>
                            <a:schemeClr val="dk1"/>
                          </a:solidFill>
                          <a:latin typeface="+mn-lt"/>
                          <a:ea typeface="+mn-ea"/>
                          <a:cs typeface="+mn-cs"/>
                        </a:rPr>
                        <a:t>Consent Statements</a:t>
                      </a:r>
                      <a:endParaRPr lang="en-US" sz="1400" b="1" dirty="0"/>
                    </a:p>
                  </a:txBody>
                  <a:tcPr/>
                </a:tc>
                <a:tc>
                  <a:txBody>
                    <a:bodyPr/>
                    <a:lstStyle/>
                    <a:p>
                      <a:r>
                        <a:rPr lang="en-US" sz="1400" dirty="0"/>
                        <a:t>Inform people that their personal data will be stored when they use particular applications. </a:t>
                      </a:r>
                    </a:p>
                  </a:txBody>
                  <a:tcPr/>
                </a:tc>
                <a:extLst>
                  <a:ext uri="{0D108BD9-81ED-4DB2-BD59-A6C34878D82A}">
                    <a16:rowId xmlns:a16="http://schemas.microsoft.com/office/drawing/2014/main" val="103679773"/>
                  </a:ext>
                </a:extLst>
              </a:tr>
            </a:tbl>
          </a:graphicData>
        </a:graphic>
      </p:graphicFrame>
    </p:spTree>
    <p:custDataLst>
      <p:tags r:id="rId1"/>
    </p:custDataLst>
    <p:extLst>
      <p:ext uri="{BB962C8B-B14F-4D97-AF65-F5344CB8AC3E}">
        <p14:creationId xmlns:p14="http://schemas.microsoft.com/office/powerpoint/2010/main" val="41835490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05835" y="515034"/>
            <a:ext cx="11183887" cy="492443"/>
          </a:xfrm>
        </p:spPr>
        <p:txBody>
          <a:bodyPr/>
          <a:lstStyle/>
          <a:p>
            <a:r>
              <a:rPr lang="en-US" sz="3200" dirty="0"/>
              <a:t>Understanding Your Data</a:t>
            </a:r>
            <a:endParaRPr lang="en-US" sz="3200" dirty="0">
              <a:ea typeface="+mn-ea"/>
              <a:cs typeface="+mn-cs"/>
            </a:endParaRPr>
          </a:p>
        </p:txBody>
      </p:sp>
      <p:sp>
        <p:nvSpPr>
          <p:cNvPr id="3" name="TextBox 2">
            <a:extLst>
              <a:ext uri="{FF2B5EF4-FFF2-40B4-BE49-F238E27FC236}">
                <a16:creationId xmlns:a16="http://schemas.microsoft.com/office/drawing/2014/main" id="{DC29A788-8493-4001-AA01-81FEE9A05E1C}"/>
              </a:ext>
            </a:extLst>
          </p:cNvPr>
          <p:cNvSpPr txBox="1"/>
          <p:nvPr/>
        </p:nvSpPr>
        <p:spPr>
          <a:xfrm>
            <a:off x="480291" y="1366982"/>
            <a:ext cx="11342254" cy="470898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Companies store a wide range of personal data on people, ranging from basic details like name and date of birth, to more potentially sensitive information such as religion or medical history. In order to be compliant with data privacy laws, companies need to ensure that they process and protect data in accordance with the applicable regulations.</a:t>
            </a: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fontAlgn="base">
              <a:spcBef>
                <a:spcPct val="50000"/>
              </a:spcBef>
              <a:spcAft>
                <a:spcPct val="0"/>
              </a:spcAft>
              <a:buClr>
                <a:srgbClr val="F0AB00"/>
              </a:buClr>
              <a:buSzPct val="80000"/>
            </a:pPr>
            <a:r>
              <a:rPr lang="en-US" sz="1800" b="1" kern="0" dirty="0">
                <a:ea typeface="Arial Unicode MS" pitchFamily="34" charset="-128"/>
                <a:cs typeface="Arial Unicode MS" pitchFamily="34" charset="-128"/>
              </a:rPr>
              <a:t>Personal Data - </a:t>
            </a:r>
            <a:r>
              <a:rPr lang="en-US" sz="1800" kern="0" dirty="0">
                <a:ea typeface="Arial Unicode MS" pitchFamily="34" charset="-128"/>
                <a:cs typeface="Arial Unicode MS" pitchFamily="34" charset="-128"/>
              </a:rPr>
              <a:t>any information relating to an identified or identifiable natural person, like name, address, phone number, etc. Fields defined as “personal data” trigger the capture of change audit logs.</a:t>
            </a: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fontAlgn="base">
              <a:spcBef>
                <a:spcPct val="50000"/>
              </a:spcBef>
              <a:spcAft>
                <a:spcPct val="0"/>
              </a:spcAft>
              <a:buClr>
                <a:srgbClr val="F0AB00"/>
              </a:buClr>
              <a:buSzPct val="80000"/>
            </a:pPr>
            <a:r>
              <a:rPr lang="en-US" sz="1800" b="1" kern="0" dirty="0">
                <a:ea typeface="Arial Unicode MS" pitchFamily="34" charset="-128"/>
                <a:cs typeface="Arial Unicode MS" pitchFamily="34" charset="-128"/>
              </a:rPr>
              <a:t>Sensitive Personal Data -</a:t>
            </a:r>
            <a:r>
              <a:rPr lang="en-US" sz="1800" kern="0" dirty="0">
                <a:ea typeface="Arial Unicode MS" pitchFamily="34" charset="-128"/>
                <a:cs typeface="Arial Unicode MS" pitchFamily="34" charset="-128"/>
              </a:rPr>
              <a:t> subset of personal information that may require additional levels of protection, such as information on racial or ethnic origin, political opinions, religious or philosophical beliefs, trade-union membership, health or sex life, etc. Fields defined as “sensitive personal data” trigger the capture of read audit logs.</a:t>
            </a:r>
          </a:p>
          <a:p>
            <a:pPr fontAlgn="base">
              <a:spcBef>
                <a:spcPct val="50000"/>
              </a:spcBef>
              <a:spcAft>
                <a:spcPct val="0"/>
              </a:spcAft>
              <a:buClr>
                <a:srgbClr val="F0AB00"/>
              </a:buClr>
              <a:buSzPct val="80000"/>
            </a:pPr>
            <a:endParaRPr lang="en-US" sz="1800" b="1" kern="0" dirty="0">
              <a:ea typeface="Arial Unicode MS" pitchFamily="34" charset="-128"/>
              <a:cs typeface="Arial Unicode MS" pitchFamily="34" charset="-128"/>
            </a:endParaRPr>
          </a:p>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Care should be taken to avoid unnecessary fields marked as Sensitive Personal Data.</a:t>
            </a:r>
          </a:p>
        </p:txBody>
      </p:sp>
    </p:spTree>
    <p:custDataLst>
      <p:tags r:id="rId1"/>
    </p:custDataLst>
    <p:extLst>
      <p:ext uri="{BB962C8B-B14F-4D97-AF65-F5344CB8AC3E}">
        <p14:creationId xmlns:p14="http://schemas.microsoft.com/office/powerpoint/2010/main" val="286970223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05835" y="515034"/>
            <a:ext cx="11183887" cy="492443"/>
          </a:xfrm>
        </p:spPr>
        <p:txBody>
          <a:bodyPr/>
          <a:lstStyle/>
          <a:p>
            <a:r>
              <a:rPr lang="en-US" sz="3200" dirty="0"/>
              <a:t>Breakdown of Personal Data by Product Area</a:t>
            </a:r>
            <a:endParaRPr lang="en-US" sz="3200" dirty="0">
              <a:ea typeface="+mn-ea"/>
              <a:cs typeface="+mn-cs"/>
            </a:endParaRPr>
          </a:p>
        </p:txBody>
      </p:sp>
      <p:sp>
        <p:nvSpPr>
          <p:cNvPr id="2" name="Rectangle 1">
            <a:extLst>
              <a:ext uri="{FF2B5EF4-FFF2-40B4-BE49-F238E27FC236}">
                <a16:creationId xmlns:a16="http://schemas.microsoft.com/office/drawing/2014/main" id="{E4D01B07-FE18-41CC-BEFE-B42FA2A1C891}"/>
              </a:ext>
            </a:extLst>
          </p:cNvPr>
          <p:cNvSpPr/>
          <p:nvPr/>
        </p:nvSpPr>
        <p:spPr bwMode="gray">
          <a:xfrm>
            <a:off x="319177" y="6426676"/>
            <a:ext cx="3053751" cy="207034"/>
          </a:xfrm>
          <a:prstGeom prst="rect">
            <a:avLst/>
          </a:prstGeom>
          <a:solidFill>
            <a:schemeClr val="bg1"/>
          </a:solidFill>
          <a:ln w="2540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graphicFrame>
        <p:nvGraphicFramePr>
          <p:cNvPr id="7" name="Table 6">
            <a:extLst>
              <a:ext uri="{FF2B5EF4-FFF2-40B4-BE49-F238E27FC236}">
                <a16:creationId xmlns:a16="http://schemas.microsoft.com/office/drawing/2014/main" id="{24ACB601-1576-4383-86EF-2B304118B7F5}"/>
              </a:ext>
            </a:extLst>
          </p:cNvPr>
          <p:cNvGraphicFramePr>
            <a:graphicFrameLocks noGrp="1"/>
          </p:cNvGraphicFramePr>
          <p:nvPr>
            <p:extLst/>
          </p:nvPr>
        </p:nvGraphicFramePr>
        <p:xfrm>
          <a:off x="405835" y="1033170"/>
          <a:ext cx="11559004" cy="5540481"/>
        </p:xfrm>
        <a:graphic>
          <a:graphicData uri="http://schemas.openxmlformats.org/drawingml/2006/table">
            <a:tbl>
              <a:tblPr firstRow="1" bandRow="1">
                <a:tableStyleId>{3C2FFA5D-87B4-456A-9821-1D502468CF0F}</a:tableStyleId>
              </a:tblPr>
              <a:tblGrid>
                <a:gridCol w="1638625">
                  <a:extLst>
                    <a:ext uri="{9D8B030D-6E8A-4147-A177-3AD203B41FA5}">
                      <a16:colId xmlns:a16="http://schemas.microsoft.com/office/drawing/2014/main" val="3921312536"/>
                    </a:ext>
                  </a:extLst>
                </a:gridCol>
                <a:gridCol w="2613804">
                  <a:extLst>
                    <a:ext uri="{9D8B030D-6E8A-4147-A177-3AD203B41FA5}">
                      <a16:colId xmlns:a16="http://schemas.microsoft.com/office/drawing/2014/main" val="3380897225"/>
                    </a:ext>
                  </a:extLst>
                </a:gridCol>
                <a:gridCol w="1199072">
                  <a:extLst>
                    <a:ext uri="{9D8B030D-6E8A-4147-A177-3AD203B41FA5}">
                      <a16:colId xmlns:a16="http://schemas.microsoft.com/office/drawing/2014/main" val="2315574126"/>
                    </a:ext>
                  </a:extLst>
                </a:gridCol>
                <a:gridCol w="1256357">
                  <a:extLst>
                    <a:ext uri="{9D8B030D-6E8A-4147-A177-3AD203B41FA5}">
                      <a16:colId xmlns:a16="http://schemas.microsoft.com/office/drawing/2014/main" val="2904979480"/>
                    </a:ext>
                  </a:extLst>
                </a:gridCol>
                <a:gridCol w="1315083">
                  <a:extLst>
                    <a:ext uri="{9D8B030D-6E8A-4147-A177-3AD203B41FA5}">
                      <a16:colId xmlns:a16="http://schemas.microsoft.com/office/drawing/2014/main" val="1966349002"/>
                    </a:ext>
                  </a:extLst>
                </a:gridCol>
                <a:gridCol w="1288888">
                  <a:extLst>
                    <a:ext uri="{9D8B030D-6E8A-4147-A177-3AD203B41FA5}">
                      <a16:colId xmlns:a16="http://schemas.microsoft.com/office/drawing/2014/main" val="2673586393"/>
                    </a:ext>
                  </a:extLst>
                </a:gridCol>
                <a:gridCol w="2247175">
                  <a:extLst>
                    <a:ext uri="{9D8B030D-6E8A-4147-A177-3AD203B41FA5}">
                      <a16:colId xmlns:a16="http://schemas.microsoft.com/office/drawing/2014/main" val="1445404834"/>
                    </a:ext>
                  </a:extLst>
                </a:gridCol>
              </a:tblGrid>
              <a:tr h="876028">
                <a:tc>
                  <a:txBody>
                    <a:bodyPr/>
                    <a:lstStyle/>
                    <a:p>
                      <a:r>
                        <a:rPr lang="en-US" sz="1200" dirty="0"/>
                        <a:t>Product Area</a:t>
                      </a:r>
                    </a:p>
                  </a:txBody>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t>Data Purge</a:t>
                      </a:r>
                      <a:br>
                        <a:rPr lang="en-US" sz="1100" dirty="0"/>
                      </a:br>
                      <a:r>
                        <a:rPr lang="en-US" sz="1100" b="0" i="1" dirty="0"/>
                        <a:t>(What can be purged: Purge Type &amp; Object </a:t>
                      </a:r>
                      <a:br>
                        <a:rPr lang="en-US" sz="1100" b="0" i="1" dirty="0"/>
                      </a:br>
                      <a:r>
                        <a:rPr lang="en-US" sz="1100" b="0" i="1" dirty="0"/>
                        <a:t>When: Based on configurable data retention times)</a:t>
                      </a:r>
                    </a:p>
                  </a:txBody>
                  <a:tcPr/>
                </a:tc>
                <a:tc>
                  <a:txBody>
                    <a:bodyPr/>
                    <a:lstStyle/>
                    <a:p>
                      <a:r>
                        <a:rPr lang="en-US" sz="1100" dirty="0"/>
                        <a:t>Change Audit Report</a:t>
                      </a:r>
                      <a:br>
                        <a:rPr lang="en-US" sz="1100" dirty="0"/>
                      </a:br>
                      <a:r>
                        <a:rPr lang="en-US" sz="1100" b="0" i="1" kern="1200" dirty="0">
                          <a:solidFill>
                            <a:schemeClr val="lt1"/>
                          </a:solidFill>
                          <a:latin typeface="+mn-lt"/>
                          <a:ea typeface="+mn-ea"/>
                          <a:cs typeface="+mn-cs"/>
                        </a:rPr>
                        <a:t>(predefined personal data fields)</a:t>
                      </a:r>
                    </a:p>
                  </a:txBody>
                  <a:tcPr/>
                </a:tc>
                <a:tc gridSpan="2">
                  <a:txBody>
                    <a:bodyPr/>
                    <a:lstStyle/>
                    <a:p>
                      <a:r>
                        <a:rPr lang="en-US" sz="1100" dirty="0"/>
                        <a:t>Read Audit Report</a:t>
                      </a:r>
                      <a:br>
                        <a:rPr lang="en-US" sz="1100" dirty="0"/>
                      </a:br>
                      <a:r>
                        <a:rPr lang="en-US" sz="1100" b="0" i="1" kern="1200" dirty="0">
                          <a:solidFill>
                            <a:schemeClr val="lt1"/>
                          </a:solidFill>
                          <a:latin typeface="+mn-lt"/>
                          <a:ea typeface="+mn-ea"/>
                          <a:cs typeface="+mn-cs"/>
                        </a:rPr>
                        <a:t>(on the roadmap)</a:t>
                      </a:r>
                    </a:p>
                  </a:txBody>
                  <a:tcPr/>
                </a:tc>
                <a:tc hMerge="1">
                  <a:txBody>
                    <a:bodyPr/>
                    <a:lstStyle/>
                    <a:p>
                      <a:endParaRPr lang="en-US"/>
                    </a:p>
                  </a:txBody>
                  <a:tcPr/>
                </a:tc>
                <a:tc>
                  <a:txBody>
                    <a:bodyPr/>
                    <a:lstStyle/>
                    <a:p>
                      <a:r>
                        <a:rPr lang="en-US" sz="1100" dirty="0"/>
                        <a:t>Information Report</a:t>
                      </a:r>
                      <a:br>
                        <a:rPr lang="en-US" sz="1100" dirty="0"/>
                      </a:br>
                      <a:r>
                        <a:rPr lang="en-US" sz="1100" b="0" i="1" kern="1200" dirty="0">
                          <a:solidFill>
                            <a:schemeClr val="lt1"/>
                          </a:solidFill>
                          <a:latin typeface="+mn-lt"/>
                          <a:ea typeface="+mn-ea"/>
                          <a:cs typeface="+mn-cs"/>
                        </a:rPr>
                        <a:t>(personal data stored on a person)</a:t>
                      </a:r>
                      <a:endParaRPr lang="en-US" sz="1100" dirty="0"/>
                    </a:p>
                  </a:txBody>
                  <a:tcPr/>
                </a:tc>
                <a:tc>
                  <a:txBody>
                    <a:bodyPr/>
                    <a:lstStyle/>
                    <a:p>
                      <a:r>
                        <a:rPr lang="en-US" sz="1100" dirty="0"/>
                        <a:t>Consent</a:t>
                      </a:r>
                      <a:br>
                        <a:rPr lang="en-US" sz="1100" dirty="0"/>
                      </a:br>
                      <a:r>
                        <a:rPr lang="en-US" sz="1100" dirty="0"/>
                        <a:t>Statement</a:t>
                      </a:r>
                    </a:p>
                  </a:txBody>
                  <a:tcPr/>
                </a:tc>
                <a:extLst>
                  <a:ext uri="{0D108BD9-81ED-4DB2-BD59-A6C34878D82A}">
                    <a16:rowId xmlns:a16="http://schemas.microsoft.com/office/drawing/2014/main" val="2977276189"/>
                  </a:ext>
                </a:extLst>
              </a:tr>
              <a:tr h="990917">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200" b="1" kern="1200" dirty="0">
                          <a:solidFill>
                            <a:schemeClr val="dk1"/>
                          </a:solidFill>
                          <a:effectLst/>
                          <a:latin typeface="+mn-lt"/>
                          <a:ea typeface="+mn-ea"/>
                          <a:cs typeface="+mn-cs"/>
                        </a:rPr>
                        <a:t>Onboarding</a:t>
                      </a:r>
                      <a:endParaRPr lang="en-US" sz="1200" b="1" i="1" kern="1200" dirty="0">
                        <a:solidFill>
                          <a:schemeClr val="dk1"/>
                        </a:solidFill>
                        <a:effectLst/>
                        <a:latin typeface="+mn-lt"/>
                        <a:ea typeface="+mn-ea"/>
                        <a:cs typeface="+mn-cs"/>
                      </a:endParaRPr>
                    </a:p>
                  </a:txBody>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000" b="0" dirty="0"/>
                        <a:t>What: </a:t>
                      </a:r>
                      <a:r>
                        <a:rPr lang="en-US" sz="1000" b="0" dirty="0">
                          <a:hlinkClick r:id="rId3"/>
                        </a:rPr>
                        <a:t>DRTM Onboarding</a:t>
                      </a:r>
                      <a:br>
                        <a:rPr lang="en-US" sz="1000" b="0" dirty="0"/>
                      </a:br>
                      <a:br>
                        <a:rPr lang="en-US" sz="1000" b="0" dirty="0"/>
                      </a:br>
                      <a:r>
                        <a:rPr lang="en-US" sz="1000" b="0" dirty="0"/>
                        <a:t>When: </a:t>
                      </a:r>
                      <a:r>
                        <a:rPr lang="en-US" sz="1000" b="0" dirty="0">
                          <a:hlinkClick r:id="rId4"/>
                        </a:rPr>
                        <a:t>DRTM Base Dates for Retention Time Calculation</a:t>
                      </a:r>
                      <a:br>
                        <a:rPr lang="en-US" sz="1000" b="0" dirty="0"/>
                      </a:br>
                      <a:br>
                        <a:rPr lang="en-US" sz="1000" b="0" dirty="0"/>
                      </a:br>
                      <a:endParaRPr lang="en-US" sz="1000" b="0" dirty="0"/>
                    </a:p>
                  </a:txBody>
                  <a:tcPr/>
                </a:tc>
                <a:tc>
                  <a:txBody>
                    <a:bodyPr/>
                    <a:lstStyle/>
                    <a:p>
                      <a:r>
                        <a:rPr lang="en-US" sz="1000" i="1" kern="1200" dirty="0">
                          <a:solidFill>
                            <a:schemeClr val="tx1"/>
                          </a:solidFill>
                          <a:latin typeface="+mn-lt"/>
                          <a:ea typeface="+mn-ea"/>
                          <a:cs typeface="+mn-cs"/>
                        </a:rPr>
                        <a:t>See Appendix</a:t>
                      </a:r>
                    </a:p>
                  </a:txBody>
                  <a:tcPr/>
                </a:tc>
                <a:tc gridSpan="2">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000" b="0" i="1" kern="1200" dirty="0">
                          <a:solidFill>
                            <a:schemeClr val="dk1"/>
                          </a:solidFill>
                          <a:effectLst/>
                          <a:latin typeface="+mn-lt"/>
                          <a:ea typeface="+mn-ea"/>
                          <a:cs typeface="+mn-cs"/>
                        </a:rPr>
                        <a:t>Customer is able to determine &amp; mark sensitive personal data (SPD) fields in the Data Dictionary</a:t>
                      </a:r>
                    </a:p>
                  </a:txBody>
                  <a:tcPr/>
                </a:tc>
                <a:tc hMerge="1">
                  <a:txBody>
                    <a:bodyPr/>
                    <a:lstStyle/>
                    <a:p>
                      <a:endParaRPr lang="en-US"/>
                    </a:p>
                  </a:txBody>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000" i="1" kern="1200" dirty="0">
                          <a:solidFill>
                            <a:schemeClr val="tx1"/>
                          </a:solidFill>
                          <a:latin typeface="+mn-lt"/>
                          <a:ea typeface="+mn-ea"/>
                          <a:cs typeface="+mn-cs"/>
                        </a:rPr>
                        <a:t>Customer is able to </a:t>
                      </a:r>
                      <a:br>
                        <a:rPr lang="en-US" sz="1000" i="1" kern="1200" dirty="0">
                          <a:solidFill>
                            <a:schemeClr val="tx1"/>
                          </a:solidFill>
                          <a:latin typeface="+mn-lt"/>
                          <a:ea typeface="+mn-ea"/>
                          <a:cs typeface="+mn-cs"/>
                        </a:rPr>
                      </a:br>
                      <a:r>
                        <a:rPr lang="en-US" sz="1000" i="1" kern="1200" dirty="0">
                          <a:solidFill>
                            <a:schemeClr val="tx1"/>
                          </a:solidFill>
                          <a:latin typeface="+mn-lt"/>
                          <a:ea typeface="+mn-ea"/>
                          <a:cs typeface="+mn-cs"/>
                        </a:rPr>
                        <a:t>add or remove personal data fields to be displayed via Data Subject Information</a:t>
                      </a:r>
                      <a:endParaRPr lang="en-US" sz="1000" b="0" i="1" kern="1200" dirty="0">
                        <a:solidFill>
                          <a:schemeClr val="dk1"/>
                        </a:solidFill>
                        <a:effectLst/>
                        <a:latin typeface="+mn-lt"/>
                        <a:ea typeface="+mn-ea"/>
                        <a:cs typeface="+mn-cs"/>
                      </a:endParaRPr>
                    </a:p>
                  </a:txBody>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900" b="1" dirty="0"/>
                        <a:t>Onboarding Internal: </a:t>
                      </a:r>
                      <a:r>
                        <a:rPr lang="en-US" sz="900" dirty="0"/>
                        <a:t>This statement displays before an onboarding internal user can enter their data</a:t>
                      </a:r>
                      <a:br>
                        <a:rPr lang="en-US" sz="900" dirty="0"/>
                      </a:br>
                      <a:endParaRPr lang="en-US" sz="900" dirty="0"/>
                    </a:p>
                    <a:p>
                      <a:pPr marL="0" marR="0" lvl="0" indent="0" algn="l" defTabSz="1088558" rtl="0" eaLnBrk="1" fontAlgn="auto" latinLnBrk="0" hangingPunct="1">
                        <a:lnSpc>
                          <a:spcPct val="100000"/>
                        </a:lnSpc>
                        <a:spcBef>
                          <a:spcPts val="0"/>
                        </a:spcBef>
                        <a:spcAft>
                          <a:spcPts val="0"/>
                        </a:spcAft>
                        <a:buClrTx/>
                        <a:buSzTx/>
                        <a:buFontTx/>
                        <a:buNone/>
                        <a:tabLst/>
                        <a:defRPr/>
                      </a:pPr>
                      <a:r>
                        <a:rPr lang="en-US" sz="900" b="1" dirty="0"/>
                        <a:t>Onboarding External: </a:t>
                      </a:r>
                      <a:r>
                        <a:rPr lang="en-US" sz="900" dirty="0"/>
                        <a:t>This statement displays before an onboarding external user can enter their data.</a:t>
                      </a:r>
                      <a:endParaRPr lang="en-US" sz="900" b="0" i="1" kern="1200" dirty="0">
                        <a:solidFill>
                          <a:schemeClr val="dk1"/>
                        </a:solidFill>
                        <a:effectLst/>
                        <a:latin typeface="+mn-lt"/>
                        <a:ea typeface="+mn-ea"/>
                        <a:cs typeface="+mn-cs"/>
                      </a:endParaRPr>
                    </a:p>
                  </a:txBody>
                  <a:tcPr/>
                </a:tc>
                <a:extLst>
                  <a:ext uri="{0D108BD9-81ED-4DB2-BD59-A6C34878D82A}">
                    <a16:rowId xmlns:a16="http://schemas.microsoft.com/office/drawing/2014/main" val="529054460"/>
                  </a:ext>
                </a:extLst>
              </a:tr>
              <a:tr h="1090401">
                <a:tc>
                  <a:txBody>
                    <a:bodyPr/>
                    <a:lstStyle/>
                    <a:p>
                      <a:r>
                        <a:rPr lang="en-US" sz="1200" b="1" i="0" kern="1200" dirty="0">
                          <a:solidFill>
                            <a:schemeClr val="dk1"/>
                          </a:solidFill>
                          <a:effectLst/>
                          <a:latin typeface="+mn-lt"/>
                          <a:ea typeface="+mn-ea"/>
                          <a:cs typeface="+mn-cs"/>
                        </a:rPr>
                        <a:t>Learning</a:t>
                      </a:r>
                    </a:p>
                  </a:txBody>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000" b="0" dirty="0"/>
                        <a:t>What: </a:t>
                      </a:r>
                      <a:r>
                        <a:rPr lang="en-US" sz="1000" b="0" dirty="0">
                          <a:hlinkClick r:id="rId3"/>
                        </a:rPr>
                        <a:t>DRTM Learning</a:t>
                      </a:r>
                      <a:br>
                        <a:rPr lang="en-US" sz="1000" b="0" dirty="0"/>
                      </a:br>
                      <a:br>
                        <a:rPr lang="en-US" sz="1000" b="0" dirty="0"/>
                      </a:br>
                      <a:r>
                        <a:rPr lang="en-US" sz="1000" b="0" dirty="0"/>
                        <a:t>When: </a:t>
                      </a:r>
                      <a:r>
                        <a:rPr lang="en-US" sz="1000" b="0" dirty="0">
                          <a:hlinkClick r:id="rId4"/>
                        </a:rPr>
                        <a:t>DRTM Base Dates for Retention Time Calculation</a:t>
                      </a:r>
                      <a:endParaRPr lang="en-US" sz="1000" b="0" dirty="0"/>
                    </a:p>
                  </a:txBody>
                  <a:tcPr/>
                </a:tc>
                <a:tc>
                  <a:txBody>
                    <a:bodyPr/>
                    <a:lstStyle/>
                    <a:p>
                      <a:r>
                        <a:rPr lang="en-US" sz="1000" i="1" kern="1200" dirty="0">
                          <a:solidFill>
                            <a:schemeClr val="tx1"/>
                          </a:solidFill>
                          <a:latin typeface="+mn-lt"/>
                          <a:ea typeface="+mn-ea"/>
                          <a:cs typeface="+mn-cs"/>
                        </a:rPr>
                        <a:t>See Appendix</a:t>
                      </a:r>
                    </a:p>
                  </a:txBody>
                  <a:tcPr/>
                </a:tc>
                <a:tc gridSpan="2">
                  <a:txBody>
                    <a:bodyPr/>
                    <a:lstStyle/>
                    <a:p>
                      <a:r>
                        <a:rPr lang="en-US" sz="1100" b="0" i="1" kern="1200" dirty="0">
                          <a:solidFill>
                            <a:schemeClr val="dk1"/>
                          </a:solidFill>
                          <a:effectLst/>
                          <a:latin typeface="+mn-lt"/>
                          <a:ea typeface="+mn-ea"/>
                          <a:cs typeface="+mn-cs"/>
                        </a:rPr>
                        <a:t>N/A*</a:t>
                      </a:r>
                    </a:p>
                  </a:txBody>
                  <a:tcPr/>
                </a:tc>
                <a:tc hMerge="1">
                  <a:txBody>
                    <a:bodyPr/>
                    <a:lstStyle/>
                    <a:p>
                      <a:endParaRPr lang="en-US"/>
                    </a:p>
                  </a:txBody>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000" i="1" kern="1200" dirty="0">
                          <a:solidFill>
                            <a:schemeClr val="tx1"/>
                          </a:solidFill>
                          <a:latin typeface="+mn-lt"/>
                          <a:ea typeface="+mn-ea"/>
                          <a:cs typeface="+mn-cs"/>
                        </a:rPr>
                        <a:t>Customer is able to </a:t>
                      </a:r>
                      <a:br>
                        <a:rPr lang="en-US" sz="1000" i="1" kern="1200" dirty="0">
                          <a:solidFill>
                            <a:schemeClr val="tx1"/>
                          </a:solidFill>
                          <a:latin typeface="+mn-lt"/>
                          <a:ea typeface="+mn-ea"/>
                          <a:cs typeface="+mn-cs"/>
                        </a:rPr>
                      </a:br>
                      <a:r>
                        <a:rPr lang="en-US" sz="1000" i="1" kern="1200" dirty="0">
                          <a:solidFill>
                            <a:schemeClr val="tx1"/>
                          </a:solidFill>
                          <a:latin typeface="+mn-lt"/>
                          <a:ea typeface="+mn-ea"/>
                          <a:cs typeface="+mn-cs"/>
                        </a:rPr>
                        <a:t>add or remove personal data fields to be displayed via Data Subject Information</a:t>
                      </a:r>
                      <a:endParaRPr lang="en-US" sz="1000" b="0" i="1" kern="1200" dirty="0">
                        <a:solidFill>
                          <a:schemeClr val="dk1"/>
                        </a:solidFill>
                        <a:effectLst/>
                        <a:latin typeface="+mn-lt"/>
                        <a:ea typeface="+mn-ea"/>
                        <a:cs typeface="+mn-cs"/>
                      </a:endParaRPr>
                    </a:p>
                  </a:txBody>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900" dirty="0"/>
                        <a:t>Add data storage consent for SAP SuccessFactors Learning if your data privacy and protection policies require that users consent to your storage of their personal data. </a:t>
                      </a:r>
                    </a:p>
                  </a:txBody>
                  <a:tcPr/>
                </a:tc>
                <a:extLst>
                  <a:ext uri="{0D108BD9-81ED-4DB2-BD59-A6C34878D82A}">
                    <a16:rowId xmlns:a16="http://schemas.microsoft.com/office/drawing/2014/main" val="3322397603"/>
                  </a:ext>
                </a:extLst>
              </a:tr>
              <a:tr h="1378667">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200" b="1" i="0" kern="1200" dirty="0">
                          <a:solidFill>
                            <a:schemeClr val="dk1"/>
                          </a:solidFill>
                          <a:effectLst/>
                          <a:latin typeface="+mn-lt"/>
                          <a:ea typeface="+mn-ea"/>
                          <a:cs typeface="+mn-cs"/>
                        </a:rPr>
                        <a:t>Recruiting</a:t>
                      </a:r>
                    </a:p>
                  </a:txBody>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000" b="0" dirty="0"/>
                        <a:t>What: </a:t>
                      </a:r>
                      <a:r>
                        <a:rPr lang="en-US" sz="1000" b="0" dirty="0">
                          <a:hlinkClick r:id="rId3"/>
                        </a:rPr>
                        <a:t>DRTM Recruiting</a:t>
                      </a:r>
                      <a:endParaRPr lang="en-US" sz="1000" b="0" dirty="0"/>
                    </a:p>
                    <a:p>
                      <a:pPr marL="0" marR="0" lvl="0" indent="0" algn="l" defTabSz="1088558" rtl="0" eaLnBrk="1" fontAlgn="auto" latinLnBrk="0" hangingPunct="1">
                        <a:lnSpc>
                          <a:spcPct val="100000"/>
                        </a:lnSpc>
                        <a:spcBef>
                          <a:spcPts val="0"/>
                        </a:spcBef>
                        <a:spcAft>
                          <a:spcPts val="0"/>
                        </a:spcAft>
                        <a:buClrTx/>
                        <a:buSzTx/>
                        <a:buFontTx/>
                        <a:buNone/>
                        <a:tabLst/>
                        <a:defRPr/>
                      </a:pPr>
                      <a:br>
                        <a:rPr lang="en-US" sz="1000" b="0" dirty="0"/>
                      </a:br>
                      <a:r>
                        <a:rPr lang="en-US" sz="1000" b="0" dirty="0"/>
                        <a:t>When: </a:t>
                      </a:r>
                      <a:r>
                        <a:rPr lang="en-US" sz="1000" b="0" dirty="0">
                          <a:hlinkClick r:id="rId4"/>
                        </a:rPr>
                        <a:t>DRTM Base Dates for Retention Time Calculation</a:t>
                      </a:r>
                      <a:endParaRPr lang="en-US" sz="1000" b="0" dirty="0"/>
                    </a:p>
                  </a:txBody>
                  <a:tcPr/>
                </a:tc>
                <a:tc>
                  <a:txBody>
                    <a:bodyPr/>
                    <a:lstStyle/>
                    <a:p>
                      <a:r>
                        <a:rPr lang="en-US" sz="1000" i="1" kern="1200" dirty="0">
                          <a:solidFill>
                            <a:schemeClr val="tx1"/>
                          </a:solidFill>
                          <a:latin typeface="+mn-lt"/>
                          <a:ea typeface="+mn-ea"/>
                          <a:cs typeface="+mn-cs"/>
                        </a:rPr>
                        <a:t>See Appendix</a:t>
                      </a:r>
                    </a:p>
                  </a:txBody>
                  <a:tcPr/>
                </a:tc>
                <a:tc gridSpan="2">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000" b="0" i="1" kern="1200" dirty="0">
                          <a:solidFill>
                            <a:schemeClr val="dk1"/>
                          </a:solidFill>
                          <a:effectLst/>
                          <a:latin typeface="+mn-lt"/>
                          <a:ea typeface="+mn-ea"/>
                          <a:cs typeface="+mn-cs"/>
                        </a:rPr>
                        <a:t>Customer is able to determine &amp; mark fields as:</a:t>
                      </a:r>
                      <a:br>
                        <a:rPr lang="en-US" sz="1000" b="0" i="1" kern="1200" dirty="0">
                          <a:solidFill>
                            <a:schemeClr val="dk1"/>
                          </a:solidFill>
                          <a:effectLst/>
                          <a:latin typeface="+mn-lt"/>
                          <a:ea typeface="+mn-ea"/>
                          <a:cs typeface="+mn-cs"/>
                        </a:rPr>
                      </a:br>
                      <a:r>
                        <a:rPr lang="en-US" sz="1000" b="0" i="1" kern="1200" dirty="0">
                          <a:solidFill>
                            <a:schemeClr val="dk1"/>
                          </a:solidFill>
                          <a:effectLst/>
                          <a:latin typeface="+mn-lt"/>
                          <a:ea typeface="+mn-ea"/>
                          <a:cs typeface="+mn-cs"/>
                        </a:rPr>
                        <a:t>1) Sensitive (these fields are SPD)</a:t>
                      </a:r>
                    </a:p>
                    <a:p>
                      <a:pPr marL="0" marR="0" lvl="0" indent="0" algn="l" defTabSz="1088558" rtl="0" eaLnBrk="1" fontAlgn="auto" latinLnBrk="0" hangingPunct="1">
                        <a:lnSpc>
                          <a:spcPct val="100000"/>
                        </a:lnSpc>
                        <a:spcBef>
                          <a:spcPts val="0"/>
                        </a:spcBef>
                        <a:spcAft>
                          <a:spcPts val="0"/>
                        </a:spcAft>
                        <a:buClrTx/>
                        <a:buSzTx/>
                        <a:buFontTx/>
                        <a:buNone/>
                        <a:tabLst/>
                        <a:defRPr/>
                      </a:pPr>
                      <a:r>
                        <a:rPr lang="en-US" sz="1000" b="0" i="1" kern="1200" dirty="0">
                          <a:solidFill>
                            <a:schemeClr val="dk1"/>
                          </a:solidFill>
                          <a:effectLst/>
                          <a:latin typeface="+mn-lt"/>
                          <a:ea typeface="+mn-ea"/>
                          <a:cs typeface="+mn-cs"/>
                        </a:rPr>
                        <a:t>2) Anonymized</a:t>
                      </a:r>
                    </a:p>
                  </a:txBody>
                  <a:tcPr/>
                </a:tc>
                <a:tc hMerge="1">
                  <a:txBody>
                    <a:bodyPr/>
                    <a:lstStyle/>
                    <a:p>
                      <a:endParaRPr lang="en-US"/>
                    </a:p>
                  </a:txBody>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000" i="1" kern="1200" dirty="0">
                          <a:solidFill>
                            <a:schemeClr val="tx1"/>
                          </a:solidFill>
                          <a:latin typeface="+mn-lt"/>
                          <a:ea typeface="+mn-ea"/>
                          <a:cs typeface="+mn-cs"/>
                        </a:rPr>
                        <a:t>Customer is able to </a:t>
                      </a:r>
                      <a:br>
                        <a:rPr lang="en-US" sz="1000" i="1" kern="1200" dirty="0">
                          <a:solidFill>
                            <a:schemeClr val="tx1"/>
                          </a:solidFill>
                          <a:latin typeface="+mn-lt"/>
                          <a:ea typeface="+mn-ea"/>
                          <a:cs typeface="+mn-cs"/>
                        </a:rPr>
                      </a:br>
                      <a:r>
                        <a:rPr lang="en-US" sz="1000" i="1" kern="1200" dirty="0">
                          <a:solidFill>
                            <a:schemeClr val="tx1"/>
                          </a:solidFill>
                          <a:latin typeface="+mn-lt"/>
                          <a:ea typeface="+mn-ea"/>
                          <a:cs typeface="+mn-cs"/>
                        </a:rPr>
                        <a:t>add or remove personal data fields to be displayed via Data Subject Information</a:t>
                      </a:r>
                      <a:endParaRPr lang="en-US" sz="1000" b="0" i="1" kern="1200" dirty="0">
                        <a:solidFill>
                          <a:schemeClr val="dk1"/>
                        </a:solidFill>
                        <a:effectLst/>
                        <a:latin typeface="+mn-lt"/>
                        <a:ea typeface="+mn-ea"/>
                        <a:cs typeface="+mn-cs"/>
                      </a:endParaRPr>
                    </a:p>
                    <a:p>
                      <a:pPr marL="0" marR="0" lvl="0" indent="0" algn="l" defTabSz="1088558"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000000"/>
                          </a:solidFill>
                          <a:effectLst/>
                          <a:uLnTx/>
                          <a:uFillTx/>
                          <a:latin typeface="Arial"/>
                          <a:ea typeface="+mn-ea"/>
                          <a:cs typeface="+mn-cs"/>
                        </a:rPr>
                        <a:t>Information</a:t>
                      </a:r>
                    </a:p>
                  </a:txBody>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900" b="1" dirty="0"/>
                        <a:t>Recruiting Internal: </a:t>
                      </a:r>
                      <a:r>
                        <a:rPr lang="en-US" sz="900" dirty="0"/>
                        <a:t>This statement displays before an internal candidate completes a candidate profile or applies for a job. </a:t>
                      </a:r>
                    </a:p>
                    <a:p>
                      <a:pPr marL="0" marR="0" lvl="0" indent="0" algn="l" defTabSz="1088558"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1088558" rtl="0" eaLnBrk="1" fontAlgn="auto" latinLnBrk="0" hangingPunct="1">
                        <a:lnSpc>
                          <a:spcPct val="100000"/>
                        </a:lnSpc>
                        <a:spcBef>
                          <a:spcPts val="0"/>
                        </a:spcBef>
                        <a:spcAft>
                          <a:spcPts val="0"/>
                        </a:spcAft>
                        <a:buClrTx/>
                        <a:buSzTx/>
                        <a:buFontTx/>
                        <a:buNone/>
                        <a:tabLst/>
                        <a:defRPr/>
                      </a:pPr>
                      <a:r>
                        <a:rPr lang="en-US" sz="900" b="1" dirty="0"/>
                        <a:t>Recruiting External</a:t>
                      </a:r>
                      <a:r>
                        <a:rPr lang="en-US" sz="900" dirty="0"/>
                        <a:t>: This statement displays before an external candidate can create a candidate profile. The candidate must accept the statement to proceed. </a:t>
                      </a:r>
                      <a:endParaRPr lang="en-US" sz="900" b="0" i="1" kern="1200" dirty="0">
                        <a:solidFill>
                          <a:schemeClr val="dk1"/>
                        </a:solidFill>
                        <a:effectLst/>
                        <a:latin typeface="+mn-lt"/>
                        <a:ea typeface="+mn-ea"/>
                        <a:cs typeface="+mn-cs"/>
                      </a:endParaRPr>
                    </a:p>
                  </a:txBody>
                  <a:tcPr/>
                </a:tc>
                <a:extLst>
                  <a:ext uri="{0D108BD9-81ED-4DB2-BD59-A6C34878D82A}">
                    <a16:rowId xmlns:a16="http://schemas.microsoft.com/office/drawing/2014/main" val="3281147765"/>
                  </a:ext>
                </a:extLst>
              </a:tr>
              <a:tr h="947833">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200" b="1" i="0" kern="1200" dirty="0">
                          <a:solidFill>
                            <a:schemeClr val="dk1"/>
                          </a:solidFill>
                          <a:effectLst/>
                          <a:latin typeface="+mn-lt"/>
                          <a:ea typeface="+mn-ea"/>
                          <a:cs typeface="+mn-cs"/>
                        </a:rPr>
                        <a:t>Employee Profile</a:t>
                      </a:r>
                    </a:p>
                  </a:txBody>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000" b="0" dirty="0"/>
                        <a:t>What: </a:t>
                      </a:r>
                      <a:r>
                        <a:rPr lang="en-US" sz="1000" b="0" dirty="0">
                          <a:hlinkClick r:id="rId3"/>
                        </a:rPr>
                        <a:t>DRTM Employee Profile</a:t>
                      </a:r>
                      <a:br>
                        <a:rPr lang="en-US" sz="1000" b="0" dirty="0"/>
                      </a:br>
                      <a:br>
                        <a:rPr lang="en-US" sz="1000" b="0" dirty="0"/>
                      </a:br>
                      <a:r>
                        <a:rPr lang="en-US" sz="1000" b="0" dirty="0"/>
                        <a:t>When: </a:t>
                      </a:r>
                      <a:r>
                        <a:rPr lang="en-US" sz="1000" b="0" dirty="0">
                          <a:hlinkClick r:id="rId4"/>
                        </a:rPr>
                        <a:t>DRTM Base Dates for Retention Time Calculation</a:t>
                      </a:r>
                      <a:endParaRPr lang="en-US" sz="1000" b="0" dirty="0"/>
                    </a:p>
                  </a:txBody>
                  <a:tcPr/>
                </a:tc>
                <a:tc>
                  <a:txBody>
                    <a:bodyPr/>
                    <a:lstStyle/>
                    <a:p>
                      <a:r>
                        <a:rPr lang="en-US" sz="1000" i="1" kern="1200" dirty="0">
                          <a:solidFill>
                            <a:schemeClr val="tx1"/>
                          </a:solidFill>
                          <a:latin typeface="+mn-lt"/>
                          <a:ea typeface="+mn-ea"/>
                          <a:cs typeface="+mn-cs"/>
                        </a:rPr>
                        <a:t>See Appendix</a:t>
                      </a:r>
                    </a:p>
                  </a:txBody>
                  <a:tcPr/>
                </a:tc>
                <a:tc>
                  <a:txBody>
                    <a:bodyPr/>
                    <a:lstStyle/>
                    <a:p>
                      <a:pPr marL="0" marR="0" lvl="0" indent="0" algn="l" defTabSz="108855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i="1" kern="1200" dirty="0">
                          <a:solidFill>
                            <a:schemeClr val="dk1"/>
                          </a:solidFill>
                          <a:effectLst/>
                          <a:latin typeface="+mn-lt"/>
                          <a:ea typeface="+mn-ea"/>
                          <a:cs typeface="+mn-cs"/>
                        </a:rPr>
                        <a:t>Predefined standard SPD fields</a:t>
                      </a:r>
                    </a:p>
                    <a:p>
                      <a:pPr marL="171450" marR="0" lvl="0" indent="-171450" algn="l" defTabSz="108855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1" kern="1200" dirty="0">
                          <a:solidFill>
                            <a:schemeClr val="dk1"/>
                          </a:solidFill>
                          <a:effectLst/>
                          <a:latin typeface="+mn-lt"/>
                          <a:ea typeface="+mn-ea"/>
                          <a:cs typeface="+mn-cs"/>
                        </a:rPr>
                        <a:t>ssn</a:t>
                      </a:r>
                    </a:p>
                    <a:p>
                      <a:pPr marL="171450" marR="0" lvl="0" indent="-171450" algn="l" defTabSz="108855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1" kern="1200" dirty="0">
                          <a:solidFill>
                            <a:schemeClr val="dk1"/>
                          </a:solidFill>
                          <a:effectLst/>
                          <a:latin typeface="+mn-lt"/>
                          <a:ea typeface="+mn-ea"/>
                          <a:cs typeface="+mn-cs"/>
                        </a:rPr>
                        <a:t>ethnicity</a:t>
                      </a:r>
                    </a:p>
                    <a:p>
                      <a:pPr marL="171450" marR="0" lvl="0" indent="-171450" algn="l" defTabSz="108855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1" kern="1200" dirty="0">
                          <a:solidFill>
                            <a:schemeClr val="dk1"/>
                          </a:solidFill>
                          <a:effectLst/>
                          <a:latin typeface="+mn-lt"/>
                          <a:ea typeface="+mn-ea"/>
                          <a:cs typeface="+mn-cs"/>
                        </a:rPr>
                        <a:t>minority</a:t>
                      </a:r>
                    </a:p>
                  </a:txBody>
                  <a:tcPr/>
                </a:tc>
                <a:tc>
                  <a:txBody>
                    <a:bodyPr/>
                    <a:lstStyle/>
                    <a:p>
                      <a:pPr marL="0" marR="0" lvl="0" indent="0" algn="l" defTabSz="108855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i="1" kern="1200" dirty="0">
                          <a:solidFill>
                            <a:schemeClr val="tx1"/>
                          </a:solidFill>
                          <a:latin typeface="+mn-lt"/>
                          <a:ea typeface="+mn-ea"/>
                          <a:cs typeface="+mn-cs"/>
                        </a:rPr>
                        <a:t>Customer is able to determine &amp; mark SPD fields on the Employee Profile (background &amp; trend)</a:t>
                      </a:r>
                      <a:endParaRPr lang="en-US" sz="1100" b="0" i="1" kern="1200" dirty="0">
                        <a:solidFill>
                          <a:schemeClr val="dk1"/>
                        </a:solidFill>
                        <a:effectLst/>
                        <a:latin typeface="+mn-lt"/>
                        <a:ea typeface="+mn-ea"/>
                        <a:cs typeface="+mn-cs"/>
                      </a:endParaRPr>
                    </a:p>
                  </a:txBody>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000" i="1" kern="1200" dirty="0">
                          <a:solidFill>
                            <a:schemeClr val="tx1"/>
                          </a:solidFill>
                          <a:latin typeface="+mn-lt"/>
                          <a:ea typeface="+mn-ea"/>
                          <a:cs typeface="+mn-cs"/>
                        </a:rPr>
                        <a:t>Customer is able to </a:t>
                      </a:r>
                      <a:br>
                        <a:rPr lang="en-US" sz="1000" i="1" kern="1200" dirty="0">
                          <a:solidFill>
                            <a:schemeClr val="tx1"/>
                          </a:solidFill>
                          <a:latin typeface="+mn-lt"/>
                          <a:ea typeface="+mn-ea"/>
                          <a:cs typeface="+mn-cs"/>
                        </a:rPr>
                      </a:br>
                      <a:r>
                        <a:rPr lang="en-US" sz="1000" i="1" kern="1200" dirty="0">
                          <a:solidFill>
                            <a:schemeClr val="tx1"/>
                          </a:solidFill>
                          <a:latin typeface="+mn-lt"/>
                          <a:ea typeface="+mn-ea"/>
                          <a:cs typeface="+mn-cs"/>
                        </a:rPr>
                        <a:t>add or remove personal data fields to be displayed via Data Subject Information</a:t>
                      </a:r>
                      <a:endParaRPr lang="en-US" sz="1000" b="0" i="1" kern="1200" dirty="0">
                        <a:solidFill>
                          <a:schemeClr val="dk1"/>
                        </a:solidFill>
                        <a:effectLst/>
                        <a:latin typeface="+mn-lt"/>
                        <a:ea typeface="+mn-ea"/>
                        <a:cs typeface="+mn-cs"/>
                      </a:endParaRPr>
                    </a:p>
                  </a:txBody>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b="0" i="1" kern="1200" dirty="0">
                          <a:solidFill>
                            <a:schemeClr val="dk1"/>
                          </a:solidFill>
                          <a:effectLst/>
                          <a:latin typeface="+mn-lt"/>
                          <a:ea typeface="+mn-ea"/>
                          <a:cs typeface="+mn-cs"/>
                        </a:rPr>
                        <a:t>N/A*</a:t>
                      </a:r>
                    </a:p>
                  </a:txBody>
                  <a:tcPr/>
                </a:tc>
                <a:extLst>
                  <a:ext uri="{0D108BD9-81ED-4DB2-BD59-A6C34878D82A}">
                    <a16:rowId xmlns:a16="http://schemas.microsoft.com/office/drawing/2014/main" val="3556903561"/>
                  </a:ext>
                </a:extLst>
              </a:tr>
            </a:tbl>
          </a:graphicData>
        </a:graphic>
      </p:graphicFrame>
      <p:sp>
        <p:nvSpPr>
          <p:cNvPr id="5" name="Rectangle 4">
            <a:extLst>
              <a:ext uri="{FF2B5EF4-FFF2-40B4-BE49-F238E27FC236}">
                <a16:creationId xmlns:a16="http://schemas.microsoft.com/office/drawing/2014/main" id="{89AA1313-82FF-45F7-8F56-6450A151728D}"/>
              </a:ext>
            </a:extLst>
          </p:cNvPr>
          <p:cNvSpPr/>
          <p:nvPr/>
        </p:nvSpPr>
        <p:spPr>
          <a:xfrm>
            <a:off x="308667" y="6633710"/>
            <a:ext cx="11753340" cy="246221"/>
          </a:xfrm>
          <a:prstGeom prst="rect">
            <a:avLst/>
          </a:prstGeom>
        </p:spPr>
        <p:txBody>
          <a:bodyPr wrap="square">
            <a:spAutoFit/>
          </a:bodyPr>
          <a:lstStyle/>
          <a:p>
            <a:r>
              <a:rPr lang="en-US" sz="1000" i="1" dirty="0"/>
              <a:t>N/A</a:t>
            </a:r>
            <a:r>
              <a:rPr lang="en-US" sz="1000" i="1" baseline="30000" dirty="0"/>
              <a:t>*</a:t>
            </a:r>
            <a:r>
              <a:rPr lang="en-US" sz="1000" i="1" dirty="0"/>
              <a:t> </a:t>
            </a:r>
            <a:r>
              <a:rPr lang="mr-IN" sz="1000" i="1" dirty="0"/>
              <a:t>–</a:t>
            </a:r>
            <a:r>
              <a:rPr lang="en-US" sz="1000" i="1" dirty="0"/>
              <a:t> This feature is not supported in the application. If you have included sensitive personal data in this application, you should consider removing it from the application data model. </a:t>
            </a:r>
            <a:endParaRPr lang="en-US" sz="1000" dirty="0"/>
          </a:p>
        </p:txBody>
      </p:sp>
    </p:spTree>
    <p:custDataLst>
      <p:tags r:id="rId1"/>
    </p:custDataLst>
    <p:extLst>
      <p:ext uri="{BB962C8B-B14F-4D97-AF65-F5344CB8AC3E}">
        <p14:creationId xmlns:p14="http://schemas.microsoft.com/office/powerpoint/2010/main" val="200672685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05835" y="515034"/>
            <a:ext cx="11183887" cy="492443"/>
          </a:xfrm>
        </p:spPr>
        <p:txBody>
          <a:bodyPr/>
          <a:lstStyle/>
          <a:p>
            <a:r>
              <a:rPr lang="en-US" sz="3200" dirty="0"/>
              <a:t>Breakdown of Personal Data by Product Area</a:t>
            </a:r>
            <a:endParaRPr lang="en-US" sz="3200" dirty="0">
              <a:ea typeface="+mn-ea"/>
              <a:cs typeface="+mn-cs"/>
            </a:endParaRPr>
          </a:p>
        </p:txBody>
      </p:sp>
      <p:sp>
        <p:nvSpPr>
          <p:cNvPr id="2" name="Rectangle 1">
            <a:extLst>
              <a:ext uri="{FF2B5EF4-FFF2-40B4-BE49-F238E27FC236}">
                <a16:creationId xmlns:a16="http://schemas.microsoft.com/office/drawing/2014/main" id="{E4D01B07-FE18-41CC-BEFE-B42FA2A1C891}"/>
              </a:ext>
            </a:extLst>
          </p:cNvPr>
          <p:cNvSpPr/>
          <p:nvPr/>
        </p:nvSpPr>
        <p:spPr bwMode="gray">
          <a:xfrm>
            <a:off x="327804" y="6478438"/>
            <a:ext cx="3053751" cy="207034"/>
          </a:xfrm>
          <a:prstGeom prst="rect">
            <a:avLst/>
          </a:prstGeom>
          <a:solidFill>
            <a:schemeClr val="bg1"/>
          </a:solidFill>
          <a:ln w="2540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graphicFrame>
        <p:nvGraphicFramePr>
          <p:cNvPr id="7" name="Table 6">
            <a:extLst>
              <a:ext uri="{FF2B5EF4-FFF2-40B4-BE49-F238E27FC236}">
                <a16:creationId xmlns:a16="http://schemas.microsoft.com/office/drawing/2014/main" id="{24ACB601-1576-4383-86EF-2B304118B7F5}"/>
              </a:ext>
            </a:extLst>
          </p:cNvPr>
          <p:cNvGraphicFramePr>
            <a:graphicFrameLocks noGrp="1"/>
          </p:cNvGraphicFramePr>
          <p:nvPr>
            <p:extLst/>
          </p:nvPr>
        </p:nvGraphicFramePr>
        <p:xfrm>
          <a:off x="405835" y="1093741"/>
          <a:ext cx="11403727" cy="4572000"/>
        </p:xfrm>
        <a:graphic>
          <a:graphicData uri="http://schemas.openxmlformats.org/drawingml/2006/table">
            <a:tbl>
              <a:tblPr firstRow="1" bandRow="1">
                <a:tableStyleId>{3C2FFA5D-87B4-456A-9821-1D502468CF0F}</a:tableStyleId>
              </a:tblPr>
              <a:tblGrid>
                <a:gridCol w="2653056">
                  <a:extLst>
                    <a:ext uri="{9D8B030D-6E8A-4147-A177-3AD203B41FA5}">
                      <a16:colId xmlns:a16="http://schemas.microsoft.com/office/drawing/2014/main" val="3921312536"/>
                    </a:ext>
                  </a:extLst>
                </a:gridCol>
                <a:gridCol w="2288988">
                  <a:extLst>
                    <a:ext uri="{9D8B030D-6E8A-4147-A177-3AD203B41FA5}">
                      <a16:colId xmlns:a16="http://schemas.microsoft.com/office/drawing/2014/main" val="3380897225"/>
                    </a:ext>
                  </a:extLst>
                </a:gridCol>
                <a:gridCol w="1423857">
                  <a:extLst>
                    <a:ext uri="{9D8B030D-6E8A-4147-A177-3AD203B41FA5}">
                      <a16:colId xmlns:a16="http://schemas.microsoft.com/office/drawing/2014/main" val="2315574126"/>
                    </a:ext>
                  </a:extLst>
                </a:gridCol>
                <a:gridCol w="1414732">
                  <a:extLst>
                    <a:ext uri="{9D8B030D-6E8A-4147-A177-3AD203B41FA5}">
                      <a16:colId xmlns:a16="http://schemas.microsoft.com/office/drawing/2014/main" val="2904979480"/>
                    </a:ext>
                  </a:extLst>
                </a:gridCol>
                <a:gridCol w="1406106">
                  <a:extLst>
                    <a:ext uri="{9D8B030D-6E8A-4147-A177-3AD203B41FA5}">
                      <a16:colId xmlns:a16="http://schemas.microsoft.com/office/drawing/2014/main" val="2673586393"/>
                    </a:ext>
                  </a:extLst>
                </a:gridCol>
                <a:gridCol w="2216988">
                  <a:extLst>
                    <a:ext uri="{9D8B030D-6E8A-4147-A177-3AD203B41FA5}">
                      <a16:colId xmlns:a16="http://schemas.microsoft.com/office/drawing/2014/main" val="1445404834"/>
                    </a:ext>
                  </a:extLst>
                </a:gridCol>
              </a:tblGrid>
              <a:tr h="370840">
                <a:tc>
                  <a:txBody>
                    <a:bodyPr/>
                    <a:lstStyle/>
                    <a:p>
                      <a:r>
                        <a:rPr lang="en-US" sz="1200" dirty="0"/>
                        <a:t>Product Area</a:t>
                      </a:r>
                    </a:p>
                  </a:txBody>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t>Data Purge</a:t>
                      </a:r>
                      <a:br>
                        <a:rPr lang="en-US" sz="1100" dirty="0"/>
                      </a:br>
                      <a:r>
                        <a:rPr lang="en-US" sz="1100" b="0" i="1" dirty="0"/>
                        <a:t>(What can be purged: Purge Type &amp; Object </a:t>
                      </a:r>
                      <a:br>
                        <a:rPr lang="en-US" sz="1100" b="0" i="1" dirty="0"/>
                      </a:br>
                      <a:r>
                        <a:rPr lang="en-US" sz="1100" b="0" i="1" dirty="0"/>
                        <a:t>When: Based on configurable data retention times)</a:t>
                      </a:r>
                    </a:p>
                  </a:txBody>
                  <a:tcPr/>
                </a:tc>
                <a:tc>
                  <a:txBody>
                    <a:bodyPr/>
                    <a:lstStyle/>
                    <a:p>
                      <a:r>
                        <a:rPr lang="en-US" sz="1100" dirty="0"/>
                        <a:t>Change Audit Report</a:t>
                      </a:r>
                      <a:br>
                        <a:rPr lang="en-US" sz="1100" dirty="0"/>
                      </a:br>
                      <a:r>
                        <a:rPr lang="en-US" sz="1100" b="0" i="1" kern="1200" dirty="0">
                          <a:solidFill>
                            <a:schemeClr val="lt1"/>
                          </a:solidFill>
                          <a:latin typeface="+mn-lt"/>
                          <a:ea typeface="+mn-ea"/>
                          <a:cs typeface="+mn-cs"/>
                        </a:rPr>
                        <a:t>(predefined personal data fields)</a:t>
                      </a:r>
                    </a:p>
                  </a:txBody>
                  <a:tcPr/>
                </a:tc>
                <a:tc>
                  <a:txBody>
                    <a:bodyPr/>
                    <a:lstStyle/>
                    <a:p>
                      <a:r>
                        <a:rPr lang="en-US" sz="1100" dirty="0"/>
                        <a:t>Read Audit Report</a:t>
                      </a:r>
                      <a:br>
                        <a:rPr lang="en-US" sz="1100" dirty="0"/>
                      </a:br>
                      <a:r>
                        <a:rPr lang="en-US" sz="1100" b="0" i="1" kern="1200" dirty="0">
                          <a:solidFill>
                            <a:schemeClr val="lt1"/>
                          </a:solidFill>
                          <a:latin typeface="+mn-lt"/>
                          <a:ea typeface="+mn-ea"/>
                          <a:cs typeface="+mn-cs"/>
                        </a:rPr>
                        <a:t>(on the roadmap)</a:t>
                      </a:r>
                    </a:p>
                  </a:txBody>
                  <a:tcPr/>
                </a:tc>
                <a:tc>
                  <a:txBody>
                    <a:bodyPr/>
                    <a:lstStyle/>
                    <a:p>
                      <a:r>
                        <a:rPr lang="en-US" sz="1100" dirty="0"/>
                        <a:t>Information Report</a:t>
                      </a:r>
                      <a:br>
                        <a:rPr lang="en-US" sz="1100" dirty="0"/>
                      </a:br>
                      <a:r>
                        <a:rPr lang="en-US" sz="1100" b="0" i="1" kern="1200" dirty="0">
                          <a:solidFill>
                            <a:schemeClr val="lt1"/>
                          </a:solidFill>
                          <a:latin typeface="+mn-lt"/>
                          <a:ea typeface="+mn-ea"/>
                          <a:cs typeface="+mn-cs"/>
                        </a:rPr>
                        <a:t>(personal info stored on a person)</a:t>
                      </a:r>
                      <a:endParaRPr lang="en-US" sz="1100" dirty="0"/>
                    </a:p>
                  </a:txBody>
                  <a:tcPr/>
                </a:tc>
                <a:tc>
                  <a:txBody>
                    <a:bodyPr/>
                    <a:lstStyle/>
                    <a:p>
                      <a:r>
                        <a:rPr lang="en-US" sz="1100" dirty="0"/>
                        <a:t>Consent</a:t>
                      </a:r>
                      <a:br>
                        <a:rPr lang="en-US" sz="1100" dirty="0"/>
                      </a:br>
                      <a:r>
                        <a:rPr lang="en-US" sz="1100" dirty="0"/>
                        <a:t>Statement</a:t>
                      </a:r>
                    </a:p>
                  </a:txBody>
                  <a:tcPr/>
                </a:tc>
                <a:extLst>
                  <a:ext uri="{0D108BD9-81ED-4DB2-BD59-A6C34878D82A}">
                    <a16:rowId xmlns:a16="http://schemas.microsoft.com/office/drawing/2014/main" val="2977276189"/>
                  </a:ext>
                </a:extLst>
              </a:tr>
              <a:tr h="370840">
                <a:tc>
                  <a:txBody>
                    <a:bodyPr/>
                    <a:lstStyle/>
                    <a:p>
                      <a:r>
                        <a:rPr lang="en-US" sz="1200" b="1" dirty="0"/>
                        <a:t>Compensation / Var Pay</a:t>
                      </a:r>
                    </a:p>
                  </a:txBody>
                  <a:tcPr/>
                </a:tc>
                <a:tc>
                  <a:txBody>
                    <a:bodyPr/>
                    <a:lstStyle/>
                    <a:p>
                      <a:r>
                        <a:rPr lang="en-US" sz="1100" b="0" dirty="0"/>
                        <a:t>What: </a:t>
                      </a:r>
                      <a:r>
                        <a:rPr lang="en-US" sz="1100" b="0" dirty="0">
                          <a:hlinkClick r:id="" action="ppaction://noaction"/>
                        </a:rPr>
                        <a:t>DRTM Compensation /</a:t>
                      </a:r>
                    </a:p>
                    <a:p>
                      <a:pPr marL="0" marR="0" lvl="0" indent="0" algn="l" defTabSz="1088558" rtl="0" eaLnBrk="1" fontAlgn="auto" latinLnBrk="0" hangingPunct="1">
                        <a:lnSpc>
                          <a:spcPct val="100000"/>
                        </a:lnSpc>
                        <a:spcBef>
                          <a:spcPts val="0"/>
                        </a:spcBef>
                        <a:spcAft>
                          <a:spcPts val="0"/>
                        </a:spcAft>
                        <a:buClrTx/>
                        <a:buSzTx/>
                        <a:buFontTx/>
                        <a:buNone/>
                        <a:tabLst/>
                        <a:defRPr/>
                      </a:pPr>
                      <a:r>
                        <a:rPr lang="en-US" sz="1100" b="0" dirty="0">
                          <a:hlinkClick r:id="" action="ppaction://noaction"/>
                        </a:rPr>
                        <a:t>Variable Pay</a:t>
                      </a:r>
                      <a:br>
                        <a:rPr lang="en-US" sz="1100" b="0" dirty="0"/>
                      </a:br>
                      <a:br>
                        <a:rPr lang="en-US" sz="1100" b="0" dirty="0"/>
                      </a:br>
                      <a:r>
                        <a:rPr lang="en-US" sz="1100" b="0" dirty="0"/>
                        <a:t>When: </a:t>
                      </a:r>
                      <a:r>
                        <a:rPr lang="en-US" sz="1100" b="0" dirty="0">
                          <a:hlinkClick r:id="rId3"/>
                        </a:rPr>
                        <a:t>DRTM Base Dates for Retention Time Calculation</a:t>
                      </a:r>
                      <a:endParaRPr lang="en-US" sz="1100" b="0" dirty="0"/>
                    </a:p>
                  </a:txBody>
                  <a:tcPr/>
                </a:tc>
                <a:tc>
                  <a:txBody>
                    <a:bodyPr/>
                    <a:lstStyle/>
                    <a:p>
                      <a:r>
                        <a:rPr lang="en-US" sz="1000" i="1" kern="1200" dirty="0">
                          <a:solidFill>
                            <a:schemeClr val="tx1"/>
                          </a:solidFill>
                          <a:latin typeface="+mn-lt"/>
                          <a:ea typeface="+mn-ea"/>
                          <a:cs typeface="+mn-cs"/>
                        </a:rPr>
                        <a:t>See Appendix</a:t>
                      </a:r>
                    </a:p>
                  </a:txBody>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b="0" i="1" kern="1200" dirty="0">
                          <a:solidFill>
                            <a:schemeClr val="dk1"/>
                          </a:solidFill>
                          <a:effectLst/>
                          <a:latin typeface="+mn-lt"/>
                          <a:ea typeface="+mn-ea"/>
                          <a:cs typeface="+mn-cs"/>
                        </a:rPr>
                        <a:t>N/A*</a:t>
                      </a:r>
                    </a:p>
                  </a:txBody>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000000"/>
                          </a:solidFill>
                          <a:effectLst/>
                          <a:uLnTx/>
                          <a:uFillTx/>
                          <a:latin typeface="Arial"/>
                          <a:ea typeface="+mn-ea"/>
                          <a:cs typeface="+mn-cs"/>
                        </a:rPr>
                        <a:t>Add or remove personal data fields to be displayed via Data Subject Information</a:t>
                      </a:r>
                    </a:p>
                  </a:txBody>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b="0" i="1" kern="1200" dirty="0">
                          <a:solidFill>
                            <a:schemeClr val="dk1"/>
                          </a:solidFill>
                          <a:effectLst/>
                          <a:latin typeface="+mn-lt"/>
                          <a:ea typeface="+mn-ea"/>
                          <a:cs typeface="+mn-cs"/>
                        </a:rPr>
                        <a:t>N/A*</a:t>
                      </a:r>
                    </a:p>
                  </a:txBody>
                  <a:tcPr/>
                </a:tc>
                <a:extLst>
                  <a:ext uri="{0D108BD9-81ED-4DB2-BD59-A6C34878D82A}">
                    <a16:rowId xmlns:a16="http://schemas.microsoft.com/office/drawing/2014/main" val="529054460"/>
                  </a:ext>
                </a:extLst>
              </a:tr>
              <a:tr h="370840">
                <a:tc>
                  <a:txBody>
                    <a:bodyPr/>
                    <a:lstStyle/>
                    <a:p>
                      <a:r>
                        <a:rPr lang="en-US" sz="1200" b="1" i="0" kern="1200" dirty="0">
                          <a:solidFill>
                            <a:schemeClr val="dk1"/>
                          </a:solidFill>
                          <a:effectLst/>
                          <a:latin typeface="+mn-lt"/>
                          <a:ea typeface="+mn-ea"/>
                          <a:cs typeface="+mn-cs"/>
                        </a:rPr>
                        <a:t>Calibration</a:t>
                      </a:r>
                    </a:p>
                  </a:txBody>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b="0" dirty="0"/>
                        <a:t>What: </a:t>
                      </a:r>
                      <a:r>
                        <a:rPr lang="en-US" sz="1100" b="0" dirty="0">
                          <a:hlinkClick r:id="rId4"/>
                        </a:rPr>
                        <a:t>DRTM Calibration</a:t>
                      </a:r>
                      <a:br>
                        <a:rPr lang="en-US" sz="1100" b="0" dirty="0"/>
                      </a:br>
                      <a:br>
                        <a:rPr lang="en-US" sz="1100" b="0" dirty="0"/>
                      </a:br>
                      <a:r>
                        <a:rPr lang="en-US" sz="1100" b="0" dirty="0"/>
                        <a:t>When: </a:t>
                      </a:r>
                      <a:r>
                        <a:rPr lang="en-US" sz="1100" b="0" dirty="0">
                          <a:hlinkClick r:id="rId3"/>
                        </a:rPr>
                        <a:t>DRTM Base Dates for Retention Time Calculation</a:t>
                      </a:r>
                      <a:endParaRPr lang="en-US" sz="1100" b="0" dirty="0"/>
                    </a:p>
                  </a:txBody>
                  <a:tcPr/>
                </a:tc>
                <a:tc>
                  <a:txBody>
                    <a:bodyPr/>
                    <a:lstStyle/>
                    <a:p>
                      <a:pPr marL="0" marR="0" lvl="0" indent="0" algn="l" defTabSz="108855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i="1" kern="1200" dirty="0">
                          <a:solidFill>
                            <a:schemeClr val="tx1"/>
                          </a:solidFill>
                          <a:latin typeface="+mn-lt"/>
                          <a:ea typeface="+mn-ea"/>
                          <a:cs typeface="+mn-cs"/>
                        </a:rPr>
                        <a:t>See Appendix</a:t>
                      </a:r>
                    </a:p>
                  </a:txBody>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b="0" i="1" kern="1200" dirty="0">
                          <a:solidFill>
                            <a:schemeClr val="dk1"/>
                          </a:solidFill>
                          <a:effectLst/>
                          <a:latin typeface="+mn-lt"/>
                          <a:ea typeface="+mn-ea"/>
                          <a:cs typeface="+mn-cs"/>
                        </a:rPr>
                        <a:t>N/A*</a:t>
                      </a:r>
                    </a:p>
                  </a:txBody>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000000"/>
                          </a:solidFill>
                          <a:effectLst/>
                          <a:uLnTx/>
                          <a:uFillTx/>
                          <a:latin typeface="Arial"/>
                          <a:ea typeface="+mn-ea"/>
                          <a:cs typeface="+mn-cs"/>
                        </a:rPr>
                        <a:t>Add or remove personal data fields to be displayed via Data Subject Information</a:t>
                      </a:r>
                    </a:p>
                  </a:txBody>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b="0" i="1" kern="1200" dirty="0">
                          <a:solidFill>
                            <a:schemeClr val="dk1"/>
                          </a:solidFill>
                          <a:effectLst/>
                          <a:latin typeface="+mn-lt"/>
                          <a:ea typeface="+mn-ea"/>
                          <a:cs typeface="+mn-cs"/>
                        </a:rPr>
                        <a:t>N/A*</a:t>
                      </a:r>
                    </a:p>
                  </a:txBody>
                  <a:tcPr/>
                </a:tc>
                <a:extLst>
                  <a:ext uri="{0D108BD9-81ED-4DB2-BD59-A6C34878D82A}">
                    <a16:rowId xmlns:a16="http://schemas.microsoft.com/office/drawing/2014/main" val="3322397603"/>
                  </a:ext>
                </a:extLst>
              </a:tr>
              <a:tr h="370840">
                <a:tc>
                  <a:txBody>
                    <a:bodyPr/>
                    <a:lstStyle/>
                    <a:p>
                      <a:r>
                        <a:rPr lang="en-US" sz="1200" b="1" kern="1200" dirty="0">
                          <a:solidFill>
                            <a:schemeClr val="dk1"/>
                          </a:solidFill>
                          <a:effectLst/>
                          <a:latin typeface="+mn-lt"/>
                          <a:ea typeface="+mn-ea"/>
                          <a:cs typeface="+mn-cs"/>
                        </a:rPr>
                        <a:t>Performance and Goals</a:t>
                      </a:r>
                      <a:endParaRPr lang="en-US" sz="1200" b="1" i="1" kern="1200" dirty="0">
                        <a:solidFill>
                          <a:schemeClr val="dk1"/>
                        </a:solidFill>
                        <a:effectLst/>
                        <a:latin typeface="+mn-lt"/>
                        <a:ea typeface="+mn-ea"/>
                        <a:cs typeface="+mn-cs"/>
                      </a:endParaRPr>
                    </a:p>
                  </a:txBody>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b="0" dirty="0"/>
                        <a:t>What: </a:t>
                      </a:r>
                      <a:r>
                        <a:rPr lang="en-US" sz="1100" b="0" dirty="0">
                          <a:hlinkClick r:id="rId4"/>
                        </a:rPr>
                        <a:t>DRTM Performance and Goals</a:t>
                      </a:r>
                      <a:endParaRPr lang="en-US" sz="1100" b="0" dirty="0"/>
                    </a:p>
                    <a:p>
                      <a:pPr marL="0" marR="0" lvl="0" indent="0" algn="l" defTabSz="1088558" rtl="0" eaLnBrk="1" fontAlgn="auto" latinLnBrk="0" hangingPunct="1">
                        <a:lnSpc>
                          <a:spcPct val="100000"/>
                        </a:lnSpc>
                        <a:spcBef>
                          <a:spcPts val="0"/>
                        </a:spcBef>
                        <a:spcAft>
                          <a:spcPts val="0"/>
                        </a:spcAft>
                        <a:buClrTx/>
                        <a:buSzTx/>
                        <a:buFontTx/>
                        <a:buNone/>
                        <a:tabLst/>
                        <a:defRPr/>
                      </a:pPr>
                      <a:br>
                        <a:rPr lang="en-US" sz="1100" b="0" dirty="0"/>
                      </a:br>
                      <a:r>
                        <a:rPr lang="en-US" sz="1100" b="0" dirty="0"/>
                        <a:t>When: </a:t>
                      </a:r>
                      <a:r>
                        <a:rPr lang="en-US" sz="1100" b="0" dirty="0">
                          <a:hlinkClick r:id="rId3"/>
                        </a:rPr>
                        <a:t>DRTM Base Dates for Retention Time Calculation</a:t>
                      </a:r>
                      <a:endParaRPr lang="en-US" sz="1100" b="0" dirty="0"/>
                    </a:p>
                  </a:txBody>
                  <a:tcPr/>
                </a:tc>
                <a:tc>
                  <a:txBody>
                    <a:bodyPr/>
                    <a:lstStyle/>
                    <a:p>
                      <a:r>
                        <a:rPr lang="en-US" sz="1000" i="1" kern="1200" dirty="0">
                          <a:solidFill>
                            <a:schemeClr val="tx1"/>
                          </a:solidFill>
                          <a:latin typeface="+mn-lt"/>
                          <a:ea typeface="+mn-ea"/>
                          <a:cs typeface="+mn-cs"/>
                        </a:rPr>
                        <a:t>See Appendix</a:t>
                      </a:r>
                    </a:p>
                  </a:txBody>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b="0" i="1" kern="1200" dirty="0">
                          <a:solidFill>
                            <a:schemeClr val="dk1"/>
                          </a:solidFill>
                          <a:effectLst/>
                          <a:latin typeface="+mn-lt"/>
                          <a:ea typeface="+mn-ea"/>
                          <a:cs typeface="+mn-cs"/>
                        </a:rPr>
                        <a:t>N/A*</a:t>
                      </a:r>
                    </a:p>
                  </a:txBody>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000000"/>
                          </a:solidFill>
                          <a:effectLst/>
                          <a:uLnTx/>
                          <a:uFillTx/>
                          <a:latin typeface="Arial"/>
                          <a:ea typeface="+mn-ea"/>
                          <a:cs typeface="+mn-cs"/>
                        </a:rPr>
                        <a:t>Add or remove personal data fields to be displayed via Data Subject Information</a:t>
                      </a:r>
                    </a:p>
                  </a:txBody>
                  <a:tcPr/>
                </a:tc>
                <a:tc>
                  <a:txBody>
                    <a:bodyPr/>
                    <a:lstStyle/>
                    <a:p>
                      <a:r>
                        <a:rPr kumimoji="0" lang="en-US" sz="1000" b="0" i="1" u="none" strike="noStrike" kern="1200" cap="none" spc="0" normalizeH="0" baseline="0" dirty="0">
                          <a:ln>
                            <a:noFill/>
                          </a:ln>
                          <a:solidFill>
                            <a:srgbClr val="000000"/>
                          </a:solidFill>
                          <a:effectLst/>
                          <a:uLnTx/>
                          <a:uFillTx/>
                          <a:latin typeface="Arial"/>
                          <a:ea typeface="+mn-ea"/>
                          <a:cs typeface="+mn-cs"/>
                        </a:rPr>
                        <a:t>Performance Management the only use case for user consent is when requesting feedback from external users, using Ask for Feedback functionality.</a:t>
                      </a:r>
                    </a:p>
                  </a:txBody>
                  <a:tcPr/>
                </a:tc>
                <a:extLst>
                  <a:ext uri="{0D108BD9-81ED-4DB2-BD59-A6C34878D82A}">
                    <a16:rowId xmlns:a16="http://schemas.microsoft.com/office/drawing/2014/main" val="3281147765"/>
                  </a:ext>
                </a:extLst>
              </a:tr>
              <a:tr h="370840">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200" b="1" kern="1200" dirty="0">
                          <a:solidFill>
                            <a:schemeClr val="dk1"/>
                          </a:solidFill>
                          <a:effectLst/>
                          <a:latin typeface="+mn-lt"/>
                          <a:ea typeface="+mn-ea"/>
                          <a:cs typeface="+mn-cs"/>
                        </a:rPr>
                        <a:t>Succession and Development</a:t>
                      </a:r>
                      <a:endParaRPr lang="en-US" sz="1200" b="1" i="1" kern="1200" dirty="0">
                        <a:solidFill>
                          <a:schemeClr val="dk1"/>
                        </a:solidFill>
                        <a:effectLst/>
                        <a:latin typeface="+mn-lt"/>
                        <a:ea typeface="+mn-ea"/>
                        <a:cs typeface="+mn-cs"/>
                      </a:endParaRPr>
                    </a:p>
                  </a:txBody>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b="0" dirty="0"/>
                        <a:t>What: </a:t>
                      </a:r>
                      <a:r>
                        <a:rPr lang="en-US" sz="1100" b="0" dirty="0">
                          <a:hlinkClick r:id="rId4"/>
                        </a:rPr>
                        <a:t>DRTM Succession and Development</a:t>
                      </a:r>
                      <a:endParaRPr lang="en-US" sz="1100" b="0" dirty="0"/>
                    </a:p>
                    <a:p>
                      <a:pPr marL="0" marR="0" lvl="0" indent="0" algn="l" defTabSz="1088558" rtl="0" eaLnBrk="1" fontAlgn="auto" latinLnBrk="0" hangingPunct="1">
                        <a:lnSpc>
                          <a:spcPct val="100000"/>
                        </a:lnSpc>
                        <a:spcBef>
                          <a:spcPts val="0"/>
                        </a:spcBef>
                        <a:spcAft>
                          <a:spcPts val="0"/>
                        </a:spcAft>
                        <a:buClrTx/>
                        <a:buSzTx/>
                        <a:buFontTx/>
                        <a:buNone/>
                        <a:tabLst/>
                        <a:defRPr/>
                      </a:pPr>
                      <a:br>
                        <a:rPr lang="en-US" sz="1100" b="0" dirty="0"/>
                      </a:br>
                      <a:r>
                        <a:rPr lang="en-US" sz="1100" b="0" dirty="0"/>
                        <a:t>When: </a:t>
                      </a:r>
                      <a:r>
                        <a:rPr lang="en-US" sz="1100" b="0" dirty="0">
                          <a:hlinkClick r:id="rId3"/>
                        </a:rPr>
                        <a:t>DRTM Base Dates for Retention Time Calculation</a:t>
                      </a:r>
                      <a:endParaRPr lang="en-US" sz="1100" b="0" dirty="0"/>
                    </a:p>
                  </a:txBody>
                  <a:tcPr/>
                </a:tc>
                <a:tc>
                  <a:txBody>
                    <a:bodyPr/>
                    <a:lstStyle/>
                    <a:p>
                      <a:r>
                        <a:rPr lang="en-US" sz="1000" i="1" kern="1200" dirty="0">
                          <a:solidFill>
                            <a:schemeClr val="tx1"/>
                          </a:solidFill>
                          <a:latin typeface="+mn-lt"/>
                          <a:ea typeface="+mn-ea"/>
                          <a:cs typeface="+mn-cs"/>
                        </a:rPr>
                        <a:t>See Appendix</a:t>
                      </a:r>
                    </a:p>
                  </a:txBody>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b="0" i="1" kern="1200" dirty="0">
                          <a:solidFill>
                            <a:schemeClr val="dk1"/>
                          </a:solidFill>
                          <a:effectLst/>
                          <a:latin typeface="+mn-lt"/>
                          <a:ea typeface="+mn-ea"/>
                          <a:cs typeface="+mn-cs"/>
                        </a:rPr>
                        <a:t>N/A*</a:t>
                      </a:r>
                    </a:p>
                  </a:txBody>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000000"/>
                          </a:solidFill>
                          <a:effectLst/>
                          <a:uLnTx/>
                          <a:uFillTx/>
                          <a:latin typeface="Arial"/>
                          <a:ea typeface="+mn-ea"/>
                          <a:cs typeface="+mn-cs"/>
                        </a:rPr>
                        <a:t>Add or remove personal data fields to be displayed via Data Subject Information</a:t>
                      </a:r>
                    </a:p>
                  </a:txBody>
                  <a:tcP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b="0" i="1" kern="1200" dirty="0">
                          <a:solidFill>
                            <a:schemeClr val="dk1"/>
                          </a:solidFill>
                          <a:effectLst/>
                          <a:latin typeface="+mn-lt"/>
                          <a:ea typeface="+mn-ea"/>
                          <a:cs typeface="+mn-cs"/>
                        </a:rPr>
                        <a:t>N/A*</a:t>
                      </a:r>
                    </a:p>
                  </a:txBody>
                  <a:tcPr/>
                </a:tc>
                <a:extLst>
                  <a:ext uri="{0D108BD9-81ED-4DB2-BD59-A6C34878D82A}">
                    <a16:rowId xmlns:a16="http://schemas.microsoft.com/office/drawing/2014/main" val="3556903561"/>
                  </a:ext>
                </a:extLst>
              </a:tr>
            </a:tbl>
          </a:graphicData>
        </a:graphic>
      </p:graphicFrame>
      <p:sp>
        <p:nvSpPr>
          <p:cNvPr id="8" name="Rectangle 7">
            <a:extLst>
              <a:ext uri="{FF2B5EF4-FFF2-40B4-BE49-F238E27FC236}">
                <a16:creationId xmlns:a16="http://schemas.microsoft.com/office/drawing/2014/main" id="{76FC92BE-D122-409C-B96D-B399BD079D87}"/>
              </a:ext>
            </a:extLst>
          </p:cNvPr>
          <p:cNvSpPr/>
          <p:nvPr/>
        </p:nvSpPr>
        <p:spPr>
          <a:xfrm>
            <a:off x="327804" y="5717500"/>
            <a:ext cx="11753340" cy="246221"/>
          </a:xfrm>
          <a:prstGeom prst="rect">
            <a:avLst/>
          </a:prstGeom>
        </p:spPr>
        <p:txBody>
          <a:bodyPr wrap="square">
            <a:spAutoFit/>
          </a:bodyPr>
          <a:lstStyle/>
          <a:p>
            <a:r>
              <a:rPr lang="en-US" sz="1000" i="1" dirty="0"/>
              <a:t>N/A</a:t>
            </a:r>
            <a:r>
              <a:rPr lang="en-US" sz="1000" i="1" baseline="30000" dirty="0"/>
              <a:t>*</a:t>
            </a:r>
            <a:r>
              <a:rPr lang="en-US" sz="1000" i="1" dirty="0"/>
              <a:t> </a:t>
            </a:r>
            <a:r>
              <a:rPr lang="mr-IN" sz="1000" i="1" dirty="0"/>
              <a:t>–</a:t>
            </a:r>
            <a:r>
              <a:rPr lang="en-US" sz="1000" i="1" dirty="0"/>
              <a:t> This feature is not supported in the application. If you have included sensitive personal data in this application, you should consider removing it from the application data model. </a:t>
            </a:r>
            <a:endParaRPr lang="en-US" sz="1000" dirty="0"/>
          </a:p>
        </p:txBody>
      </p:sp>
    </p:spTree>
    <p:custDataLst>
      <p:tags r:id="rId1"/>
    </p:custDataLst>
    <p:extLst>
      <p:ext uri="{BB962C8B-B14F-4D97-AF65-F5344CB8AC3E}">
        <p14:creationId xmlns:p14="http://schemas.microsoft.com/office/powerpoint/2010/main" val="20772212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05835" y="515034"/>
            <a:ext cx="11183887" cy="492443"/>
          </a:xfrm>
        </p:spPr>
        <p:txBody>
          <a:bodyPr/>
          <a:lstStyle/>
          <a:p>
            <a:r>
              <a:rPr lang="en-US" sz="3200" dirty="0"/>
              <a:t>Data Element Considerations</a:t>
            </a:r>
            <a:endParaRPr lang="en-US" sz="3200" dirty="0">
              <a:ea typeface="+mn-ea"/>
              <a:cs typeface="+mn-cs"/>
            </a:endParaRPr>
          </a:p>
        </p:txBody>
      </p:sp>
      <p:sp>
        <p:nvSpPr>
          <p:cNvPr id="3" name="TextBox 2">
            <a:extLst>
              <a:ext uri="{FF2B5EF4-FFF2-40B4-BE49-F238E27FC236}">
                <a16:creationId xmlns:a16="http://schemas.microsoft.com/office/drawing/2014/main" id="{DC29A788-8493-4001-AA01-81FEE9A05E1C}"/>
              </a:ext>
            </a:extLst>
          </p:cNvPr>
          <p:cNvSpPr txBox="1"/>
          <p:nvPr/>
        </p:nvSpPr>
        <p:spPr>
          <a:xfrm>
            <a:off x="405835" y="1156564"/>
            <a:ext cx="11342254" cy="529375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kern="0" dirty="0">
                <a:ea typeface="Arial Unicode MS" pitchFamily="34" charset="-128"/>
                <a:cs typeface="Arial Unicode MS" pitchFamily="34" charset="-128"/>
              </a:rPr>
              <a:t>In order for data purge elements of </a:t>
            </a:r>
            <a:r>
              <a:rPr lang="en-US" sz="1600" kern="0">
                <a:ea typeface="Arial Unicode MS" pitchFamily="34" charset="-128"/>
                <a:cs typeface="Arial Unicode MS" pitchFamily="34" charset="-128"/>
              </a:rPr>
              <a:t>Data Purge </a:t>
            </a:r>
            <a:r>
              <a:rPr lang="en-US" sz="1600" kern="0" dirty="0">
                <a:ea typeface="Arial Unicode MS" pitchFamily="34" charset="-128"/>
                <a:cs typeface="Arial Unicode MS" pitchFamily="34" charset="-128"/>
              </a:rPr>
              <a:t>to function properly, certain standard SuccessFactors fields are required.</a:t>
            </a:r>
          </a:p>
          <a:p>
            <a:pPr marL="285750" indent="-285750" fontAlgn="base">
              <a:spcBef>
                <a:spcPct val="50000"/>
              </a:spcBef>
              <a:spcAft>
                <a:spcPct val="0"/>
              </a:spcAft>
              <a:buClr>
                <a:srgbClr val="F0AB00"/>
              </a:buClr>
              <a:buSzPct val="80000"/>
              <a:buFont typeface="Arial" panose="020B0604020202020204" pitchFamily="34" charset="0"/>
              <a:buChar char="•"/>
            </a:pPr>
            <a:r>
              <a:rPr lang="en-US" sz="1600" b="1" kern="0" dirty="0">
                <a:ea typeface="Arial Unicode MS" pitchFamily="34" charset="-128"/>
                <a:cs typeface="Arial Unicode MS" pitchFamily="34" charset="-128"/>
              </a:rPr>
              <a:t>Country - </a:t>
            </a:r>
            <a:r>
              <a:rPr lang="en-US" sz="1600" dirty="0"/>
              <a:t>Data purge with data retention time management (DRTM) uses the standard data element &lt;country&gt;, which must be marked as required. The value in this field must match the country codes in the MDF Country object to define the target users of a purge request. Typically, these are the standard three-letter ISO country codes. DRTM is expecting an exact, known value for countries in the system. If a user’s country does not match the expected value, the user’s data cannot be purged.</a:t>
            </a:r>
          </a:p>
          <a:p>
            <a:pPr marL="830138" lvl="1" indent="-285750" fontAlgn="base">
              <a:spcBef>
                <a:spcPct val="50000"/>
              </a:spcBef>
              <a:spcAft>
                <a:spcPct val="0"/>
              </a:spcAft>
              <a:buClr>
                <a:srgbClr val="F0AB00"/>
              </a:buClr>
              <a:buSzPct val="80000"/>
              <a:buFont typeface="Arial" panose="020B0604020202020204" pitchFamily="34" charset="0"/>
              <a:buChar char="•"/>
            </a:pPr>
            <a:r>
              <a:rPr lang="en-US" sz="1600" kern="0" dirty="0">
                <a:ea typeface="Arial Unicode MS" pitchFamily="34" charset="-128"/>
                <a:cs typeface="Arial Unicode MS" pitchFamily="34" charset="-128"/>
              </a:rPr>
              <a:t>If a legacy country picklist is being used, ensure that it uses the same codes as the MDF Country Object.  If not, it must be updated to map the external code to the MDF Country value.</a:t>
            </a:r>
          </a:p>
          <a:p>
            <a:pPr marL="830138" lvl="1" indent="-285750" fontAlgn="base">
              <a:spcBef>
                <a:spcPct val="50000"/>
              </a:spcBef>
              <a:spcAft>
                <a:spcPct val="0"/>
              </a:spcAft>
              <a:buClr>
                <a:srgbClr val="F0AB00"/>
              </a:buClr>
              <a:buSzPct val="80000"/>
              <a:buFont typeface="Arial" panose="020B0604020202020204" pitchFamily="34" charset="0"/>
              <a:buChar char="•"/>
            </a:pPr>
            <a:r>
              <a:rPr lang="en-US" sz="1600" kern="0" dirty="0">
                <a:ea typeface="Arial Unicode MS" pitchFamily="34" charset="-128"/>
                <a:cs typeface="Arial Unicode MS" pitchFamily="34" charset="-128"/>
              </a:rPr>
              <a:t>If no picklist is being used for Country, ensure that the values being imported match the MDF Country Object</a:t>
            </a:r>
          </a:p>
          <a:p>
            <a:pPr marL="830138" lvl="1" indent="-285750" fontAlgn="base">
              <a:spcBef>
                <a:spcPct val="50000"/>
              </a:spcBef>
              <a:spcAft>
                <a:spcPct val="0"/>
              </a:spcAft>
              <a:buClr>
                <a:srgbClr val="F0AB00"/>
              </a:buClr>
              <a:buSzPct val="80000"/>
              <a:buFont typeface="Arial" panose="020B0604020202020204" pitchFamily="34" charset="0"/>
              <a:buChar char="•"/>
            </a:pPr>
            <a:r>
              <a:rPr lang="en-US" sz="1600" kern="0" dirty="0">
                <a:ea typeface="Arial Unicode MS" pitchFamily="34" charset="-128"/>
                <a:cs typeface="Arial Unicode MS" pitchFamily="34" charset="-128"/>
              </a:rPr>
              <a:t>If Employee Central is used, this should not be required as EC uses the MDF Country Object by default</a:t>
            </a:r>
          </a:p>
          <a:p>
            <a:pPr marL="830138" lvl="1" indent="-285750" fontAlgn="base">
              <a:spcBef>
                <a:spcPct val="50000"/>
              </a:spcBef>
              <a:spcAft>
                <a:spcPct val="0"/>
              </a:spcAft>
              <a:buClr>
                <a:srgbClr val="F0AB00"/>
              </a:buClr>
              <a:buSzPct val="80000"/>
              <a:buFont typeface="Arial" panose="020B0604020202020204" pitchFamily="34" charset="0"/>
              <a:buChar char="•"/>
            </a:pPr>
            <a:r>
              <a:rPr lang="en-US" sz="1600" dirty="0"/>
              <a:t>Customers should confirm the value that they are populating to the standard country field and ensure that contents are populated in the format required to employ the purge feature.  Whether the field is populated with the </a:t>
            </a:r>
            <a:r>
              <a:rPr lang="en-US" sz="1600" dirty="0" err="1"/>
              <a:t>users’s</a:t>
            </a:r>
            <a:r>
              <a:rPr lang="en-US" sz="1600" dirty="0"/>
              <a:t> country of employment or another associated country designation would be at the discretion of the customer based on their defined data retention policies.</a:t>
            </a:r>
            <a:endParaRPr lang="en-US" sz="1600" kern="0" dirty="0">
              <a:ea typeface="Arial Unicode MS" pitchFamily="34" charset="-128"/>
              <a:cs typeface="Arial Unicode MS" pitchFamily="34" charset="-128"/>
            </a:endParaRPr>
          </a:p>
          <a:p>
            <a:pPr marL="285750" indent="-285750">
              <a:buFont typeface="Arial" panose="020B0604020202020204" pitchFamily="34" charset="0"/>
              <a:buChar char="•"/>
            </a:pPr>
            <a:endParaRPr lang="en-US" sz="1600" b="1" kern="0" dirty="0">
              <a:ea typeface="Arial Unicode MS" pitchFamily="34" charset="-128"/>
              <a:cs typeface="Arial Unicode MS" pitchFamily="34" charset="-128"/>
            </a:endParaRPr>
          </a:p>
          <a:p>
            <a:pPr marL="285750" indent="-285750">
              <a:buFont typeface="Arial" panose="020B0604020202020204" pitchFamily="34" charset="0"/>
              <a:buChar char="•"/>
            </a:pPr>
            <a:r>
              <a:rPr lang="en-US" sz="1600" b="1" kern="0" dirty="0">
                <a:ea typeface="Arial Unicode MS" pitchFamily="34" charset="-128"/>
                <a:cs typeface="Arial Unicode MS" pitchFamily="34" charset="-128"/>
              </a:rPr>
              <a:t>Company Exit Date -</a:t>
            </a:r>
            <a:r>
              <a:rPr lang="en-US" sz="1600" kern="0" dirty="0">
                <a:ea typeface="Arial Unicode MS" pitchFamily="34" charset="-128"/>
                <a:cs typeface="Arial Unicode MS" pitchFamily="34" charset="-128"/>
              </a:rPr>
              <a:t> </a:t>
            </a:r>
            <a:r>
              <a:rPr lang="en-US" sz="1600" dirty="0"/>
              <a:t>The standard element &lt;</a:t>
            </a:r>
            <a:r>
              <a:rPr lang="en-US" sz="1600" dirty="0" err="1"/>
              <a:t>companyExitDate</a:t>
            </a:r>
            <a:r>
              <a:rPr lang="en-US" sz="1600" dirty="0"/>
              <a:t>&gt; is used to calculate the data retention time for inactive users.  This must be populated with a value to match the customer’s determination of inactive status (most commonly termination date).  </a:t>
            </a:r>
          </a:p>
          <a:p>
            <a:pPr marL="830138" lvl="1" indent="-285750">
              <a:buFont typeface="Arial" panose="020B0604020202020204" pitchFamily="34" charset="0"/>
              <a:buChar char="•"/>
            </a:pPr>
            <a:r>
              <a:rPr lang="en-US" sz="1600" dirty="0"/>
              <a:t>Additionally, all users must have a status (e.g. active or inactive) for purge to recognize them</a:t>
            </a:r>
          </a:p>
        </p:txBody>
      </p:sp>
    </p:spTree>
    <p:custDataLst>
      <p:tags r:id="rId1"/>
    </p:custDataLst>
    <p:extLst>
      <p:ext uri="{BB962C8B-B14F-4D97-AF65-F5344CB8AC3E}">
        <p14:creationId xmlns:p14="http://schemas.microsoft.com/office/powerpoint/2010/main" val="289642656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05835" y="515034"/>
            <a:ext cx="11183887" cy="492443"/>
          </a:xfrm>
        </p:spPr>
        <p:txBody>
          <a:bodyPr/>
          <a:lstStyle/>
          <a:p>
            <a:r>
              <a:rPr lang="en-US" sz="3200" dirty="0"/>
              <a:t>Data Considerations</a:t>
            </a:r>
            <a:endParaRPr lang="en-US" sz="3200" dirty="0">
              <a:ea typeface="+mn-ea"/>
              <a:cs typeface="+mn-cs"/>
            </a:endParaRPr>
          </a:p>
        </p:txBody>
      </p:sp>
      <p:sp>
        <p:nvSpPr>
          <p:cNvPr id="3" name="TextBox 2">
            <a:extLst>
              <a:ext uri="{FF2B5EF4-FFF2-40B4-BE49-F238E27FC236}">
                <a16:creationId xmlns:a16="http://schemas.microsoft.com/office/drawing/2014/main" id="{DC29A788-8493-4001-AA01-81FEE9A05E1C}"/>
              </a:ext>
            </a:extLst>
          </p:cNvPr>
          <p:cNvSpPr txBox="1"/>
          <p:nvPr/>
        </p:nvSpPr>
        <p:spPr>
          <a:xfrm>
            <a:off x="405835" y="1156564"/>
            <a:ext cx="11342254" cy="49244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kern="0" dirty="0">
                <a:ea typeface="Arial Unicode MS" pitchFamily="34" charset="-128"/>
                <a:cs typeface="Arial Unicode MS" pitchFamily="34" charset="-128"/>
              </a:rPr>
              <a:t>To ensure system stability and functionality, some system identifier data elements cannot be purged and are either anonymized or left unchanged.</a:t>
            </a:r>
          </a:p>
        </p:txBody>
      </p:sp>
      <p:graphicFrame>
        <p:nvGraphicFramePr>
          <p:cNvPr id="2" name="Table 1">
            <a:extLst>
              <a:ext uri="{FF2B5EF4-FFF2-40B4-BE49-F238E27FC236}">
                <a16:creationId xmlns:a16="http://schemas.microsoft.com/office/drawing/2014/main" id="{21C53647-5626-4BCA-BFAA-F799DF397460}"/>
              </a:ext>
            </a:extLst>
          </p:cNvPr>
          <p:cNvGraphicFramePr>
            <a:graphicFrameLocks noGrp="1"/>
          </p:cNvGraphicFramePr>
          <p:nvPr>
            <p:extLst/>
          </p:nvPr>
        </p:nvGraphicFramePr>
        <p:xfrm>
          <a:off x="405834" y="1798093"/>
          <a:ext cx="11323134" cy="4384045"/>
        </p:xfrm>
        <a:graphic>
          <a:graphicData uri="http://schemas.openxmlformats.org/drawingml/2006/table">
            <a:tbl>
              <a:tblPr/>
              <a:tblGrid>
                <a:gridCol w="1468897">
                  <a:extLst>
                    <a:ext uri="{9D8B030D-6E8A-4147-A177-3AD203B41FA5}">
                      <a16:colId xmlns:a16="http://schemas.microsoft.com/office/drawing/2014/main" val="3222093328"/>
                    </a:ext>
                  </a:extLst>
                </a:gridCol>
                <a:gridCol w="9854237">
                  <a:extLst>
                    <a:ext uri="{9D8B030D-6E8A-4147-A177-3AD203B41FA5}">
                      <a16:colId xmlns:a16="http://schemas.microsoft.com/office/drawing/2014/main" val="407957918"/>
                    </a:ext>
                  </a:extLst>
                </a:gridCol>
              </a:tblGrid>
              <a:tr h="320504">
                <a:tc>
                  <a:txBody>
                    <a:bodyPr/>
                    <a:lstStyle/>
                    <a:p>
                      <a:r>
                        <a:rPr lang="en-US" sz="1400" b="1" dirty="0"/>
                        <a:t>Identifier Type</a:t>
                      </a:r>
                    </a:p>
                  </a:txBody>
                  <a:tcPr marL="18105" marR="18105" marT="9053" marB="90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1" dirty="0"/>
                        <a:t>Master Data Purge Result</a:t>
                      </a:r>
                    </a:p>
                  </a:txBody>
                  <a:tcPr marL="18105" marR="18105" marT="9053" marB="90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76938658"/>
                  </a:ext>
                </a:extLst>
              </a:tr>
              <a:tr h="4063541">
                <a:tc>
                  <a:txBody>
                    <a:bodyPr/>
                    <a:lstStyle/>
                    <a:p>
                      <a:r>
                        <a:rPr lang="en-US" sz="1400"/>
                        <a:t>User</a:t>
                      </a:r>
                    </a:p>
                  </a:txBody>
                  <a:tcPr marL="18105" marR="18105" marT="9053" marB="90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Font typeface="Arial" panose="020B0604020202020204" pitchFamily="34" charset="0"/>
                        <a:buChar char="•"/>
                      </a:pPr>
                      <a:r>
                        <a:rPr lang="en-US" sz="1400" dirty="0"/>
                        <a:t>The following fields in the </a:t>
                      </a:r>
                      <a:r>
                        <a:rPr lang="en-US" sz="1400" dirty="0" err="1"/>
                        <a:t>users_sysinfo</a:t>
                      </a:r>
                      <a:r>
                        <a:rPr lang="en-US" sz="1400" dirty="0"/>
                        <a:t> table are retained and unchanged: </a:t>
                      </a:r>
                      <a:r>
                        <a:rPr lang="en-US" sz="1400" dirty="0" err="1"/>
                        <a:t>users_sys_id</a:t>
                      </a:r>
                      <a:endParaRPr lang="en-US" sz="1400" dirty="0"/>
                    </a:p>
                    <a:p>
                      <a:pPr>
                        <a:buFont typeface="Arial" panose="020B0604020202020204" pitchFamily="34" charset="0"/>
                        <a:buChar char="•"/>
                      </a:pPr>
                      <a:r>
                        <a:rPr lang="en-US" sz="1400" dirty="0" err="1"/>
                        <a:t>users_sys_internal_id</a:t>
                      </a:r>
                      <a:endParaRPr lang="en-US" sz="1400" dirty="0"/>
                    </a:p>
                    <a:p>
                      <a:r>
                        <a:rPr lang="en-US" sz="1400" dirty="0"/>
                        <a:t>The following fields are anonymized.</a:t>
                      </a:r>
                    </a:p>
                    <a:p>
                      <a:pPr>
                        <a:buFont typeface="Arial" panose="020B0604020202020204" pitchFamily="34" charset="0"/>
                        <a:buChar char="•"/>
                      </a:pPr>
                      <a:r>
                        <a:rPr lang="en-US" sz="1400" dirty="0" err="1"/>
                        <a:t>users_sys_username</a:t>
                      </a:r>
                      <a:r>
                        <a:rPr lang="en-US" sz="1400" dirty="0"/>
                        <a:t> - Replaced with "PURGED_RECORD", plus a unique internal ID code. </a:t>
                      </a:r>
                    </a:p>
                    <a:p>
                      <a:pPr>
                        <a:buFont typeface="Arial" panose="020B0604020202020204" pitchFamily="34" charset="0"/>
                        <a:buChar char="•"/>
                      </a:pPr>
                      <a:r>
                        <a:rPr lang="en-US" sz="1400" dirty="0" err="1"/>
                        <a:t>users_sys_firstname</a:t>
                      </a:r>
                      <a:r>
                        <a:rPr lang="en-US" sz="1400" dirty="0"/>
                        <a:t> - Replaced with "Purged User". </a:t>
                      </a:r>
                    </a:p>
                    <a:p>
                      <a:pPr>
                        <a:buFont typeface="Arial" panose="020B0604020202020204" pitchFamily="34" charset="0"/>
                        <a:buChar char="•"/>
                      </a:pPr>
                      <a:r>
                        <a:rPr lang="en-US" sz="1400" dirty="0" err="1"/>
                        <a:t>users_sys_lastname</a:t>
                      </a:r>
                      <a:r>
                        <a:rPr lang="en-US" sz="1400" dirty="0"/>
                        <a:t> - Replaced with "Purged User". </a:t>
                      </a:r>
                    </a:p>
                    <a:p>
                      <a:r>
                        <a:rPr lang="en-US" sz="1400" dirty="0"/>
                        <a:t>All other fields in the </a:t>
                      </a:r>
                      <a:r>
                        <a:rPr lang="en-US" sz="1400" dirty="0" err="1"/>
                        <a:t>users_sysinfo</a:t>
                      </a:r>
                      <a:r>
                        <a:rPr lang="en-US" sz="1400" dirty="0"/>
                        <a:t> table represent standard user information and are purged. Most records are set to NULL. If a field cannot be nullified, data is replaced with a generic placeholder value, such as "Unknown" or "N/A". </a:t>
                      </a:r>
                    </a:p>
                    <a:p>
                      <a:pPr>
                        <a:buFont typeface="Arial" panose="020B0604020202020204" pitchFamily="34" charset="0"/>
                        <a:buChar char="•"/>
                      </a:pPr>
                      <a:r>
                        <a:rPr lang="en-US" sz="1400" dirty="0"/>
                        <a:t>The following User tables are also purged: </a:t>
                      </a:r>
                      <a:r>
                        <a:rPr lang="en-US" sz="1400" dirty="0" err="1"/>
                        <a:t>user_account</a:t>
                      </a:r>
                      <a:r>
                        <a:rPr lang="en-US" sz="1400" dirty="0"/>
                        <a:t> </a:t>
                      </a:r>
                    </a:p>
                    <a:p>
                      <a:pPr>
                        <a:buFont typeface="Arial" panose="020B0604020202020204" pitchFamily="34" charset="0"/>
                        <a:buChar char="•"/>
                      </a:pPr>
                      <a:r>
                        <a:rPr lang="en-US" sz="1400" dirty="0" err="1"/>
                        <a:t>users_info</a:t>
                      </a:r>
                      <a:r>
                        <a:rPr lang="en-US" sz="1400" dirty="0"/>
                        <a:t> </a:t>
                      </a:r>
                    </a:p>
                    <a:p>
                      <a:pPr>
                        <a:buFont typeface="Arial" panose="020B0604020202020204" pitchFamily="34" charset="0"/>
                        <a:buChar char="•"/>
                      </a:pPr>
                      <a:r>
                        <a:rPr lang="en-US" sz="1400" dirty="0" err="1"/>
                        <a:t>user_customfields</a:t>
                      </a:r>
                      <a:r>
                        <a:rPr lang="en-US" sz="1400" dirty="0"/>
                        <a:t> </a:t>
                      </a:r>
                    </a:p>
                    <a:p>
                      <a:pPr>
                        <a:buFont typeface="Arial" panose="020B0604020202020204" pitchFamily="34" charset="0"/>
                        <a:buChar char="•"/>
                      </a:pPr>
                      <a:r>
                        <a:rPr lang="en-US" sz="1400" dirty="0" err="1"/>
                        <a:t>user_rel_map</a:t>
                      </a:r>
                      <a:endParaRPr lang="en-US" sz="1400" dirty="0"/>
                    </a:p>
                    <a:p>
                      <a:pPr>
                        <a:buFont typeface="Arial" panose="020B0604020202020204" pitchFamily="34" charset="0"/>
                        <a:buChar char="•"/>
                      </a:pPr>
                      <a:r>
                        <a:rPr lang="en-US" sz="1400" dirty="0" err="1"/>
                        <a:t>sm_user_info</a:t>
                      </a:r>
                      <a:r>
                        <a:rPr lang="en-US" sz="1400" dirty="0"/>
                        <a:t> </a:t>
                      </a:r>
                    </a:p>
                    <a:p>
                      <a:pPr>
                        <a:buFont typeface="Arial" panose="020B0604020202020204" pitchFamily="34" charset="0"/>
                        <a:buChar char="•"/>
                      </a:pPr>
                      <a:r>
                        <a:rPr lang="en-US" sz="1400" dirty="0" err="1"/>
                        <a:t>ext_profile_inf</a:t>
                      </a:r>
                      <a:r>
                        <a:rPr lang="en-US" sz="1400" dirty="0"/>
                        <a:t> </a:t>
                      </a:r>
                    </a:p>
                  </a:txBody>
                  <a:tcPr marL="18105" marR="18105" marT="9053" marB="90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0286133"/>
                  </a:ext>
                </a:extLst>
              </a:tr>
            </a:tbl>
          </a:graphicData>
        </a:graphic>
      </p:graphicFrame>
    </p:spTree>
    <p:custDataLst>
      <p:tags r:id="rId1"/>
    </p:custDataLst>
    <p:extLst>
      <p:ext uri="{BB962C8B-B14F-4D97-AF65-F5344CB8AC3E}">
        <p14:creationId xmlns:p14="http://schemas.microsoft.com/office/powerpoint/2010/main" val="3644146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gray">
          <a:xfrm>
            <a:off x="8043935" y="205268"/>
            <a:ext cx="3346643" cy="874732"/>
          </a:xfrm>
          <a:prstGeom prst="roundRect">
            <a:avLst/>
          </a:prstGeom>
          <a:gradFill>
            <a:gsLst>
              <a:gs pos="0">
                <a:schemeClr val="accent3">
                  <a:alpha val="41000"/>
                </a:schemeClr>
              </a:gs>
              <a:gs pos="91000">
                <a:schemeClr val="accent3">
                  <a:alpha val="14000"/>
                </a:schemeClr>
              </a:gs>
            </a:gsLst>
            <a:lin ang="5400000" scaled="1"/>
          </a:gra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 name="Title 1"/>
          <p:cNvSpPr>
            <a:spLocks noGrp="1"/>
          </p:cNvSpPr>
          <p:nvPr>
            <p:ph type="title"/>
          </p:nvPr>
        </p:nvSpPr>
        <p:spPr>
          <a:xfrm>
            <a:off x="505296" y="503999"/>
            <a:ext cx="11183887" cy="738493"/>
          </a:xfrm>
        </p:spPr>
        <p:txBody>
          <a:bodyPr/>
          <a:lstStyle/>
          <a:p>
            <a:r>
              <a:rPr lang="en-US" dirty="0"/>
              <a:t>Recruit &amp; Hire</a:t>
            </a:r>
            <a:br>
              <a:rPr lang="en-US" dirty="0"/>
            </a:br>
            <a:r>
              <a:rPr lang="en-US" b="0" dirty="0"/>
              <a:t>Process Flow</a:t>
            </a:r>
          </a:p>
        </p:txBody>
      </p:sp>
      <p:sp>
        <p:nvSpPr>
          <p:cNvPr id="4" name="Rectangle 3"/>
          <p:cNvSpPr/>
          <p:nvPr/>
        </p:nvSpPr>
        <p:spPr bwMode="gray">
          <a:xfrm>
            <a:off x="9772415" y="507194"/>
            <a:ext cx="894528" cy="525059"/>
          </a:xfrm>
          <a:prstGeom prst="rect">
            <a:avLst/>
          </a:prstGeom>
          <a:solidFill>
            <a:schemeClr val="bg1"/>
          </a:solidFill>
          <a:ln w="6350" algn="ctr">
            <a:solidFill>
              <a:schemeClr val="accent1"/>
            </a:solidFill>
            <a:miter lim="800000"/>
            <a:headEnd/>
            <a:tailEnd/>
          </a:ln>
        </p:spPr>
        <p:txBody>
          <a:bodyPr lIns="0" tIns="71983" rIns="0" bIns="71983" rtlCol="0" anchor="ctr"/>
          <a:lstStyle/>
          <a:p>
            <a:pPr algn="ctr" defTabSz="914217" fontAlgn="base">
              <a:spcBef>
                <a:spcPct val="50000"/>
              </a:spcBef>
              <a:spcAft>
                <a:spcPct val="0"/>
              </a:spcAft>
              <a:buClr>
                <a:srgbClr val="F0AB00"/>
              </a:buClr>
              <a:buSzPct val="80000"/>
            </a:pPr>
            <a:r>
              <a:rPr lang="en-US" sz="1000" kern="0" dirty="0">
                <a:ea typeface="Arial Unicode MS" pitchFamily="34" charset="-128"/>
                <a:cs typeface="Arial Unicode MS" pitchFamily="34" charset="-128"/>
              </a:rPr>
              <a:t>Configuration step</a:t>
            </a:r>
          </a:p>
        </p:txBody>
      </p:sp>
      <p:sp>
        <p:nvSpPr>
          <p:cNvPr id="5" name="TextBox 4"/>
          <p:cNvSpPr txBox="1"/>
          <p:nvPr/>
        </p:nvSpPr>
        <p:spPr>
          <a:xfrm>
            <a:off x="9301391" y="200918"/>
            <a:ext cx="942047" cy="24616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600" kern="0" dirty="0">
                <a:ea typeface="Arial Unicode MS" pitchFamily="34" charset="-128"/>
                <a:cs typeface="Arial Unicode MS" pitchFamily="34" charset="-128"/>
              </a:rPr>
              <a:t>Legend</a:t>
            </a:r>
          </a:p>
        </p:txBody>
      </p:sp>
      <p:sp>
        <p:nvSpPr>
          <p:cNvPr id="7" name="Flowchart: Off-page Connector 6"/>
          <p:cNvSpPr/>
          <p:nvPr/>
        </p:nvSpPr>
        <p:spPr bwMode="gray">
          <a:xfrm>
            <a:off x="8571492" y="539862"/>
            <a:ext cx="936485" cy="497332"/>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000" kern="0" dirty="0">
                <a:ea typeface="Arial Unicode MS" pitchFamily="34" charset="-128"/>
                <a:cs typeface="Arial Unicode MS" pitchFamily="34" charset="-128"/>
              </a:rPr>
              <a:t>Connection to other Process</a:t>
            </a:r>
          </a:p>
        </p:txBody>
      </p:sp>
      <p:pic>
        <p:nvPicPr>
          <p:cNvPr id="6" name="Picture 5"/>
          <p:cNvPicPr>
            <a:picLocks noChangeAspect="1"/>
          </p:cNvPicPr>
          <p:nvPr/>
        </p:nvPicPr>
        <p:blipFill>
          <a:blip r:embed="rId3"/>
          <a:stretch>
            <a:fillRect/>
          </a:stretch>
        </p:blipFill>
        <p:spPr>
          <a:xfrm>
            <a:off x="188014" y="1248115"/>
            <a:ext cx="11750466" cy="5239673"/>
          </a:xfrm>
          <a:prstGeom prst="rect">
            <a:avLst/>
          </a:prstGeom>
        </p:spPr>
      </p:pic>
    </p:spTree>
    <p:extLst>
      <p:ext uri="{BB962C8B-B14F-4D97-AF65-F5344CB8AC3E}">
        <p14:creationId xmlns:p14="http://schemas.microsoft.com/office/powerpoint/2010/main" val="12633026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05835" y="515034"/>
            <a:ext cx="11183887" cy="492443"/>
          </a:xfrm>
        </p:spPr>
        <p:txBody>
          <a:bodyPr/>
          <a:lstStyle/>
          <a:p>
            <a:r>
              <a:rPr lang="en-US" sz="3200" dirty="0"/>
              <a:t>Data Considerations</a:t>
            </a:r>
            <a:endParaRPr lang="en-US" sz="3200" dirty="0">
              <a:ea typeface="+mn-ea"/>
              <a:cs typeface="+mn-cs"/>
            </a:endParaRPr>
          </a:p>
        </p:txBody>
      </p:sp>
      <p:graphicFrame>
        <p:nvGraphicFramePr>
          <p:cNvPr id="2" name="Table 1">
            <a:extLst>
              <a:ext uri="{FF2B5EF4-FFF2-40B4-BE49-F238E27FC236}">
                <a16:creationId xmlns:a16="http://schemas.microsoft.com/office/drawing/2014/main" id="{21C53647-5626-4BCA-BFAA-F799DF397460}"/>
              </a:ext>
            </a:extLst>
          </p:cNvPr>
          <p:cNvGraphicFramePr>
            <a:graphicFrameLocks noGrp="1"/>
          </p:cNvGraphicFramePr>
          <p:nvPr>
            <p:extLst/>
          </p:nvPr>
        </p:nvGraphicFramePr>
        <p:xfrm>
          <a:off x="405835" y="1241503"/>
          <a:ext cx="11003102" cy="4748238"/>
        </p:xfrm>
        <a:graphic>
          <a:graphicData uri="http://schemas.openxmlformats.org/drawingml/2006/table">
            <a:tbl>
              <a:tblPr/>
              <a:tblGrid>
                <a:gridCol w="1281890">
                  <a:extLst>
                    <a:ext uri="{9D8B030D-6E8A-4147-A177-3AD203B41FA5}">
                      <a16:colId xmlns:a16="http://schemas.microsoft.com/office/drawing/2014/main" val="3222093328"/>
                    </a:ext>
                  </a:extLst>
                </a:gridCol>
                <a:gridCol w="9721212">
                  <a:extLst>
                    <a:ext uri="{9D8B030D-6E8A-4147-A177-3AD203B41FA5}">
                      <a16:colId xmlns:a16="http://schemas.microsoft.com/office/drawing/2014/main" val="407957918"/>
                    </a:ext>
                  </a:extLst>
                </a:gridCol>
              </a:tblGrid>
              <a:tr h="230338">
                <a:tc>
                  <a:txBody>
                    <a:bodyPr/>
                    <a:lstStyle/>
                    <a:p>
                      <a:r>
                        <a:rPr lang="en-US" sz="1400" b="1" dirty="0"/>
                        <a:t>Identifier Type</a:t>
                      </a:r>
                    </a:p>
                  </a:txBody>
                  <a:tcPr marL="18105" marR="18105" marT="9053" marB="90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1" dirty="0"/>
                        <a:t>Master Data Purge Result</a:t>
                      </a:r>
                    </a:p>
                  </a:txBody>
                  <a:tcPr marL="18105" marR="18105" marT="9053" marB="90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76938658"/>
                  </a:ext>
                </a:extLst>
              </a:tr>
              <a:tr h="2299585">
                <a:tc>
                  <a:txBody>
                    <a:bodyPr/>
                    <a:lstStyle/>
                    <a:p>
                      <a:r>
                        <a:rPr lang="en-US" sz="1400"/>
                        <a:t>Person</a:t>
                      </a:r>
                    </a:p>
                  </a:txBody>
                  <a:tcPr marL="18105" marR="18105" marT="9053" marB="90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1" dirty="0" err="1">
                          <a:solidFill>
                            <a:schemeClr val="accent1"/>
                          </a:solidFill>
                        </a:rPr>
                        <a:t>Note:This</a:t>
                      </a:r>
                      <a:r>
                        <a:rPr lang="en-US" sz="1400" b="1" dirty="0">
                          <a:solidFill>
                            <a:schemeClr val="accent1"/>
                          </a:solidFill>
                        </a:rPr>
                        <a:t> entity is used with Employee Central only.</a:t>
                      </a:r>
                    </a:p>
                    <a:p>
                      <a:r>
                        <a:rPr lang="en-US" sz="1400" dirty="0"/>
                        <a:t>The following fields in the </a:t>
                      </a:r>
                      <a:r>
                        <a:rPr lang="en-US" sz="1400" dirty="0" err="1"/>
                        <a:t>per_person</a:t>
                      </a:r>
                      <a:r>
                        <a:rPr lang="en-US" sz="1400" dirty="0"/>
                        <a:t> table are retained and unchanged: </a:t>
                      </a:r>
                    </a:p>
                    <a:p>
                      <a:pPr>
                        <a:buFont typeface="Arial" panose="020B0604020202020204" pitchFamily="34" charset="0"/>
                        <a:buChar char="•"/>
                      </a:pPr>
                      <a:r>
                        <a:rPr lang="en-US" sz="1400" dirty="0" err="1"/>
                        <a:t>person_id</a:t>
                      </a:r>
                      <a:endParaRPr lang="en-US" sz="1400" dirty="0"/>
                    </a:p>
                    <a:p>
                      <a:pPr>
                        <a:buFont typeface="Arial" panose="020B0604020202020204" pitchFamily="34" charset="0"/>
                        <a:buChar char="•"/>
                      </a:pPr>
                      <a:r>
                        <a:rPr lang="en-US" sz="1400" dirty="0" err="1"/>
                        <a:t>person_id_external</a:t>
                      </a:r>
                      <a:endParaRPr lang="en-US" sz="1400" dirty="0"/>
                    </a:p>
                    <a:p>
                      <a:pPr>
                        <a:buFont typeface="Arial" panose="020B0604020202020204" pitchFamily="34" charset="0"/>
                        <a:buChar char="•"/>
                      </a:pPr>
                      <a:r>
                        <a:rPr lang="en-US" sz="1400" dirty="0" err="1"/>
                        <a:t>per_person_uuid</a:t>
                      </a:r>
                      <a:endParaRPr lang="en-US" sz="1400" dirty="0"/>
                    </a:p>
                    <a:p>
                      <a:pPr>
                        <a:buFont typeface="Arial" panose="020B0604020202020204" pitchFamily="34" charset="0"/>
                        <a:buChar char="•"/>
                      </a:pPr>
                      <a:r>
                        <a:rPr lang="en-US" sz="1400" dirty="0" err="1"/>
                        <a:t>users_sys_id</a:t>
                      </a:r>
                      <a:endParaRPr lang="en-US" sz="1400" dirty="0"/>
                    </a:p>
                    <a:p>
                      <a:pPr>
                        <a:buFont typeface="Arial" panose="020B0604020202020204" pitchFamily="34" charset="0"/>
                        <a:buChar char="•"/>
                      </a:pPr>
                      <a:r>
                        <a:rPr lang="en-US" sz="1400" dirty="0" err="1"/>
                        <a:t>created_by</a:t>
                      </a:r>
                      <a:endParaRPr lang="en-US" sz="1400" dirty="0"/>
                    </a:p>
                    <a:p>
                      <a:pPr>
                        <a:buFont typeface="Arial" panose="020B0604020202020204" pitchFamily="34" charset="0"/>
                        <a:buChar char="•"/>
                      </a:pPr>
                      <a:r>
                        <a:rPr lang="en-US" sz="1400" dirty="0" err="1"/>
                        <a:t>created_date</a:t>
                      </a:r>
                      <a:endParaRPr lang="en-US" sz="1400" dirty="0"/>
                    </a:p>
                    <a:p>
                      <a:pPr>
                        <a:buFont typeface="Arial" panose="020B0604020202020204" pitchFamily="34" charset="0"/>
                        <a:buChar char="•"/>
                      </a:pPr>
                      <a:r>
                        <a:rPr lang="en-US" sz="1400" dirty="0" err="1"/>
                        <a:t>last_modified_by</a:t>
                      </a:r>
                      <a:endParaRPr lang="en-US" sz="1400" dirty="0"/>
                    </a:p>
                    <a:p>
                      <a:pPr>
                        <a:buFont typeface="Arial" panose="020B0604020202020204" pitchFamily="34" charset="0"/>
                        <a:buChar char="•"/>
                      </a:pPr>
                      <a:r>
                        <a:rPr lang="en-US" sz="1400" dirty="0" err="1"/>
                        <a:t>last_modified_date</a:t>
                      </a:r>
                      <a:endParaRPr lang="en-US" sz="1400" dirty="0"/>
                    </a:p>
                    <a:p>
                      <a:r>
                        <a:rPr lang="en-US" sz="1400" dirty="0"/>
                        <a:t>All other fields in the </a:t>
                      </a:r>
                      <a:r>
                        <a:rPr lang="en-US" sz="1400" dirty="0" err="1"/>
                        <a:t>per_person</a:t>
                      </a:r>
                      <a:r>
                        <a:rPr lang="en-US" sz="1400" dirty="0"/>
                        <a:t> table are purged and set to NULL. </a:t>
                      </a:r>
                    </a:p>
                  </a:txBody>
                  <a:tcPr marL="18105" marR="18105" marT="9053" marB="90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6014843"/>
                  </a:ext>
                </a:extLst>
              </a:tr>
              <a:tr h="2092661">
                <a:tc>
                  <a:txBody>
                    <a:bodyPr/>
                    <a:lstStyle/>
                    <a:p>
                      <a:r>
                        <a:rPr lang="en-US" sz="1400"/>
                        <a:t>Personal Info</a:t>
                      </a:r>
                    </a:p>
                  </a:txBody>
                  <a:tcPr marL="18105" marR="18105" marT="9053" marB="90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1" dirty="0" err="1">
                          <a:solidFill>
                            <a:schemeClr val="accent1"/>
                          </a:solidFill>
                        </a:rPr>
                        <a:t>Note:This</a:t>
                      </a:r>
                      <a:r>
                        <a:rPr lang="en-US" sz="1400" b="1" dirty="0">
                          <a:solidFill>
                            <a:schemeClr val="accent1"/>
                          </a:solidFill>
                        </a:rPr>
                        <a:t> entity is used with Employee Central only.</a:t>
                      </a:r>
                    </a:p>
                    <a:p>
                      <a:pPr>
                        <a:buFont typeface="Arial" panose="020B0604020202020204" pitchFamily="34" charset="0"/>
                        <a:buChar char="•"/>
                      </a:pPr>
                      <a:r>
                        <a:rPr lang="en-US" sz="1400" dirty="0"/>
                        <a:t>The following fields in the </a:t>
                      </a:r>
                      <a:r>
                        <a:rPr lang="en-US" sz="1400" dirty="0" err="1"/>
                        <a:t>emp_personal_info</a:t>
                      </a:r>
                      <a:r>
                        <a:rPr lang="en-US" sz="1400" dirty="0"/>
                        <a:t> table are retained and unchanged: </a:t>
                      </a:r>
                      <a:r>
                        <a:rPr lang="en-US" sz="1400" dirty="0" err="1"/>
                        <a:t>person_id</a:t>
                      </a:r>
                      <a:endParaRPr lang="en-US" sz="1400" dirty="0"/>
                    </a:p>
                    <a:p>
                      <a:pPr>
                        <a:buFont typeface="Arial" panose="020B0604020202020204" pitchFamily="34" charset="0"/>
                        <a:buChar char="•"/>
                      </a:pPr>
                      <a:r>
                        <a:rPr lang="en-US" sz="1400" dirty="0" err="1"/>
                        <a:t>person_info_id</a:t>
                      </a:r>
                      <a:endParaRPr lang="en-US" sz="1400" dirty="0"/>
                    </a:p>
                    <a:p>
                      <a:pPr>
                        <a:buFont typeface="Arial" panose="020B0604020202020204" pitchFamily="34" charset="0"/>
                        <a:buChar char="•"/>
                      </a:pPr>
                      <a:r>
                        <a:rPr lang="en-US" sz="1400" dirty="0" err="1"/>
                        <a:t>users_sys_id</a:t>
                      </a:r>
                      <a:endParaRPr lang="en-US" sz="1400" dirty="0"/>
                    </a:p>
                    <a:p>
                      <a:pPr>
                        <a:buFont typeface="Arial" panose="020B0604020202020204" pitchFamily="34" charset="0"/>
                        <a:buChar char="•"/>
                      </a:pPr>
                      <a:r>
                        <a:rPr lang="en-US" sz="1400" dirty="0" err="1"/>
                        <a:t>created_by</a:t>
                      </a:r>
                      <a:endParaRPr lang="en-US" sz="1400" dirty="0"/>
                    </a:p>
                    <a:p>
                      <a:pPr>
                        <a:buFont typeface="Arial" panose="020B0604020202020204" pitchFamily="34" charset="0"/>
                        <a:buChar char="•"/>
                      </a:pPr>
                      <a:r>
                        <a:rPr lang="en-US" sz="1400" dirty="0" err="1"/>
                        <a:t>created_date</a:t>
                      </a:r>
                      <a:endParaRPr lang="en-US" sz="1400" dirty="0"/>
                    </a:p>
                    <a:p>
                      <a:pPr>
                        <a:buFont typeface="Arial" panose="020B0604020202020204" pitchFamily="34" charset="0"/>
                        <a:buChar char="•"/>
                      </a:pPr>
                      <a:r>
                        <a:rPr lang="en-US" sz="1400" dirty="0" err="1"/>
                        <a:t>last_modified_by</a:t>
                      </a:r>
                      <a:endParaRPr lang="en-US" sz="1400" dirty="0"/>
                    </a:p>
                    <a:p>
                      <a:pPr>
                        <a:buFont typeface="Arial" panose="020B0604020202020204" pitchFamily="34" charset="0"/>
                        <a:buChar char="•"/>
                      </a:pPr>
                      <a:r>
                        <a:rPr lang="en-US" sz="1400" dirty="0" err="1"/>
                        <a:t>last_modified_date</a:t>
                      </a:r>
                      <a:endParaRPr lang="en-US" sz="1400" dirty="0"/>
                    </a:p>
                    <a:p>
                      <a:r>
                        <a:rPr lang="en-US" sz="1400" dirty="0"/>
                        <a:t>All other fields in the </a:t>
                      </a:r>
                      <a:r>
                        <a:rPr lang="en-US" sz="1400" dirty="0" err="1"/>
                        <a:t>emp_personal_info</a:t>
                      </a:r>
                      <a:r>
                        <a:rPr lang="en-US" sz="1400" dirty="0"/>
                        <a:t> table are purged. Most records are set to NULL. If a field cannot be nullified, data is replaced with a generic placeholder value, such as "Anonymous". </a:t>
                      </a:r>
                    </a:p>
                  </a:txBody>
                  <a:tcPr marL="18105" marR="18105" marT="9053" marB="90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6094151"/>
                  </a:ext>
                </a:extLst>
              </a:tr>
            </a:tbl>
          </a:graphicData>
        </a:graphic>
      </p:graphicFrame>
    </p:spTree>
    <p:custDataLst>
      <p:tags r:id="rId1"/>
    </p:custDataLst>
    <p:extLst>
      <p:ext uri="{BB962C8B-B14F-4D97-AF65-F5344CB8AC3E}">
        <p14:creationId xmlns:p14="http://schemas.microsoft.com/office/powerpoint/2010/main" val="254786808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05835" y="515034"/>
            <a:ext cx="11183887" cy="492443"/>
          </a:xfrm>
        </p:spPr>
        <p:txBody>
          <a:bodyPr/>
          <a:lstStyle/>
          <a:p>
            <a:r>
              <a:rPr lang="en-US" sz="3200" dirty="0"/>
              <a:t>Data Considerations</a:t>
            </a:r>
            <a:endParaRPr lang="en-US" sz="3200" dirty="0">
              <a:ea typeface="+mn-ea"/>
              <a:cs typeface="+mn-cs"/>
            </a:endParaRPr>
          </a:p>
        </p:txBody>
      </p:sp>
      <p:graphicFrame>
        <p:nvGraphicFramePr>
          <p:cNvPr id="2" name="Table 1">
            <a:extLst>
              <a:ext uri="{FF2B5EF4-FFF2-40B4-BE49-F238E27FC236}">
                <a16:creationId xmlns:a16="http://schemas.microsoft.com/office/drawing/2014/main" id="{21C53647-5626-4BCA-BFAA-F799DF397460}"/>
              </a:ext>
            </a:extLst>
          </p:cNvPr>
          <p:cNvGraphicFramePr>
            <a:graphicFrameLocks noGrp="1"/>
          </p:cNvGraphicFramePr>
          <p:nvPr>
            <p:extLst/>
          </p:nvPr>
        </p:nvGraphicFramePr>
        <p:xfrm>
          <a:off x="405835" y="1251441"/>
          <a:ext cx="9983278" cy="4155446"/>
        </p:xfrm>
        <a:graphic>
          <a:graphicData uri="http://schemas.openxmlformats.org/drawingml/2006/table">
            <a:tbl>
              <a:tblPr/>
              <a:tblGrid>
                <a:gridCol w="1415748">
                  <a:extLst>
                    <a:ext uri="{9D8B030D-6E8A-4147-A177-3AD203B41FA5}">
                      <a16:colId xmlns:a16="http://schemas.microsoft.com/office/drawing/2014/main" val="3222093328"/>
                    </a:ext>
                  </a:extLst>
                </a:gridCol>
                <a:gridCol w="8567530">
                  <a:extLst>
                    <a:ext uri="{9D8B030D-6E8A-4147-A177-3AD203B41FA5}">
                      <a16:colId xmlns:a16="http://schemas.microsoft.com/office/drawing/2014/main" val="407957918"/>
                    </a:ext>
                  </a:extLst>
                </a:gridCol>
              </a:tblGrid>
              <a:tr h="325146">
                <a:tc>
                  <a:txBody>
                    <a:bodyPr/>
                    <a:lstStyle/>
                    <a:p>
                      <a:r>
                        <a:rPr lang="en-US" sz="1400" b="1" dirty="0"/>
                        <a:t>Identifier Type</a:t>
                      </a:r>
                    </a:p>
                  </a:txBody>
                  <a:tcPr marL="18105" marR="18105" marT="9053" marB="90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1" dirty="0"/>
                        <a:t>Master Data Purge Result</a:t>
                      </a:r>
                    </a:p>
                  </a:txBody>
                  <a:tcPr marL="18105" marR="18105" marT="9053" marB="90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76938658"/>
                  </a:ext>
                </a:extLst>
              </a:tr>
              <a:tr h="3830300">
                <a:tc>
                  <a:txBody>
                    <a:bodyPr/>
                    <a:lstStyle/>
                    <a:p>
                      <a:r>
                        <a:rPr lang="en-US" sz="1400" dirty="0"/>
                        <a:t>Employment Info</a:t>
                      </a:r>
                    </a:p>
                  </a:txBody>
                  <a:tcPr marL="18105" marR="18105" marT="9053" marB="90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1" dirty="0" err="1">
                          <a:solidFill>
                            <a:schemeClr val="accent1"/>
                          </a:solidFill>
                        </a:rPr>
                        <a:t>Note:This</a:t>
                      </a:r>
                      <a:r>
                        <a:rPr lang="en-US" sz="1400" b="1" dirty="0">
                          <a:solidFill>
                            <a:schemeClr val="accent1"/>
                          </a:solidFill>
                        </a:rPr>
                        <a:t> entity is used with Employee Central only.</a:t>
                      </a:r>
                    </a:p>
                    <a:p>
                      <a:r>
                        <a:rPr lang="en-US" sz="1400" dirty="0"/>
                        <a:t>The following fields in the </a:t>
                      </a:r>
                      <a:r>
                        <a:rPr lang="en-US" sz="1400" dirty="0" err="1"/>
                        <a:t>emp_employment_info</a:t>
                      </a:r>
                      <a:r>
                        <a:rPr lang="en-US" sz="1400" dirty="0"/>
                        <a:t> table are retained and unchanged: </a:t>
                      </a:r>
                    </a:p>
                    <a:p>
                      <a:pPr>
                        <a:buFont typeface="Arial" panose="020B0604020202020204" pitchFamily="34" charset="0"/>
                        <a:buChar char="•"/>
                      </a:pPr>
                      <a:r>
                        <a:rPr lang="en-US" sz="1400" dirty="0" err="1"/>
                        <a:t>employment_id</a:t>
                      </a:r>
                      <a:endParaRPr lang="en-US" sz="1400" dirty="0"/>
                    </a:p>
                    <a:p>
                      <a:pPr>
                        <a:buFont typeface="Arial" panose="020B0604020202020204" pitchFamily="34" charset="0"/>
                        <a:buChar char="•"/>
                      </a:pPr>
                      <a:r>
                        <a:rPr lang="en-US" sz="1400" dirty="0" err="1"/>
                        <a:t>person_id</a:t>
                      </a:r>
                      <a:endParaRPr lang="en-US" sz="1400" dirty="0"/>
                    </a:p>
                    <a:p>
                      <a:pPr>
                        <a:buFont typeface="Arial" panose="020B0604020202020204" pitchFamily="34" charset="0"/>
                        <a:buChar char="•"/>
                      </a:pPr>
                      <a:r>
                        <a:rPr lang="en-US" sz="1400" dirty="0" err="1"/>
                        <a:t>users_sys_id</a:t>
                      </a:r>
                      <a:endParaRPr lang="en-US" sz="1400" dirty="0"/>
                    </a:p>
                    <a:p>
                      <a:pPr>
                        <a:buFont typeface="Arial" panose="020B0604020202020204" pitchFamily="34" charset="0"/>
                        <a:buChar char="•"/>
                      </a:pPr>
                      <a:r>
                        <a:rPr lang="en-US" sz="1400" dirty="0" err="1"/>
                        <a:t>created_by</a:t>
                      </a:r>
                      <a:endParaRPr lang="en-US" sz="1400" dirty="0"/>
                    </a:p>
                    <a:p>
                      <a:pPr>
                        <a:buFont typeface="Arial" panose="020B0604020202020204" pitchFamily="34" charset="0"/>
                        <a:buChar char="•"/>
                      </a:pPr>
                      <a:r>
                        <a:rPr lang="en-US" sz="1400" dirty="0" err="1"/>
                        <a:t>created_date</a:t>
                      </a:r>
                      <a:endParaRPr lang="en-US" sz="1400" dirty="0"/>
                    </a:p>
                    <a:p>
                      <a:pPr>
                        <a:buFont typeface="Arial" panose="020B0604020202020204" pitchFamily="34" charset="0"/>
                        <a:buChar char="•"/>
                      </a:pPr>
                      <a:r>
                        <a:rPr lang="en-US" sz="1400" dirty="0" err="1"/>
                        <a:t>last_modified_by</a:t>
                      </a:r>
                      <a:endParaRPr lang="en-US" sz="1400" dirty="0"/>
                    </a:p>
                    <a:p>
                      <a:pPr>
                        <a:buFont typeface="Arial" panose="020B0604020202020204" pitchFamily="34" charset="0"/>
                        <a:buChar char="•"/>
                      </a:pPr>
                      <a:r>
                        <a:rPr lang="en-US" sz="1400" dirty="0" err="1"/>
                        <a:t>last_modified_date</a:t>
                      </a:r>
                      <a:endParaRPr lang="en-US" sz="1400" dirty="0"/>
                    </a:p>
                    <a:p>
                      <a:r>
                        <a:rPr lang="en-US" sz="1400" dirty="0"/>
                        <a:t>The following fields are anonymized.</a:t>
                      </a:r>
                    </a:p>
                    <a:p>
                      <a:pPr>
                        <a:buFont typeface="Arial" panose="020B0604020202020204" pitchFamily="34" charset="0"/>
                        <a:buChar char="•"/>
                      </a:pPr>
                      <a:r>
                        <a:rPr lang="en-US" sz="1400" dirty="0" err="1"/>
                        <a:t>start_date</a:t>
                      </a:r>
                      <a:r>
                        <a:rPr lang="en-US" sz="1400" dirty="0"/>
                        <a:t> is set to current date. </a:t>
                      </a:r>
                    </a:p>
                    <a:p>
                      <a:pPr>
                        <a:buFont typeface="Arial" panose="020B0604020202020204" pitchFamily="34" charset="0"/>
                        <a:buChar char="•"/>
                      </a:pPr>
                      <a:r>
                        <a:rPr lang="en-US" sz="1400" dirty="0" err="1"/>
                        <a:t>is_ec_system_of_record</a:t>
                      </a:r>
                      <a:r>
                        <a:rPr lang="en-US" sz="1400" dirty="0"/>
                        <a:t> is set to 0. </a:t>
                      </a:r>
                    </a:p>
                    <a:p>
                      <a:r>
                        <a:rPr lang="en-US" sz="1400" dirty="0"/>
                        <a:t>All other fields in the </a:t>
                      </a:r>
                      <a:r>
                        <a:rPr lang="en-US" sz="1400" dirty="0" err="1"/>
                        <a:t>emp_employment_info</a:t>
                      </a:r>
                      <a:r>
                        <a:rPr lang="en-US" sz="1400" dirty="0"/>
                        <a:t> table are purged and set to NULL. </a:t>
                      </a:r>
                    </a:p>
                  </a:txBody>
                  <a:tcPr marL="18105" marR="18105" marT="9053" marB="90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3136022"/>
                  </a:ext>
                </a:extLst>
              </a:tr>
            </a:tbl>
          </a:graphicData>
        </a:graphic>
      </p:graphicFrame>
    </p:spTree>
    <p:custDataLst>
      <p:tags r:id="rId1"/>
    </p:custDataLst>
    <p:extLst>
      <p:ext uri="{BB962C8B-B14F-4D97-AF65-F5344CB8AC3E}">
        <p14:creationId xmlns:p14="http://schemas.microsoft.com/office/powerpoint/2010/main" val="192208925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6CF58A-3336-44BC-B964-4E3FC7A74A91}"/>
              </a:ext>
            </a:extLst>
          </p:cNvPr>
          <p:cNvSpPr>
            <a:spLocks noGrp="1"/>
          </p:cNvSpPr>
          <p:nvPr>
            <p:ph type="body" sz="quarter" idx="10"/>
          </p:nvPr>
        </p:nvSpPr>
        <p:spPr>
          <a:xfrm>
            <a:off x="254919" y="1135380"/>
            <a:ext cx="11435557" cy="5341620"/>
          </a:xfrm>
        </p:spPr>
        <p:txBody>
          <a:bodyPr/>
          <a:lstStyle/>
          <a:p>
            <a:endParaRPr lang="en-US" dirty="0"/>
          </a:p>
          <a:p>
            <a:endParaRPr lang="en-US" dirty="0"/>
          </a:p>
          <a:p>
            <a:endParaRPr lang="en-US" dirty="0"/>
          </a:p>
          <a:p>
            <a:endParaRPr lang="en-US" dirty="0"/>
          </a:p>
          <a:p>
            <a:endParaRPr lang="en-US" dirty="0"/>
          </a:p>
          <a:p>
            <a:endParaRPr lang="en-US" dirty="0"/>
          </a:p>
          <a:p>
            <a:pPr marL="342900" indent="-342900">
              <a:buFont typeface="Arial" panose="020B0604020202020204" pitchFamily="34" charset="0"/>
              <a:buChar char="•"/>
            </a:pPr>
            <a:endParaRPr lang="en-US" i="1" dirty="0"/>
          </a:p>
          <a:p>
            <a:endParaRPr lang="en-US" dirty="0"/>
          </a:p>
          <a:p>
            <a:endParaRPr lang="en-US" dirty="0"/>
          </a:p>
          <a:p>
            <a:endParaRPr lang="en-US" dirty="0"/>
          </a:p>
        </p:txBody>
      </p:sp>
      <p:sp>
        <p:nvSpPr>
          <p:cNvPr id="3" name="Title 2">
            <a:extLst>
              <a:ext uri="{FF2B5EF4-FFF2-40B4-BE49-F238E27FC236}">
                <a16:creationId xmlns:a16="http://schemas.microsoft.com/office/drawing/2014/main" id="{C75F6FA0-91CE-47FF-A58E-641E832F023E}"/>
              </a:ext>
            </a:extLst>
          </p:cNvPr>
          <p:cNvSpPr>
            <a:spLocks noGrp="1"/>
          </p:cNvSpPr>
          <p:nvPr>
            <p:ph type="title"/>
          </p:nvPr>
        </p:nvSpPr>
        <p:spPr>
          <a:xfrm>
            <a:off x="504001" y="504000"/>
            <a:ext cx="11186475" cy="738664"/>
          </a:xfrm>
        </p:spPr>
        <p:txBody>
          <a:bodyPr/>
          <a:lstStyle/>
          <a:p>
            <a:r>
              <a:rPr lang="en-US" u="sng" dirty="0"/>
              <a:t>Enable RBP For Data Retention Time Management </a:t>
            </a:r>
            <a:r>
              <a:rPr lang="en-US" u="sng" dirty="0">
                <a:solidFill>
                  <a:schemeClr val="accent1"/>
                </a:solidFill>
              </a:rPr>
              <a:t>(DRTM)</a:t>
            </a:r>
            <a:br>
              <a:rPr lang="en-US" dirty="0">
                <a:solidFill>
                  <a:schemeClr val="accent1"/>
                </a:solidFill>
              </a:rPr>
            </a:br>
            <a:endParaRPr lang="en-US" dirty="0">
              <a:solidFill>
                <a:schemeClr val="accent1"/>
              </a:solidFill>
            </a:endParaRPr>
          </a:p>
        </p:txBody>
      </p:sp>
      <p:pic>
        <p:nvPicPr>
          <p:cNvPr id="6" name="Picture 5">
            <a:extLst>
              <a:ext uri="{FF2B5EF4-FFF2-40B4-BE49-F238E27FC236}">
                <a16:creationId xmlns:a16="http://schemas.microsoft.com/office/drawing/2014/main" id="{8F4C0535-B97C-40A6-B5A3-3A82DAF9DE3B}"/>
              </a:ext>
            </a:extLst>
          </p:cNvPr>
          <p:cNvPicPr>
            <a:picLocks noChangeAspect="1"/>
          </p:cNvPicPr>
          <p:nvPr/>
        </p:nvPicPr>
        <p:blipFill>
          <a:blip r:embed="rId2"/>
          <a:stretch>
            <a:fillRect/>
          </a:stretch>
        </p:blipFill>
        <p:spPr>
          <a:xfrm>
            <a:off x="743739" y="1625038"/>
            <a:ext cx="6676176" cy="4727312"/>
          </a:xfrm>
          <a:prstGeom prst="rect">
            <a:avLst/>
          </a:prstGeom>
        </p:spPr>
      </p:pic>
      <p:sp>
        <p:nvSpPr>
          <p:cNvPr id="7" name="Rectangle 6">
            <a:extLst>
              <a:ext uri="{FF2B5EF4-FFF2-40B4-BE49-F238E27FC236}">
                <a16:creationId xmlns:a16="http://schemas.microsoft.com/office/drawing/2014/main" id="{C7C67FA5-CDFD-43BA-9660-1F75CCD98375}"/>
              </a:ext>
            </a:extLst>
          </p:cNvPr>
          <p:cNvSpPr/>
          <p:nvPr/>
        </p:nvSpPr>
        <p:spPr>
          <a:xfrm>
            <a:off x="7619863" y="1625038"/>
            <a:ext cx="3870665" cy="4832092"/>
          </a:xfrm>
          <a:prstGeom prst="rect">
            <a:avLst/>
          </a:prstGeom>
        </p:spPr>
        <p:txBody>
          <a:bodyPr wrap="square">
            <a:spAutoFit/>
          </a:bodyPr>
          <a:lstStyle/>
          <a:p>
            <a:pPr marL="342900" indent="-342900">
              <a:spcBef>
                <a:spcPts val="600"/>
              </a:spcBef>
              <a:buClr>
                <a:schemeClr val="accent1"/>
              </a:buClr>
              <a:buFont typeface="Wingdings" panose="05000000000000000000" pitchFamily="2" charset="2"/>
              <a:buChar char="§"/>
            </a:pPr>
            <a:r>
              <a:rPr lang="en-US" sz="1800" dirty="0">
                <a:latin typeface="Arial" panose="020B0604020202020204" pitchFamily="34" charset="0"/>
              </a:rPr>
              <a:t>There are two permission categories to consider</a:t>
            </a:r>
          </a:p>
          <a:p>
            <a:pPr marL="887288" lvl="1" indent="-342900">
              <a:spcBef>
                <a:spcPts val="600"/>
              </a:spcBef>
              <a:buClr>
                <a:schemeClr val="accent1"/>
              </a:buClr>
              <a:buFont typeface="Wingdings" panose="05000000000000000000" pitchFamily="2" charset="2"/>
              <a:buChar char="§"/>
            </a:pPr>
            <a:r>
              <a:rPr lang="en-US" sz="1800" dirty="0">
                <a:latin typeface="Arial" panose="020B0604020202020204" pitchFamily="34" charset="0"/>
              </a:rPr>
              <a:t>Manage Data Purge provides access to create and/or approve purge requests</a:t>
            </a:r>
          </a:p>
          <a:p>
            <a:pPr marL="887288" lvl="1" indent="-342900">
              <a:spcBef>
                <a:spcPts val="600"/>
              </a:spcBef>
              <a:buClr>
                <a:schemeClr val="accent1"/>
              </a:buClr>
              <a:buFont typeface="Wingdings" panose="05000000000000000000" pitchFamily="2" charset="2"/>
              <a:buChar char="§"/>
            </a:pPr>
            <a:r>
              <a:rPr lang="en-US" sz="1800" dirty="0">
                <a:latin typeface="Arial" panose="020B0604020202020204" pitchFamily="34" charset="0"/>
              </a:rPr>
              <a:t>Data retention management provides access to configure data retention times</a:t>
            </a:r>
          </a:p>
          <a:p>
            <a:pPr marL="342900" indent="-342900">
              <a:spcBef>
                <a:spcPts val="600"/>
              </a:spcBef>
              <a:buClr>
                <a:schemeClr val="accent1"/>
              </a:buClr>
              <a:buFont typeface="Wingdings" panose="05000000000000000000" pitchFamily="2" charset="2"/>
              <a:buChar char="§"/>
            </a:pPr>
            <a:r>
              <a:rPr lang="en-US" sz="1800" dirty="0">
                <a:latin typeface="Arial" panose="020B0604020202020204" pitchFamily="34" charset="0"/>
              </a:rPr>
              <a:t>As a leading practice, DPP/GDPR permission roles should be limited to as few roles as possible</a:t>
            </a:r>
          </a:p>
          <a:p>
            <a:pPr marL="342900" indent="-342900">
              <a:spcBef>
                <a:spcPts val="600"/>
              </a:spcBef>
              <a:buClr>
                <a:schemeClr val="accent1"/>
              </a:buClr>
              <a:buFont typeface="Wingdings" panose="05000000000000000000" pitchFamily="2" charset="2"/>
              <a:buChar char="§"/>
            </a:pPr>
            <a:endParaRPr lang="en-US" sz="1800" dirty="0">
              <a:latin typeface="Arial" panose="020B0604020202020204" pitchFamily="34" charset="0"/>
            </a:endParaRPr>
          </a:p>
          <a:p>
            <a:pPr marL="342900" indent="-342900">
              <a:buClr>
                <a:schemeClr val="accent1"/>
              </a:buClr>
              <a:buFont typeface="Wingdings" panose="05000000000000000000" pitchFamily="2" charset="2"/>
              <a:buChar char="§"/>
            </a:pPr>
            <a:endParaRPr lang="en-US" sz="1800" dirty="0"/>
          </a:p>
        </p:txBody>
      </p:sp>
    </p:spTree>
    <p:extLst>
      <p:ext uri="{BB962C8B-B14F-4D97-AF65-F5344CB8AC3E}">
        <p14:creationId xmlns:p14="http://schemas.microsoft.com/office/powerpoint/2010/main" val="253258345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1E3E3-BFDC-FD45-BB98-8795E31FCA97}"/>
              </a:ext>
            </a:extLst>
          </p:cNvPr>
          <p:cNvSpPr>
            <a:spLocks noGrp="1"/>
          </p:cNvSpPr>
          <p:nvPr>
            <p:ph type="title"/>
          </p:nvPr>
        </p:nvSpPr>
        <p:spPr>
          <a:xfrm>
            <a:off x="504001" y="504000"/>
            <a:ext cx="11186476" cy="677108"/>
          </a:xfrm>
        </p:spPr>
        <p:txBody>
          <a:bodyPr/>
          <a:lstStyle/>
          <a:p>
            <a:r>
              <a:rPr lang="en-US" dirty="0"/>
              <a:t>Configure Data Subject Info Report</a:t>
            </a:r>
            <a:br>
              <a:rPr lang="en-US" dirty="0"/>
            </a:br>
            <a:r>
              <a:rPr lang="en-US" sz="2000" dirty="0">
                <a:solidFill>
                  <a:schemeClr val="accent1"/>
                </a:solidFill>
                <a:cs typeface="Arial" panose="020B0604020202020204" pitchFamily="34" charset="0"/>
              </a:rPr>
              <a:t>Report on a data subject’s personal data across SuccessFactors applications</a:t>
            </a:r>
            <a:endParaRPr lang="en-US" dirty="0">
              <a:solidFill>
                <a:schemeClr val="accent1"/>
              </a:solidFill>
            </a:endParaRPr>
          </a:p>
        </p:txBody>
      </p:sp>
      <p:pic>
        <p:nvPicPr>
          <p:cNvPr id="17" name="Picture 16">
            <a:extLst>
              <a:ext uri="{FF2B5EF4-FFF2-40B4-BE49-F238E27FC236}">
                <a16:creationId xmlns:a16="http://schemas.microsoft.com/office/drawing/2014/main" id="{691AC390-6917-4945-8E24-2A59E61FD4C0}"/>
              </a:ext>
            </a:extLst>
          </p:cNvPr>
          <p:cNvPicPr>
            <a:picLocks noChangeAspect="1"/>
          </p:cNvPicPr>
          <p:nvPr/>
        </p:nvPicPr>
        <p:blipFill>
          <a:blip r:embed="rId2"/>
          <a:stretch>
            <a:fillRect/>
          </a:stretch>
        </p:blipFill>
        <p:spPr>
          <a:xfrm>
            <a:off x="2124890" y="2678152"/>
            <a:ext cx="3185177" cy="1034301"/>
          </a:xfrm>
          <a:prstGeom prst="rect">
            <a:avLst/>
          </a:prstGeom>
        </p:spPr>
      </p:pic>
      <p:pic>
        <p:nvPicPr>
          <p:cNvPr id="9" name="Picture 8">
            <a:extLst>
              <a:ext uri="{FF2B5EF4-FFF2-40B4-BE49-F238E27FC236}">
                <a16:creationId xmlns:a16="http://schemas.microsoft.com/office/drawing/2014/main" id="{AABDCA70-B340-094E-99B3-8F47896DF7ED}"/>
              </a:ext>
            </a:extLst>
          </p:cNvPr>
          <p:cNvPicPr>
            <a:picLocks noChangeAspect="1"/>
          </p:cNvPicPr>
          <p:nvPr/>
        </p:nvPicPr>
        <p:blipFill rotWithShape="1">
          <a:blip r:embed="rId3"/>
          <a:srcRect l="817" r="14206"/>
          <a:stretch/>
        </p:blipFill>
        <p:spPr>
          <a:xfrm>
            <a:off x="1702144" y="1766888"/>
            <a:ext cx="4150970" cy="2506321"/>
          </a:xfrm>
          <a:prstGeom prst="rect">
            <a:avLst/>
          </a:prstGeom>
        </p:spPr>
      </p:pic>
      <p:sp>
        <p:nvSpPr>
          <p:cNvPr id="10" name="Text Placeholder 1">
            <a:extLst>
              <a:ext uri="{FF2B5EF4-FFF2-40B4-BE49-F238E27FC236}">
                <a16:creationId xmlns:a16="http://schemas.microsoft.com/office/drawing/2014/main" id="{0F8179D1-34FA-964B-BE7E-59DF85EB2176}"/>
              </a:ext>
            </a:extLst>
          </p:cNvPr>
          <p:cNvSpPr txBox="1">
            <a:spLocks/>
          </p:cNvSpPr>
          <p:nvPr/>
        </p:nvSpPr>
        <p:spPr>
          <a:xfrm>
            <a:off x="6765576" y="1709400"/>
            <a:ext cx="4464919" cy="844100"/>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285750" indent="-285750" defTabSz="1088776" fontAlgn="base">
              <a:spcBef>
                <a:spcPct val="50000"/>
              </a:spcBef>
              <a:spcAft>
                <a:spcPct val="0"/>
              </a:spcAft>
              <a:buClr>
                <a:srgbClr val="F0AB00"/>
              </a:buClr>
              <a:buFont typeface="Arial" panose="020B0604020202020204" pitchFamily="34" charset="0"/>
              <a:buChar char="•"/>
            </a:pPr>
            <a:r>
              <a:rPr lang="en-US" sz="1799" kern="0" dirty="0">
                <a:latin typeface="Arial"/>
                <a:ea typeface="Arial Unicode MS" pitchFamily="34" charset="-128"/>
                <a:cs typeface="Arial Unicode MS" pitchFamily="34" charset="-128"/>
              </a:rPr>
              <a:t>One stop shop to specify which data elements you want to include in the report from each area of SAP SuccessFactors</a:t>
            </a:r>
          </a:p>
          <a:p>
            <a:pPr marL="285750" indent="-285750" defTabSz="1088776" fontAlgn="base">
              <a:spcBef>
                <a:spcPct val="50000"/>
              </a:spcBef>
              <a:spcAft>
                <a:spcPct val="0"/>
              </a:spcAft>
              <a:buClr>
                <a:srgbClr val="F0AB00"/>
              </a:buClr>
              <a:buFont typeface="Arial" panose="020B0604020202020204" pitchFamily="34" charset="0"/>
              <a:buChar char="•"/>
            </a:pPr>
            <a:r>
              <a:rPr lang="en-US" sz="1799" kern="0" dirty="0">
                <a:latin typeface="Arial"/>
                <a:ea typeface="Arial Unicode MS" pitchFamily="34" charset="-128"/>
                <a:cs typeface="Arial Unicode MS" pitchFamily="34" charset="-128"/>
              </a:rPr>
              <a:t>Configure data purpose to be included for additional context in the report output</a:t>
            </a:r>
          </a:p>
        </p:txBody>
      </p:sp>
      <p:pic>
        <p:nvPicPr>
          <p:cNvPr id="7" name="Picture 6" descr="laptop.png">
            <a:extLst>
              <a:ext uri="{FF2B5EF4-FFF2-40B4-BE49-F238E27FC236}">
                <a16:creationId xmlns:a16="http://schemas.microsoft.com/office/drawing/2014/main" id="{29D995E5-ADDF-0D4F-9945-E3F87F400FB3}"/>
              </a:ext>
            </a:extLst>
          </p:cNvPr>
          <p:cNvPicPr>
            <a:picLocks noChangeAspect="1"/>
          </p:cNvPicPr>
          <p:nvPr/>
        </p:nvPicPr>
        <p:blipFill rotWithShape="1">
          <a:blip r:embed="rId4">
            <a:extLst>
              <a:ext uri="{28A0092B-C50C-407E-A947-70E740481C1C}">
                <a14:useLocalDpi xmlns:a14="http://schemas.microsoft.com/office/drawing/2010/main" val="0"/>
              </a:ext>
            </a:extLst>
          </a:blip>
          <a:srcRect r="-709"/>
          <a:stretch/>
        </p:blipFill>
        <p:spPr bwMode="gray">
          <a:xfrm>
            <a:off x="789682" y="1531310"/>
            <a:ext cx="6024782" cy="3691967"/>
          </a:xfrm>
          <a:prstGeom prst="rect">
            <a:avLst/>
          </a:prstGeom>
        </p:spPr>
      </p:pic>
    </p:spTree>
    <p:extLst>
      <p:ext uri="{BB962C8B-B14F-4D97-AF65-F5344CB8AC3E}">
        <p14:creationId xmlns:p14="http://schemas.microsoft.com/office/powerpoint/2010/main" val="227290815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1E3E3-BFDC-FD45-BB98-8795E31FCA97}"/>
              </a:ext>
            </a:extLst>
          </p:cNvPr>
          <p:cNvSpPr>
            <a:spLocks noGrp="1"/>
          </p:cNvSpPr>
          <p:nvPr>
            <p:ph type="title"/>
          </p:nvPr>
        </p:nvSpPr>
        <p:spPr>
          <a:xfrm>
            <a:off x="504001" y="504000"/>
            <a:ext cx="11186476" cy="677108"/>
          </a:xfrm>
        </p:spPr>
        <p:txBody>
          <a:bodyPr/>
          <a:lstStyle/>
          <a:p>
            <a:r>
              <a:rPr lang="en-US" dirty="0"/>
              <a:t>Create Data Subject Info Report</a:t>
            </a:r>
            <a:br>
              <a:rPr lang="en-US" dirty="0"/>
            </a:br>
            <a:r>
              <a:rPr lang="en-US" sz="2000" dirty="0">
                <a:solidFill>
                  <a:schemeClr val="accent1"/>
                </a:solidFill>
                <a:cs typeface="Arial" panose="020B0604020202020204" pitchFamily="34" charset="0"/>
              </a:rPr>
              <a:t>Report on a data subject’s personal data across SuccessFactors applications</a:t>
            </a:r>
            <a:endParaRPr lang="en-US" dirty="0">
              <a:solidFill>
                <a:schemeClr val="accent1"/>
              </a:solidFill>
            </a:endParaRPr>
          </a:p>
        </p:txBody>
      </p:sp>
      <p:pic>
        <p:nvPicPr>
          <p:cNvPr id="11" name="Picture 10">
            <a:extLst>
              <a:ext uri="{FF2B5EF4-FFF2-40B4-BE49-F238E27FC236}">
                <a16:creationId xmlns:a16="http://schemas.microsoft.com/office/drawing/2014/main" id="{E3EDBA79-FA6E-4D4F-A52F-0FD7C798F376}"/>
              </a:ext>
            </a:extLst>
          </p:cNvPr>
          <p:cNvPicPr>
            <a:picLocks noChangeAspect="1"/>
          </p:cNvPicPr>
          <p:nvPr/>
        </p:nvPicPr>
        <p:blipFill>
          <a:blip r:embed="rId2"/>
          <a:stretch>
            <a:fillRect/>
          </a:stretch>
        </p:blipFill>
        <p:spPr>
          <a:xfrm>
            <a:off x="1646293" y="1765217"/>
            <a:ext cx="4203254" cy="2771157"/>
          </a:xfrm>
          <a:prstGeom prst="rect">
            <a:avLst/>
          </a:prstGeom>
        </p:spPr>
      </p:pic>
      <p:pic>
        <p:nvPicPr>
          <p:cNvPr id="13" name="Picture 12">
            <a:extLst>
              <a:ext uri="{FF2B5EF4-FFF2-40B4-BE49-F238E27FC236}">
                <a16:creationId xmlns:a16="http://schemas.microsoft.com/office/drawing/2014/main" id="{337EC9D2-E9FE-214B-AA56-63F544D048B6}"/>
              </a:ext>
            </a:extLst>
          </p:cNvPr>
          <p:cNvPicPr>
            <a:picLocks noChangeAspect="1"/>
          </p:cNvPicPr>
          <p:nvPr/>
        </p:nvPicPr>
        <p:blipFill>
          <a:blip r:embed="rId3"/>
          <a:stretch>
            <a:fillRect/>
          </a:stretch>
        </p:blipFill>
        <p:spPr>
          <a:xfrm>
            <a:off x="6958939" y="1531310"/>
            <a:ext cx="1990869" cy="1112908"/>
          </a:xfrm>
          <a:prstGeom prst="rect">
            <a:avLst/>
          </a:prstGeom>
          <a:ln>
            <a:solidFill>
              <a:schemeClr val="tx1"/>
            </a:solidFill>
          </a:ln>
        </p:spPr>
      </p:pic>
      <p:pic>
        <p:nvPicPr>
          <p:cNvPr id="15" name="Picture 14">
            <a:extLst>
              <a:ext uri="{FF2B5EF4-FFF2-40B4-BE49-F238E27FC236}">
                <a16:creationId xmlns:a16="http://schemas.microsoft.com/office/drawing/2014/main" id="{CBF30A66-827D-254D-BDC6-D76BB8203D83}"/>
              </a:ext>
            </a:extLst>
          </p:cNvPr>
          <p:cNvPicPr>
            <a:picLocks noChangeAspect="1"/>
          </p:cNvPicPr>
          <p:nvPr/>
        </p:nvPicPr>
        <p:blipFill>
          <a:blip r:embed="rId4"/>
          <a:stretch>
            <a:fillRect/>
          </a:stretch>
        </p:blipFill>
        <p:spPr>
          <a:xfrm>
            <a:off x="8062961" y="2877663"/>
            <a:ext cx="3087969" cy="2091066"/>
          </a:xfrm>
          <a:prstGeom prst="rect">
            <a:avLst/>
          </a:prstGeom>
          <a:ln>
            <a:solidFill>
              <a:schemeClr val="tx1"/>
            </a:solidFill>
          </a:ln>
        </p:spPr>
      </p:pic>
      <p:sp>
        <p:nvSpPr>
          <p:cNvPr id="16" name="Rectangle 15">
            <a:extLst>
              <a:ext uri="{FF2B5EF4-FFF2-40B4-BE49-F238E27FC236}">
                <a16:creationId xmlns:a16="http://schemas.microsoft.com/office/drawing/2014/main" id="{FEB05462-8E62-754F-9CA4-5EDFCB44EB20}"/>
              </a:ext>
            </a:extLst>
          </p:cNvPr>
          <p:cNvSpPr/>
          <p:nvPr/>
        </p:nvSpPr>
        <p:spPr>
          <a:xfrm>
            <a:off x="672607" y="5588867"/>
            <a:ext cx="10849264" cy="646331"/>
          </a:xfrm>
          <a:prstGeom prst="rect">
            <a:avLst/>
          </a:prstGeom>
        </p:spPr>
        <p:txBody>
          <a:bodyPr wrap="square">
            <a:spAutoFit/>
          </a:bodyPr>
          <a:lstStyle/>
          <a:p>
            <a:r>
              <a:rPr lang="en-US" sz="1800" dirty="0">
                <a:cs typeface="Arial"/>
              </a:rPr>
              <a:t>A </a:t>
            </a:r>
            <a:r>
              <a:rPr lang="en-US" sz="1800" b="1" dirty="0">
                <a:cs typeface="Arial"/>
              </a:rPr>
              <a:t>single report </a:t>
            </a:r>
            <a:r>
              <a:rPr lang="en-US" sz="1800" dirty="0">
                <a:cs typeface="Arial"/>
              </a:rPr>
              <a:t>is generated for integrated SuccessFactors instances, which pulls data from Employee Central, Recruiting Candidate Mangement, Learning, Talent, Onboarding and Workforce Analytics.</a:t>
            </a:r>
          </a:p>
        </p:txBody>
      </p:sp>
      <p:pic>
        <p:nvPicPr>
          <p:cNvPr id="17" name="Picture 16">
            <a:extLst>
              <a:ext uri="{FF2B5EF4-FFF2-40B4-BE49-F238E27FC236}">
                <a16:creationId xmlns:a16="http://schemas.microsoft.com/office/drawing/2014/main" id="{691AC390-6917-4945-8E24-2A59E61FD4C0}"/>
              </a:ext>
            </a:extLst>
          </p:cNvPr>
          <p:cNvPicPr>
            <a:picLocks noChangeAspect="1"/>
          </p:cNvPicPr>
          <p:nvPr/>
        </p:nvPicPr>
        <p:blipFill>
          <a:blip r:embed="rId5"/>
          <a:stretch>
            <a:fillRect/>
          </a:stretch>
        </p:blipFill>
        <p:spPr>
          <a:xfrm>
            <a:off x="2124890" y="2678152"/>
            <a:ext cx="3185177" cy="1034301"/>
          </a:xfrm>
          <a:prstGeom prst="rect">
            <a:avLst/>
          </a:prstGeom>
        </p:spPr>
      </p:pic>
      <p:pic>
        <p:nvPicPr>
          <p:cNvPr id="9" name="Picture 8" descr="laptop.png">
            <a:extLst>
              <a:ext uri="{FF2B5EF4-FFF2-40B4-BE49-F238E27FC236}">
                <a16:creationId xmlns:a16="http://schemas.microsoft.com/office/drawing/2014/main" id="{67008351-0E82-5F42-8982-03BDB4EF5629}"/>
              </a:ext>
            </a:extLst>
          </p:cNvPr>
          <p:cNvPicPr>
            <a:picLocks noChangeAspect="1"/>
          </p:cNvPicPr>
          <p:nvPr/>
        </p:nvPicPr>
        <p:blipFill rotWithShape="1">
          <a:blip r:embed="rId6">
            <a:extLst>
              <a:ext uri="{28A0092B-C50C-407E-A947-70E740481C1C}">
                <a14:useLocalDpi xmlns:a14="http://schemas.microsoft.com/office/drawing/2010/main" val="0"/>
              </a:ext>
            </a:extLst>
          </a:blip>
          <a:srcRect r="-709"/>
          <a:stretch/>
        </p:blipFill>
        <p:spPr bwMode="gray">
          <a:xfrm>
            <a:off x="789682" y="1531310"/>
            <a:ext cx="6024782" cy="3691967"/>
          </a:xfrm>
          <a:prstGeom prst="rect">
            <a:avLst/>
          </a:prstGeom>
        </p:spPr>
      </p:pic>
    </p:spTree>
    <p:extLst>
      <p:ext uri="{BB962C8B-B14F-4D97-AF65-F5344CB8AC3E}">
        <p14:creationId xmlns:p14="http://schemas.microsoft.com/office/powerpoint/2010/main" val="132728344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1E3E3-BFDC-FD45-BB98-8795E31FCA97}"/>
              </a:ext>
            </a:extLst>
          </p:cNvPr>
          <p:cNvSpPr>
            <a:spLocks noGrp="1"/>
          </p:cNvSpPr>
          <p:nvPr>
            <p:ph type="title"/>
          </p:nvPr>
        </p:nvSpPr>
        <p:spPr>
          <a:xfrm>
            <a:off x="504001" y="504000"/>
            <a:ext cx="11186476" cy="677108"/>
          </a:xfrm>
        </p:spPr>
        <p:txBody>
          <a:bodyPr/>
          <a:lstStyle/>
          <a:p>
            <a:r>
              <a:rPr lang="en-US" dirty="0"/>
              <a:t>Download Data Subject Info Report</a:t>
            </a:r>
            <a:br>
              <a:rPr lang="en-US" dirty="0"/>
            </a:br>
            <a:r>
              <a:rPr lang="en-US" sz="2000" kern="0" dirty="0">
                <a:solidFill>
                  <a:schemeClr val="accent1"/>
                </a:solidFill>
                <a:ea typeface="Arial Unicode MS" pitchFamily="34" charset="-128"/>
                <a:cs typeface="Arial Unicode MS" pitchFamily="34" charset="-128"/>
              </a:rPr>
              <a:t>Check report availability and download</a:t>
            </a:r>
            <a:endParaRPr lang="en-US" dirty="0">
              <a:solidFill>
                <a:schemeClr val="accent1"/>
              </a:solidFill>
            </a:endParaRPr>
          </a:p>
        </p:txBody>
      </p:sp>
      <p:pic>
        <p:nvPicPr>
          <p:cNvPr id="5" name="Picture 4">
            <a:extLst>
              <a:ext uri="{FF2B5EF4-FFF2-40B4-BE49-F238E27FC236}">
                <a16:creationId xmlns:a16="http://schemas.microsoft.com/office/drawing/2014/main" id="{76D807C0-76BC-4348-9A54-5E60E2F17D43}"/>
              </a:ext>
            </a:extLst>
          </p:cNvPr>
          <p:cNvPicPr>
            <a:picLocks noChangeAspect="1"/>
          </p:cNvPicPr>
          <p:nvPr/>
        </p:nvPicPr>
        <p:blipFill>
          <a:blip r:embed="rId3"/>
          <a:stretch>
            <a:fillRect/>
          </a:stretch>
        </p:blipFill>
        <p:spPr>
          <a:xfrm>
            <a:off x="1673107" y="1785247"/>
            <a:ext cx="4197700" cy="2751128"/>
          </a:xfrm>
          <a:prstGeom prst="rect">
            <a:avLst/>
          </a:prstGeom>
        </p:spPr>
      </p:pic>
      <p:pic>
        <p:nvPicPr>
          <p:cNvPr id="7" name="Picture 6">
            <a:extLst>
              <a:ext uri="{FF2B5EF4-FFF2-40B4-BE49-F238E27FC236}">
                <a16:creationId xmlns:a16="http://schemas.microsoft.com/office/drawing/2014/main" id="{BE8D78D0-AEAE-B94E-994A-AD89E41FA82D}"/>
              </a:ext>
            </a:extLst>
          </p:cNvPr>
          <p:cNvPicPr>
            <a:picLocks noChangeAspect="1"/>
          </p:cNvPicPr>
          <p:nvPr/>
        </p:nvPicPr>
        <p:blipFill>
          <a:blip r:embed="rId4"/>
          <a:stretch>
            <a:fillRect/>
          </a:stretch>
        </p:blipFill>
        <p:spPr>
          <a:xfrm>
            <a:off x="7353504" y="2343387"/>
            <a:ext cx="4130799" cy="2625044"/>
          </a:xfrm>
          <a:prstGeom prst="rect">
            <a:avLst/>
          </a:prstGeom>
          <a:ln>
            <a:solidFill>
              <a:schemeClr val="tx1"/>
            </a:solidFill>
          </a:ln>
        </p:spPr>
      </p:pic>
      <p:sp>
        <p:nvSpPr>
          <p:cNvPr id="12" name="Arrow: Down 7">
            <a:extLst>
              <a:ext uri="{FF2B5EF4-FFF2-40B4-BE49-F238E27FC236}">
                <a16:creationId xmlns:a16="http://schemas.microsoft.com/office/drawing/2014/main" id="{B118564E-9156-9A4D-8E2D-29C459B356C0}"/>
              </a:ext>
            </a:extLst>
          </p:cNvPr>
          <p:cNvSpPr/>
          <p:nvPr/>
        </p:nvSpPr>
        <p:spPr bwMode="gray">
          <a:xfrm rot="16200000">
            <a:off x="6503275" y="3105249"/>
            <a:ext cx="477858" cy="544088"/>
          </a:xfrm>
          <a:prstGeom prst="downArrow">
            <a:avLst/>
          </a:prstGeom>
          <a:solidFill>
            <a:schemeClr val="accent1"/>
          </a:solidFill>
          <a:ln w="635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a:ea typeface="Arial Unicode MS" pitchFamily="34" charset="-128"/>
              <a:cs typeface="Arial Unicode MS" pitchFamily="34" charset="-128"/>
            </a:endParaRPr>
          </a:p>
        </p:txBody>
      </p:sp>
      <p:sp>
        <p:nvSpPr>
          <p:cNvPr id="8" name="Text Placeholder 1">
            <a:extLst>
              <a:ext uri="{FF2B5EF4-FFF2-40B4-BE49-F238E27FC236}">
                <a16:creationId xmlns:a16="http://schemas.microsoft.com/office/drawing/2014/main" id="{DE9D1923-6715-2149-8891-A2DBFA083F69}"/>
              </a:ext>
            </a:extLst>
          </p:cNvPr>
          <p:cNvSpPr txBox="1">
            <a:spLocks/>
          </p:cNvSpPr>
          <p:nvPr/>
        </p:nvSpPr>
        <p:spPr>
          <a:xfrm>
            <a:off x="7289278" y="1859029"/>
            <a:ext cx="4464919" cy="844100"/>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defTabSz="1088776" fontAlgn="base">
              <a:spcBef>
                <a:spcPct val="50000"/>
              </a:spcBef>
              <a:spcAft>
                <a:spcPct val="0"/>
              </a:spcAft>
              <a:buClr>
                <a:srgbClr val="F0AB00"/>
              </a:buClr>
            </a:pPr>
            <a:r>
              <a:rPr lang="en-US" sz="1799" b="1" kern="0" dirty="0">
                <a:latin typeface="Arial"/>
                <a:ea typeface="Arial Unicode MS" pitchFamily="34" charset="-128"/>
                <a:cs typeface="Arial Unicode MS" pitchFamily="34" charset="-128"/>
              </a:rPr>
              <a:t>Example report output</a:t>
            </a:r>
          </a:p>
        </p:txBody>
      </p:sp>
      <p:pic>
        <p:nvPicPr>
          <p:cNvPr id="9" name="Picture 8" descr="laptop.png">
            <a:extLst>
              <a:ext uri="{FF2B5EF4-FFF2-40B4-BE49-F238E27FC236}">
                <a16:creationId xmlns:a16="http://schemas.microsoft.com/office/drawing/2014/main" id="{52127AA9-23EB-6647-A1B0-D35D2A592EEE}"/>
              </a:ext>
            </a:extLst>
          </p:cNvPr>
          <p:cNvPicPr>
            <a:picLocks noChangeAspect="1"/>
          </p:cNvPicPr>
          <p:nvPr/>
        </p:nvPicPr>
        <p:blipFill rotWithShape="1">
          <a:blip r:embed="rId5">
            <a:extLst>
              <a:ext uri="{28A0092B-C50C-407E-A947-70E740481C1C}">
                <a14:useLocalDpi xmlns:a14="http://schemas.microsoft.com/office/drawing/2010/main" val="0"/>
              </a:ext>
            </a:extLst>
          </a:blip>
          <a:srcRect r="-709"/>
          <a:stretch/>
        </p:blipFill>
        <p:spPr bwMode="gray">
          <a:xfrm>
            <a:off x="789682" y="1531310"/>
            <a:ext cx="6024782" cy="3691967"/>
          </a:xfrm>
          <a:prstGeom prst="rect">
            <a:avLst/>
          </a:prstGeom>
        </p:spPr>
      </p:pic>
      <p:sp>
        <p:nvSpPr>
          <p:cNvPr id="10" name="Text Placeholder 1">
            <a:extLst>
              <a:ext uri="{FF2B5EF4-FFF2-40B4-BE49-F238E27FC236}">
                <a16:creationId xmlns:a16="http://schemas.microsoft.com/office/drawing/2014/main" id="{B994FD65-B11D-3A45-95F0-4814A44D36FC}"/>
              </a:ext>
            </a:extLst>
          </p:cNvPr>
          <p:cNvSpPr txBox="1">
            <a:spLocks/>
          </p:cNvSpPr>
          <p:nvPr/>
        </p:nvSpPr>
        <p:spPr>
          <a:xfrm>
            <a:off x="944325" y="5379879"/>
            <a:ext cx="8611799" cy="844100"/>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defTabSz="1088776" fontAlgn="base">
              <a:spcBef>
                <a:spcPct val="50000"/>
              </a:spcBef>
              <a:spcAft>
                <a:spcPct val="0"/>
              </a:spcAft>
              <a:buClr>
                <a:srgbClr val="F0AB00"/>
              </a:buClr>
            </a:pPr>
            <a:r>
              <a:rPr lang="en-US" sz="1799" kern="0" dirty="0">
                <a:latin typeface="Arial"/>
                <a:ea typeface="Arial Unicode MS" pitchFamily="34" charset="-128"/>
                <a:cs typeface="Arial Unicode MS" pitchFamily="34" charset="-128"/>
              </a:rPr>
              <a:t>Ability to download the report in PDF or CSV format</a:t>
            </a:r>
          </a:p>
        </p:txBody>
      </p:sp>
    </p:spTree>
    <p:extLst>
      <p:ext uri="{BB962C8B-B14F-4D97-AF65-F5344CB8AC3E}">
        <p14:creationId xmlns:p14="http://schemas.microsoft.com/office/powerpoint/2010/main" val="50271898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1E3E3-BFDC-FD45-BB98-8795E31FCA97}"/>
              </a:ext>
            </a:extLst>
          </p:cNvPr>
          <p:cNvSpPr>
            <a:spLocks noGrp="1"/>
          </p:cNvSpPr>
          <p:nvPr>
            <p:ph type="title"/>
          </p:nvPr>
        </p:nvSpPr>
        <p:spPr>
          <a:xfrm>
            <a:off x="504001" y="504000"/>
            <a:ext cx="11186476" cy="677108"/>
          </a:xfrm>
        </p:spPr>
        <p:txBody>
          <a:bodyPr/>
          <a:lstStyle/>
          <a:p>
            <a:r>
              <a:rPr lang="en-US" dirty="0"/>
              <a:t>Create Change Audit Report</a:t>
            </a:r>
            <a:br>
              <a:rPr lang="en-US" dirty="0"/>
            </a:br>
            <a:r>
              <a:rPr lang="en-US" sz="2000" dirty="0">
                <a:solidFill>
                  <a:schemeClr val="accent1"/>
                </a:solidFill>
                <a:cs typeface="Arial" panose="020B0604020202020204" pitchFamily="34" charset="0"/>
              </a:rPr>
              <a:t>Report on personal data changes across SuccessFactors applications</a:t>
            </a:r>
            <a:endParaRPr lang="en-US" dirty="0">
              <a:solidFill>
                <a:schemeClr val="accent1"/>
              </a:solidFill>
            </a:endParaRPr>
          </a:p>
        </p:txBody>
      </p:sp>
      <p:pic>
        <p:nvPicPr>
          <p:cNvPr id="5" name="Picture 4">
            <a:extLst>
              <a:ext uri="{FF2B5EF4-FFF2-40B4-BE49-F238E27FC236}">
                <a16:creationId xmlns:a16="http://schemas.microsoft.com/office/drawing/2014/main" id="{C0829928-C6E2-5B4B-9202-51C2D1724A83}"/>
              </a:ext>
            </a:extLst>
          </p:cNvPr>
          <p:cNvPicPr>
            <a:picLocks noChangeAspect="1"/>
          </p:cNvPicPr>
          <p:nvPr/>
        </p:nvPicPr>
        <p:blipFill>
          <a:blip r:embed="rId3"/>
          <a:stretch>
            <a:fillRect/>
          </a:stretch>
        </p:blipFill>
        <p:spPr>
          <a:xfrm>
            <a:off x="1711760" y="1769423"/>
            <a:ext cx="4154650" cy="2781340"/>
          </a:xfrm>
          <a:prstGeom prst="rect">
            <a:avLst/>
          </a:prstGeom>
        </p:spPr>
      </p:pic>
      <p:pic>
        <p:nvPicPr>
          <p:cNvPr id="7" name="Picture 6">
            <a:extLst>
              <a:ext uri="{FF2B5EF4-FFF2-40B4-BE49-F238E27FC236}">
                <a16:creationId xmlns:a16="http://schemas.microsoft.com/office/drawing/2014/main" id="{92BC8C4C-C1D0-574D-A2BB-1E53DB5D993B}"/>
              </a:ext>
            </a:extLst>
          </p:cNvPr>
          <p:cNvPicPr>
            <a:picLocks noChangeAspect="1"/>
          </p:cNvPicPr>
          <p:nvPr/>
        </p:nvPicPr>
        <p:blipFill>
          <a:blip r:embed="rId4"/>
          <a:stretch>
            <a:fillRect/>
          </a:stretch>
        </p:blipFill>
        <p:spPr>
          <a:xfrm>
            <a:off x="7827401" y="1531310"/>
            <a:ext cx="2954754" cy="4624832"/>
          </a:xfrm>
          <a:prstGeom prst="rect">
            <a:avLst/>
          </a:prstGeom>
          <a:ln>
            <a:solidFill>
              <a:schemeClr val="tx1"/>
            </a:solidFill>
          </a:ln>
        </p:spPr>
      </p:pic>
      <p:pic>
        <p:nvPicPr>
          <p:cNvPr id="6" name="Picture 5" descr="laptop.png">
            <a:extLst>
              <a:ext uri="{FF2B5EF4-FFF2-40B4-BE49-F238E27FC236}">
                <a16:creationId xmlns:a16="http://schemas.microsoft.com/office/drawing/2014/main" id="{20E7C955-7473-8640-A2A7-C8476E152DF3}"/>
              </a:ext>
            </a:extLst>
          </p:cNvPr>
          <p:cNvPicPr>
            <a:picLocks noChangeAspect="1"/>
          </p:cNvPicPr>
          <p:nvPr/>
        </p:nvPicPr>
        <p:blipFill rotWithShape="1">
          <a:blip r:embed="rId5">
            <a:extLst>
              <a:ext uri="{28A0092B-C50C-407E-A947-70E740481C1C}">
                <a14:useLocalDpi xmlns:a14="http://schemas.microsoft.com/office/drawing/2010/main" val="0"/>
              </a:ext>
            </a:extLst>
          </a:blip>
          <a:srcRect r="-709"/>
          <a:stretch/>
        </p:blipFill>
        <p:spPr bwMode="gray">
          <a:xfrm>
            <a:off x="789682" y="1531310"/>
            <a:ext cx="6024782" cy="3691967"/>
          </a:xfrm>
          <a:prstGeom prst="rect">
            <a:avLst/>
          </a:prstGeom>
        </p:spPr>
      </p:pic>
    </p:spTree>
    <p:extLst>
      <p:ext uri="{BB962C8B-B14F-4D97-AF65-F5344CB8AC3E}">
        <p14:creationId xmlns:p14="http://schemas.microsoft.com/office/powerpoint/2010/main" val="280072809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1E3E3-BFDC-FD45-BB98-8795E31FCA97}"/>
              </a:ext>
            </a:extLst>
          </p:cNvPr>
          <p:cNvSpPr>
            <a:spLocks noGrp="1"/>
          </p:cNvSpPr>
          <p:nvPr>
            <p:ph type="title"/>
          </p:nvPr>
        </p:nvSpPr>
        <p:spPr>
          <a:xfrm>
            <a:off x="504001" y="504000"/>
            <a:ext cx="11186476" cy="677108"/>
          </a:xfrm>
        </p:spPr>
        <p:txBody>
          <a:bodyPr/>
          <a:lstStyle/>
          <a:p>
            <a:r>
              <a:rPr lang="en-US" dirty="0"/>
              <a:t>Manage and Download Change Audit Reports</a:t>
            </a:r>
            <a:br>
              <a:rPr lang="en-US" dirty="0"/>
            </a:br>
            <a:r>
              <a:rPr lang="en-US" sz="2000" kern="0" dirty="0">
                <a:solidFill>
                  <a:schemeClr val="accent1"/>
                </a:solidFill>
                <a:ea typeface="Arial Unicode MS" pitchFamily="34" charset="-128"/>
                <a:cs typeface="Arial Unicode MS" pitchFamily="34" charset="-128"/>
              </a:rPr>
              <a:t>Check report availability and download</a:t>
            </a:r>
            <a:endParaRPr lang="en-US" dirty="0"/>
          </a:p>
        </p:txBody>
      </p:sp>
      <p:pic>
        <p:nvPicPr>
          <p:cNvPr id="5" name="Picture 4">
            <a:extLst>
              <a:ext uri="{FF2B5EF4-FFF2-40B4-BE49-F238E27FC236}">
                <a16:creationId xmlns:a16="http://schemas.microsoft.com/office/drawing/2014/main" id="{C1331929-0D10-244E-9EB0-C77F8F4C3AA5}"/>
              </a:ext>
            </a:extLst>
          </p:cNvPr>
          <p:cNvPicPr>
            <a:picLocks noChangeAspect="1"/>
          </p:cNvPicPr>
          <p:nvPr/>
        </p:nvPicPr>
        <p:blipFill>
          <a:blip r:embed="rId3"/>
          <a:stretch>
            <a:fillRect/>
          </a:stretch>
        </p:blipFill>
        <p:spPr>
          <a:xfrm>
            <a:off x="1657618" y="1796688"/>
            <a:ext cx="4284828" cy="2688228"/>
          </a:xfrm>
          <a:prstGeom prst="rect">
            <a:avLst/>
          </a:prstGeom>
        </p:spPr>
      </p:pic>
      <p:pic>
        <p:nvPicPr>
          <p:cNvPr id="6" name="Picture 5">
            <a:extLst>
              <a:ext uri="{FF2B5EF4-FFF2-40B4-BE49-F238E27FC236}">
                <a16:creationId xmlns:a16="http://schemas.microsoft.com/office/drawing/2014/main" id="{C7D6284B-4D4C-2A44-8ECE-B5C27572FBD0}"/>
              </a:ext>
            </a:extLst>
          </p:cNvPr>
          <p:cNvPicPr>
            <a:picLocks noChangeAspect="1"/>
          </p:cNvPicPr>
          <p:nvPr/>
        </p:nvPicPr>
        <p:blipFill>
          <a:blip r:embed="rId4"/>
          <a:stretch>
            <a:fillRect/>
          </a:stretch>
        </p:blipFill>
        <p:spPr>
          <a:xfrm>
            <a:off x="3486813" y="5177909"/>
            <a:ext cx="7886700" cy="1406692"/>
          </a:xfrm>
          <a:prstGeom prst="rect">
            <a:avLst/>
          </a:prstGeom>
          <a:ln>
            <a:solidFill>
              <a:schemeClr val="tx1"/>
            </a:solidFill>
          </a:ln>
        </p:spPr>
      </p:pic>
      <p:sp>
        <p:nvSpPr>
          <p:cNvPr id="7" name="Arrow: Down 7">
            <a:extLst>
              <a:ext uri="{FF2B5EF4-FFF2-40B4-BE49-F238E27FC236}">
                <a16:creationId xmlns:a16="http://schemas.microsoft.com/office/drawing/2014/main" id="{DBD7F65D-8BFA-4C41-B8B8-AEC8F2C774FF}"/>
              </a:ext>
            </a:extLst>
          </p:cNvPr>
          <p:cNvSpPr/>
          <p:nvPr/>
        </p:nvSpPr>
        <p:spPr bwMode="gray">
          <a:xfrm rot="19047348">
            <a:off x="7191233" y="4197385"/>
            <a:ext cx="477858" cy="544088"/>
          </a:xfrm>
          <a:prstGeom prst="downArrow">
            <a:avLst/>
          </a:prstGeom>
          <a:solidFill>
            <a:schemeClr val="accent1"/>
          </a:solidFill>
          <a:ln w="635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a:ea typeface="Arial Unicode MS" pitchFamily="34" charset="-128"/>
              <a:cs typeface="Arial Unicode MS" pitchFamily="34" charset="-128"/>
            </a:endParaRPr>
          </a:p>
        </p:txBody>
      </p:sp>
      <p:pic>
        <p:nvPicPr>
          <p:cNvPr id="8" name="Picture 7" descr="laptop.png">
            <a:extLst>
              <a:ext uri="{FF2B5EF4-FFF2-40B4-BE49-F238E27FC236}">
                <a16:creationId xmlns:a16="http://schemas.microsoft.com/office/drawing/2014/main" id="{88091116-7E89-0544-B2A6-716B491FEB82}"/>
              </a:ext>
            </a:extLst>
          </p:cNvPr>
          <p:cNvPicPr>
            <a:picLocks noChangeAspect="1"/>
          </p:cNvPicPr>
          <p:nvPr/>
        </p:nvPicPr>
        <p:blipFill rotWithShape="1">
          <a:blip r:embed="rId5">
            <a:extLst>
              <a:ext uri="{28A0092B-C50C-407E-A947-70E740481C1C}">
                <a14:useLocalDpi xmlns:a14="http://schemas.microsoft.com/office/drawing/2010/main" val="0"/>
              </a:ext>
            </a:extLst>
          </a:blip>
          <a:srcRect r="-709"/>
          <a:stretch/>
        </p:blipFill>
        <p:spPr bwMode="gray">
          <a:xfrm>
            <a:off x="789682" y="1531310"/>
            <a:ext cx="6024782" cy="3691967"/>
          </a:xfrm>
          <a:prstGeom prst="rect">
            <a:avLst/>
          </a:prstGeom>
        </p:spPr>
      </p:pic>
    </p:spTree>
    <p:extLst>
      <p:ext uri="{BB962C8B-B14F-4D97-AF65-F5344CB8AC3E}">
        <p14:creationId xmlns:p14="http://schemas.microsoft.com/office/powerpoint/2010/main" val="378365293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1E3E3-BFDC-FD45-BB98-8795E31FCA97}"/>
              </a:ext>
            </a:extLst>
          </p:cNvPr>
          <p:cNvSpPr>
            <a:spLocks noGrp="1"/>
          </p:cNvSpPr>
          <p:nvPr>
            <p:ph type="title"/>
          </p:nvPr>
        </p:nvSpPr>
        <p:spPr>
          <a:xfrm>
            <a:off x="504001" y="504000"/>
            <a:ext cx="11186476" cy="677108"/>
          </a:xfrm>
        </p:spPr>
        <p:txBody>
          <a:bodyPr/>
          <a:lstStyle/>
          <a:p>
            <a:r>
              <a:rPr lang="en-US" dirty="0"/>
              <a:t>Data Purge</a:t>
            </a:r>
            <a:br>
              <a:rPr lang="en-US" dirty="0"/>
            </a:br>
            <a:r>
              <a:rPr lang="en-US" sz="2000" dirty="0">
                <a:solidFill>
                  <a:schemeClr val="accent1"/>
                </a:solidFill>
              </a:rPr>
              <a:t>Configure Country-Specific Retention Times</a:t>
            </a:r>
            <a:endParaRPr lang="en-US" dirty="0">
              <a:solidFill>
                <a:schemeClr val="accent1"/>
              </a:solidFill>
            </a:endParaRPr>
          </a:p>
        </p:txBody>
      </p:sp>
      <p:pic>
        <p:nvPicPr>
          <p:cNvPr id="10" name="Picture 9">
            <a:extLst>
              <a:ext uri="{FF2B5EF4-FFF2-40B4-BE49-F238E27FC236}">
                <a16:creationId xmlns:a16="http://schemas.microsoft.com/office/drawing/2014/main" id="{AFBE4677-574E-1C4D-8CC0-7252929B2EB5}"/>
              </a:ext>
            </a:extLst>
          </p:cNvPr>
          <p:cNvPicPr>
            <a:picLocks noChangeAspect="1"/>
          </p:cNvPicPr>
          <p:nvPr/>
        </p:nvPicPr>
        <p:blipFill>
          <a:blip r:embed="rId3"/>
          <a:stretch>
            <a:fillRect/>
          </a:stretch>
        </p:blipFill>
        <p:spPr>
          <a:xfrm>
            <a:off x="1680754" y="1775797"/>
            <a:ext cx="4197531" cy="2855798"/>
          </a:xfrm>
          <a:prstGeom prst="rect">
            <a:avLst/>
          </a:prstGeom>
        </p:spPr>
      </p:pic>
      <p:sp>
        <p:nvSpPr>
          <p:cNvPr id="11" name="TextBox 10">
            <a:extLst>
              <a:ext uri="{FF2B5EF4-FFF2-40B4-BE49-F238E27FC236}">
                <a16:creationId xmlns:a16="http://schemas.microsoft.com/office/drawing/2014/main" id="{379C99AE-A024-574C-A253-5511B4CCC4CF}"/>
              </a:ext>
            </a:extLst>
          </p:cNvPr>
          <p:cNvSpPr txBox="1"/>
          <p:nvPr/>
        </p:nvSpPr>
        <p:spPr>
          <a:xfrm>
            <a:off x="6975421" y="1686234"/>
            <a:ext cx="4595572" cy="2768707"/>
          </a:xfrm>
          <a:prstGeom prst="rect">
            <a:avLst/>
          </a:prstGeom>
          <a:noFill/>
        </p:spPr>
        <p:txBody>
          <a:bodyPr wrap="square" lIns="0" tIns="0" rIns="0" bIns="0" rtlCol="0">
            <a:spAutoFit/>
          </a:bodyPr>
          <a:lstStyle/>
          <a:p>
            <a:pPr marL="285750" indent="-285750" fontAlgn="base">
              <a:spcBef>
                <a:spcPct val="50000"/>
              </a:spcBef>
              <a:spcAft>
                <a:spcPct val="0"/>
              </a:spcAft>
              <a:buClr>
                <a:srgbClr val="F0AB00"/>
              </a:buClr>
              <a:buSzPct val="80000"/>
              <a:buFont typeface="Arial" panose="020B0604020202020204" pitchFamily="34" charset="0"/>
              <a:buChar char="•"/>
            </a:pPr>
            <a:r>
              <a:rPr lang="en-US" sz="1799" kern="0" dirty="0">
                <a:ea typeface="Arial Unicode MS" pitchFamily="34" charset="-128"/>
                <a:cs typeface="Arial Unicode MS" pitchFamily="34" charset="-128"/>
              </a:rPr>
              <a:t>Supports good business practices of removing personal data when it is no longer needed</a:t>
            </a:r>
          </a:p>
          <a:p>
            <a:pPr marL="285750" indent="-285750" fontAlgn="base">
              <a:spcBef>
                <a:spcPct val="50000"/>
              </a:spcBef>
              <a:spcAft>
                <a:spcPct val="0"/>
              </a:spcAft>
              <a:buClr>
                <a:srgbClr val="F0AB00"/>
              </a:buClr>
              <a:buSzPct val="80000"/>
              <a:buFont typeface="Arial" panose="020B0604020202020204" pitchFamily="34" charset="0"/>
              <a:buChar char="•"/>
            </a:pPr>
            <a:r>
              <a:rPr lang="en-US" sz="1799" kern="0" dirty="0">
                <a:ea typeface="Arial Unicode MS" pitchFamily="34" charset="-128"/>
                <a:cs typeface="Arial Unicode MS" pitchFamily="34" charset="-128"/>
              </a:rPr>
              <a:t>Allows you to define country-specific retention times that provide the boundaries for data purges</a:t>
            </a:r>
          </a:p>
          <a:p>
            <a:pPr marL="285750" indent="-285750" fontAlgn="base">
              <a:spcBef>
                <a:spcPct val="50000"/>
              </a:spcBef>
              <a:spcAft>
                <a:spcPct val="0"/>
              </a:spcAft>
              <a:buClr>
                <a:srgbClr val="F0AB00"/>
              </a:buClr>
              <a:buSzPct val="80000"/>
              <a:buFont typeface="Arial" panose="020B0604020202020204" pitchFamily="34" charset="0"/>
              <a:buChar char="•"/>
            </a:pPr>
            <a:r>
              <a:rPr lang="en-US" sz="1799" kern="0" dirty="0">
                <a:ea typeface="Arial Unicode MS" pitchFamily="34" charset="-128"/>
                <a:cs typeface="Arial Unicode MS" pitchFamily="34" charset="-128"/>
              </a:rPr>
              <a:t>Note that when you purge data you permanently delete the data and it cannot be retrieved later.</a:t>
            </a:r>
          </a:p>
        </p:txBody>
      </p:sp>
      <p:pic>
        <p:nvPicPr>
          <p:cNvPr id="6" name="Picture 5" descr="laptop.png">
            <a:extLst>
              <a:ext uri="{FF2B5EF4-FFF2-40B4-BE49-F238E27FC236}">
                <a16:creationId xmlns:a16="http://schemas.microsoft.com/office/drawing/2014/main" id="{F721716F-5F28-3D40-ADB4-2BE18829B1B9}"/>
              </a:ext>
            </a:extLst>
          </p:cNvPr>
          <p:cNvPicPr>
            <a:picLocks noChangeAspect="1"/>
          </p:cNvPicPr>
          <p:nvPr/>
        </p:nvPicPr>
        <p:blipFill rotWithShape="1">
          <a:blip r:embed="rId4">
            <a:extLst>
              <a:ext uri="{28A0092B-C50C-407E-A947-70E740481C1C}">
                <a14:useLocalDpi xmlns:a14="http://schemas.microsoft.com/office/drawing/2010/main" val="0"/>
              </a:ext>
            </a:extLst>
          </a:blip>
          <a:srcRect r="-709"/>
          <a:stretch/>
        </p:blipFill>
        <p:spPr bwMode="gray">
          <a:xfrm>
            <a:off x="789682" y="1531310"/>
            <a:ext cx="6024782" cy="3691967"/>
          </a:xfrm>
          <a:prstGeom prst="rect">
            <a:avLst/>
          </a:prstGeom>
        </p:spPr>
      </p:pic>
    </p:spTree>
    <p:extLst>
      <p:ext uri="{BB962C8B-B14F-4D97-AF65-F5344CB8AC3E}">
        <p14:creationId xmlns:p14="http://schemas.microsoft.com/office/powerpoint/2010/main" val="57124880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1E3E3-BFDC-FD45-BB98-8795E31FCA97}"/>
              </a:ext>
            </a:extLst>
          </p:cNvPr>
          <p:cNvSpPr>
            <a:spLocks noGrp="1"/>
          </p:cNvSpPr>
          <p:nvPr>
            <p:ph type="title"/>
          </p:nvPr>
        </p:nvSpPr>
        <p:spPr/>
        <p:txBody>
          <a:bodyPr/>
          <a:lstStyle/>
          <a:p>
            <a:r>
              <a:rPr lang="en-US" dirty="0"/>
              <a:t>Create and Schedule Data Purge Request</a:t>
            </a:r>
          </a:p>
        </p:txBody>
      </p:sp>
      <p:pic>
        <p:nvPicPr>
          <p:cNvPr id="5" name="Picture 4">
            <a:extLst>
              <a:ext uri="{FF2B5EF4-FFF2-40B4-BE49-F238E27FC236}">
                <a16:creationId xmlns:a16="http://schemas.microsoft.com/office/drawing/2014/main" id="{15185B96-9E69-3D4B-80C1-DE5B5F35AFFF}"/>
              </a:ext>
            </a:extLst>
          </p:cNvPr>
          <p:cNvPicPr>
            <a:picLocks noChangeAspect="1"/>
          </p:cNvPicPr>
          <p:nvPr/>
        </p:nvPicPr>
        <p:blipFill>
          <a:blip r:embed="rId3"/>
          <a:stretch>
            <a:fillRect/>
          </a:stretch>
        </p:blipFill>
        <p:spPr>
          <a:xfrm>
            <a:off x="1667660" y="1750422"/>
            <a:ext cx="4268826" cy="2823207"/>
          </a:xfrm>
          <a:prstGeom prst="rect">
            <a:avLst/>
          </a:prstGeom>
        </p:spPr>
      </p:pic>
      <p:sp>
        <p:nvSpPr>
          <p:cNvPr id="6" name="TextBox 5">
            <a:extLst>
              <a:ext uri="{FF2B5EF4-FFF2-40B4-BE49-F238E27FC236}">
                <a16:creationId xmlns:a16="http://schemas.microsoft.com/office/drawing/2014/main" id="{6513F547-4F7B-634A-BD75-F5C3C8B39C21}"/>
              </a:ext>
            </a:extLst>
          </p:cNvPr>
          <p:cNvSpPr txBox="1"/>
          <p:nvPr/>
        </p:nvSpPr>
        <p:spPr>
          <a:xfrm>
            <a:off x="7062879" y="1685914"/>
            <a:ext cx="4181341" cy="4292072"/>
          </a:xfrm>
          <a:prstGeom prst="rect">
            <a:avLst/>
          </a:prstGeom>
          <a:noFill/>
        </p:spPr>
        <p:txBody>
          <a:bodyPr wrap="square" lIns="0" tIns="0" rIns="0" bIns="0" rtlCol="0">
            <a:spAutoFit/>
          </a:bodyPr>
          <a:lstStyle/>
          <a:p>
            <a:pPr marL="285750" indent="-285750" fontAlgn="base">
              <a:spcBef>
                <a:spcPct val="50000"/>
              </a:spcBef>
              <a:spcAft>
                <a:spcPct val="0"/>
              </a:spcAft>
              <a:buClr>
                <a:srgbClr val="F0AB00"/>
              </a:buClr>
              <a:buSzPct val="80000"/>
              <a:buFont typeface="Arial" panose="020B0604020202020204" pitchFamily="34" charset="0"/>
              <a:buChar char="•"/>
            </a:pPr>
            <a:r>
              <a:rPr lang="en-US" sz="1799" kern="0" dirty="0">
                <a:ea typeface="Arial Unicode MS" pitchFamily="34" charset="-128"/>
                <a:cs typeface="Arial Unicode MS" pitchFamily="34" charset="-128"/>
              </a:rPr>
              <a:t>Restrict access to who can create and approve purge requests</a:t>
            </a:r>
          </a:p>
          <a:p>
            <a:pPr marL="285750" indent="-285750" fontAlgn="base">
              <a:spcBef>
                <a:spcPct val="50000"/>
              </a:spcBef>
              <a:spcAft>
                <a:spcPct val="0"/>
              </a:spcAft>
              <a:buClr>
                <a:srgbClr val="F0AB00"/>
              </a:buClr>
              <a:buSzPct val="80000"/>
              <a:buFont typeface="Arial" panose="020B0604020202020204" pitchFamily="34" charset="0"/>
              <a:buChar char="•"/>
            </a:pPr>
            <a:r>
              <a:rPr lang="en-US" sz="1799" kern="0" dirty="0">
                <a:ea typeface="Arial Unicode MS" pitchFamily="34" charset="-128"/>
                <a:cs typeface="Arial Unicode MS" pitchFamily="34" charset="-128"/>
              </a:rPr>
              <a:t>Schedule report or launch immediately following approval</a:t>
            </a:r>
          </a:p>
          <a:p>
            <a:pPr marL="285750" indent="-285750" fontAlgn="base">
              <a:spcBef>
                <a:spcPct val="50000"/>
              </a:spcBef>
              <a:spcAft>
                <a:spcPct val="0"/>
              </a:spcAft>
              <a:buClr>
                <a:srgbClr val="F0AB00"/>
              </a:buClr>
              <a:buSzPct val="80000"/>
              <a:buFont typeface="Arial" panose="020B0604020202020204" pitchFamily="34" charset="0"/>
              <a:buChar char="•"/>
            </a:pPr>
            <a:r>
              <a:rPr lang="en-US" sz="1799" kern="0" dirty="0">
                <a:ea typeface="Arial Unicode MS" pitchFamily="34" charset="-128"/>
                <a:cs typeface="Arial Unicode MS" pitchFamily="34" charset="-128"/>
              </a:rPr>
              <a:t>Approvers receive a preview report to help determine whether to approve or decline the request</a:t>
            </a:r>
          </a:p>
          <a:p>
            <a:pPr marL="285750" indent="-285750" fontAlgn="base">
              <a:spcBef>
                <a:spcPct val="50000"/>
              </a:spcBef>
              <a:spcAft>
                <a:spcPct val="0"/>
              </a:spcAft>
              <a:buClr>
                <a:srgbClr val="F0AB00"/>
              </a:buClr>
              <a:buSzPct val="80000"/>
              <a:buFont typeface="Arial" panose="020B0604020202020204" pitchFamily="34" charset="0"/>
              <a:buChar char="•"/>
            </a:pPr>
            <a:r>
              <a:rPr lang="en-US" sz="1800" dirty="0"/>
              <a:t>When the purge job completes, requestors and approvers can use the final purge report to confirm the successful purge of each record</a:t>
            </a:r>
            <a:endParaRPr lang="en-US" sz="1799"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799"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799" kern="0" dirty="0">
              <a:ea typeface="Arial Unicode MS" pitchFamily="34" charset="-128"/>
              <a:cs typeface="Arial Unicode MS" pitchFamily="34" charset="-128"/>
            </a:endParaRPr>
          </a:p>
        </p:txBody>
      </p:sp>
      <p:pic>
        <p:nvPicPr>
          <p:cNvPr id="7" name="Picture 6" descr="laptop.png">
            <a:extLst>
              <a:ext uri="{FF2B5EF4-FFF2-40B4-BE49-F238E27FC236}">
                <a16:creationId xmlns:a16="http://schemas.microsoft.com/office/drawing/2014/main" id="{02821F63-0698-4A46-B12F-A1BF455AC3FA}"/>
              </a:ext>
            </a:extLst>
          </p:cNvPr>
          <p:cNvPicPr>
            <a:picLocks noChangeAspect="1"/>
          </p:cNvPicPr>
          <p:nvPr/>
        </p:nvPicPr>
        <p:blipFill rotWithShape="1">
          <a:blip r:embed="rId4">
            <a:extLst>
              <a:ext uri="{28A0092B-C50C-407E-A947-70E740481C1C}">
                <a14:useLocalDpi xmlns:a14="http://schemas.microsoft.com/office/drawing/2010/main" val="0"/>
              </a:ext>
            </a:extLst>
          </a:blip>
          <a:srcRect r="-709"/>
          <a:stretch/>
        </p:blipFill>
        <p:spPr bwMode="gray">
          <a:xfrm>
            <a:off x="789682" y="1531310"/>
            <a:ext cx="6024782" cy="3691967"/>
          </a:xfrm>
          <a:prstGeom prst="rect">
            <a:avLst/>
          </a:prstGeom>
        </p:spPr>
      </p:pic>
    </p:spTree>
    <p:extLst>
      <p:ext uri="{BB962C8B-B14F-4D97-AF65-F5344CB8AC3E}">
        <p14:creationId xmlns:p14="http://schemas.microsoft.com/office/powerpoint/2010/main" val="2586734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035" y="548893"/>
            <a:ext cx="8496000" cy="369332"/>
          </a:xfrm>
        </p:spPr>
        <p:txBody>
          <a:bodyPr/>
          <a:lstStyle/>
          <a:p>
            <a:r>
              <a:rPr lang="en-US" dirty="0"/>
              <a:t>Cross-Module Interactions: Recruit &amp; Hire Process Review</a:t>
            </a:r>
            <a:endParaRPr lang="en-US" sz="1800" b="0" dirty="0"/>
          </a:p>
        </p:txBody>
      </p:sp>
      <p:sp>
        <p:nvSpPr>
          <p:cNvPr id="11" name="Rounded Rectangle 3"/>
          <p:cNvSpPr/>
          <p:nvPr/>
        </p:nvSpPr>
        <p:spPr bwMode="gray">
          <a:xfrm>
            <a:off x="1134226" y="4351015"/>
            <a:ext cx="10546783" cy="1014622"/>
          </a:xfrm>
          <a:prstGeom prst="roundRect">
            <a:avLst/>
          </a:prstGeom>
          <a:noFill/>
          <a:ln w="15875" algn="ctr">
            <a:solidFill>
              <a:schemeClr val="bg2"/>
            </a:solidFill>
            <a:prstDash val="sysDot"/>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2" name="Round Diagonal Corner Rectangle 4"/>
          <p:cNvSpPr/>
          <p:nvPr/>
        </p:nvSpPr>
        <p:spPr bwMode="gray">
          <a:xfrm>
            <a:off x="497123" y="4239913"/>
            <a:ext cx="1279114" cy="1238520"/>
          </a:xfrm>
          <a:prstGeom prst="round2DiagRect">
            <a:avLst/>
          </a:prstGeom>
          <a:solidFill>
            <a:srgbClr val="02908A"/>
          </a:solidFill>
          <a:ln w="6350" algn="ctr">
            <a:solidFill>
              <a:srgbClr val="02908A"/>
            </a:solidFill>
            <a:miter lim="800000"/>
            <a:headEnd/>
            <a:tailEnd/>
          </a:ln>
          <a:effectLst>
            <a:outerShdw blurRad="50800" dist="38100" dir="8100000" algn="tr" rotWithShape="0">
              <a:prstClr val="black">
                <a:alpha val="40000"/>
              </a:prstClr>
            </a:outerShdw>
          </a:effectLst>
        </p:spPr>
        <p:txBody>
          <a:bodyPr lIns="89974" tIns="71978" rIns="89974" bIns="71978" rtlCol="0" anchor="ctr"/>
          <a:lstStyle/>
          <a:p>
            <a:pPr algn="ctr" fontAlgn="base">
              <a:spcBef>
                <a:spcPts val="600"/>
              </a:spcBef>
              <a:spcAft>
                <a:spcPct val="0"/>
              </a:spcAft>
              <a:buClr>
                <a:srgbClr val="F0AB00"/>
              </a:buClr>
              <a:buSzPct val="80000"/>
            </a:pPr>
            <a:endParaRPr lang="en-US" sz="1600" kern="0" dirty="0">
              <a:solidFill>
                <a:schemeClr val="bg1"/>
              </a:solidFill>
              <a:latin typeface="Apple Braille" charset="0"/>
              <a:ea typeface="Apple Braille" charset="0"/>
              <a:cs typeface="Apple Braille" charset="0"/>
            </a:endParaRPr>
          </a:p>
        </p:txBody>
      </p:sp>
      <p:sp>
        <p:nvSpPr>
          <p:cNvPr id="13" name="TextBox 12"/>
          <p:cNvSpPr txBox="1"/>
          <p:nvPr/>
        </p:nvSpPr>
        <p:spPr>
          <a:xfrm>
            <a:off x="424035" y="4666313"/>
            <a:ext cx="1420386" cy="43078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kern="0" dirty="0">
                <a:solidFill>
                  <a:schemeClr val="bg1"/>
                </a:solidFill>
                <a:latin typeface="Apple Braille" charset="0"/>
                <a:ea typeface="Apple Braille" charset="0"/>
                <a:cs typeface="Apple Braille" charset="0"/>
              </a:rPr>
              <a:t>Recruit &amp; Hire Process</a:t>
            </a:r>
          </a:p>
        </p:txBody>
      </p:sp>
      <p:grpSp>
        <p:nvGrpSpPr>
          <p:cNvPr id="14" name="Group 13"/>
          <p:cNvGrpSpPr/>
          <p:nvPr/>
        </p:nvGrpSpPr>
        <p:grpSpPr>
          <a:xfrm>
            <a:off x="2921846" y="3273492"/>
            <a:ext cx="813317" cy="669622"/>
            <a:chOff x="4979804" y="5795715"/>
            <a:chExt cx="1116390" cy="919149"/>
          </a:xfrm>
        </p:grpSpPr>
        <p:sp>
          <p:nvSpPr>
            <p:cNvPr id="15" name="Rectangle 14"/>
            <p:cNvSpPr/>
            <p:nvPr/>
          </p:nvSpPr>
          <p:spPr bwMode="gray">
            <a:xfrm>
              <a:off x="5433188" y="6384767"/>
              <a:ext cx="226116" cy="330097"/>
            </a:xfrm>
            <a:prstGeom prst="rect">
              <a:avLst/>
            </a:prstGeom>
            <a:solidFill>
              <a:srgbClr val="A5A5A5"/>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6" name="Triangle 7"/>
            <p:cNvSpPr/>
            <p:nvPr/>
          </p:nvSpPr>
          <p:spPr bwMode="gray">
            <a:xfrm>
              <a:off x="5326326" y="6554661"/>
              <a:ext cx="288204" cy="147815"/>
            </a:xfrm>
            <a:prstGeom prst="triangle">
              <a:avLst/>
            </a:prstGeom>
            <a:solidFill>
              <a:srgbClr val="A5A5A5"/>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7" name="Triangle 8"/>
            <p:cNvSpPr/>
            <p:nvPr/>
          </p:nvSpPr>
          <p:spPr bwMode="gray">
            <a:xfrm>
              <a:off x="5486626" y="6597048"/>
              <a:ext cx="292631" cy="105427"/>
            </a:xfrm>
            <a:prstGeom prst="triangle">
              <a:avLst/>
            </a:prstGeom>
            <a:solidFill>
              <a:srgbClr val="A5A5A5"/>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8" name="Rectangle 17"/>
            <p:cNvSpPr/>
            <p:nvPr/>
          </p:nvSpPr>
          <p:spPr bwMode="gray">
            <a:xfrm>
              <a:off x="5326326" y="6687432"/>
              <a:ext cx="457200" cy="27432"/>
            </a:xfrm>
            <a:prstGeom prst="rect">
              <a:avLst/>
            </a:prstGeom>
            <a:solidFill>
              <a:srgbClr val="E2E2E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9" name="Oval 18"/>
            <p:cNvSpPr/>
            <p:nvPr/>
          </p:nvSpPr>
          <p:spPr bwMode="gray">
            <a:xfrm>
              <a:off x="5614530" y="6145315"/>
              <a:ext cx="287616" cy="542117"/>
            </a:xfrm>
            <a:prstGeom prst="ellipse">
              <a:avLst/>
            </a:prstGeom>
            <a:solidFill>
              <a:schemeClr val="bg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20" name="Oval 19"/>
            <p:cNvSpPr/>
            <p:nvPr/>
          </p:nvSpPr>
          <p:spPr bwMode="gray">
            <a:xfrm>
              <a:off x="5194194" y="6017418"/>
              <a:ext cx="288163" cy="671193"/>
            </a:xfrm>
            <a:prstGeom prst="ellipse">
              <a:avLst/>
            </a:prstGeom>
            <a:solidFill>
              <a:schemeClr val="bg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21" name="Rounded Rectangle 12"/>
            <p:cNvSpPr/>
            <p:nvPr/>
          </p:nvSpPr>
          <p:spPr bwMode="gray">
            <a:xfrm>
              <a:off x="4979804" y="5795715"/>
              <a:ext cx="1116390" cy="660191"/>
            </a:xfrm>
            <a:prstGeom prst="roundRect">
              <a:avLst/>
            </a:prstGeom>
            <a:solidFill>
              <a:srgbClr val="CECCCC"/>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22" name="Rectangle 21"/>
            <p:cNvSpPr/>
            <p:nvPr/>
          </p:nvSpPr>
          <p:spPr bwMode="gray">
            <a:xfrm>
              <a:off x="4979804" y="5889625"/>
              <a:ext cx="1116390" cy="475897"/>
            </a:xfrm>
            <a:prstGeom prst="rect">
              <a:avLst/>
            </a:prstGeom>
            <a:solidFill>
              <a:srgbClr val="1F3666"/>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23" name="Rectangle 22"/>
            <p:cNvSpPr/>
            <p:nvPr/>
          </p:nvSpPr>
          <p:spPr bwMode="gray">
            <a:xfrm>
              <a:off x="5005301" y="5924197"/>
              <a:ext cx="1065396" cy="403225"/>
            </a:xfrm>
            <a:prstGeom prst="rect">
              <a:avLst/>
            </a:prstGeom>
            <a:solidFill>
              <a:srgbClr val="E2E2E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24" name="Rectangle 23"/>
            <p:cNvSpPr/>
            <p:nvPr/>
          </p:nvSpPr>
          <p:spPr bwMode="gray">
            <a:xfrm>
              <a:off x="5185987" y="6145315"/>
              <a:ext cx="100739" cy="182107"/>
            </a:xfrm>
            <a:prstGeom prst="rect">
              <a:avLst/>
            </a:prstGeom>
            <a:solidFill>
              <a:srgbClr val="98C93C"/>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25" name="Rectangle 24"/>
            <p:cNvSpPr/>
            <p:nvPr/>
          </p:nvSpPr>
          <p:spPr bwMode="gray">
            <a:xfrm>
              <a:off x="5396734" y="6087208"/>
              <a:ext cx="100739" cy="240214"/>
            </a:xfrm>
            <a:prstGeom prst="rect">
              <a:avLst/>
            </a:prstGeom>
            <a:solidFill>
              <a:srgbClr val="C2D92E"/>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26" name="Rectangle 25"/>
            <p:cNvSpPr/>
            <p:nvPr/>
          </p:nvSpPr>
          <p:spPr bwMode="gray">
            <a:xfrm>
              <a:off x="5607480" y="5993092"/>
              <a:ext cx="100739" cy="334330"/>
            </a:xfrm>
            <a:prstGeom prst="rect">
              <a:avLst/>
            </a:prstGeom>
            <a:solidFill>
              <a:srgbClr val="DEC42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27" name="Rectangle 26"/>
            <p:cNvSpPr/>
            <p:nvPr/>
          </p:nvSpPr>
          <p:spPr bwMode="gray">
            <a:xfrm>
              <a:off x="5818227" y="5956814"/>
              <a:ext cx="100739" cy="370608"/>
            </a:xfrm>
            <a:prstGeom prst="rect">
              <a:avLst/>
            </a:prstGeom>
            <a:solidFill>
              <a:srgbClr val="E7612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cxnSp>
          <p:nvCxnSpPr>
            <p:cNvPr id="28" name="Straight Connector 27"/>
            <p:cNvCxnSpPr/>
            <p:nvPr/>
          </p:nvCxnSpPr>
          <p:spPr>
            <a:xfrm flipV="1">
              <a:off x="5130391" y="6110225"/>
              <a:ext cx="271877" cy="71456"/>
            </a:xfrm>
            <a:prstGeom prst="line">
              <a:avLst/>
            </a:prstGeom>
            <a:ln w="15875">
              <a:solidFill>
                <a:srgbClr val="33495E"/>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Oval 28"/>
            <p:cNvSpPr/>
            <p:nvPr/>
          </p:nvSpPr>
          <p:spPr bwMode="gray">
            <a:xfrm>
              <a:off x="5114487" y="6156281"/>
              <a:ext cx="50800" cy="50800"/>
            </a:xfrm>
            <a:prstGeom prst="ellipse">
              <a:avLst/>
            </a:prstGeom>
            <a:solidFill>
              <a:srgbClr val="25BBAD"/>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cxnSp>
          <p:nvCxnSpPr>
            <p:cNvPr id="30" name="Straight Connector 29"/>
            <p:cNvCxnSpPr/>
            <p:nvPr/>
          </p:nvCxnSpPr>
          <p:spPr>
            <a:xfrm rot="-240000" flipV="1">
              <a:off x="5414965" y="5997913"/>
              <a:ext cx="274320" cy="88938"/>
            </a:xfrm>
            <a:prstGeom prst="line">
              <a:avLst/>
            </a:prstGeom>
            <a:ln w="15875">
              <a:solidFill>
                <a:srgbClr val="33495E"/>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Oval 30"/>
            <p:cNvSpPr/>
            <p:nvPr/>
          </p:nvSpPr>
          <p:spPr bwMode="gray">
            <a:xfrm>
              <a:off x="5382388" y="6080849"/>
              <a:ext cx="50800" cy="50800"/>
            </a:xfrm>
            <a:prstGeom prst="ellipse">
              <a:avLst/>
            </a:prstGeom>
            <a:solidFill>
              <a:srgbClr val="25BBAD"/>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cxnSp>
          <p:nvCxnSpPr>
            <p:cNvPr id="32" name="Straight Connector 31"/>
            <p:cNvCxnSpPr/>
            <p:nvPr/>
          </p:nvCxnSpPr>
          <p:spPr>
            <a:xfrm flipV="1">
              <a:off x="5673734" y="5944639"/>
              <a:ext cx="286653" cy="48454"/>
            </a:xfrm>
            <a:prstGeom prst="line">
              <a:avLst/>
            </a:prstGeom>
            <a:ln w="15875">
              <a:solidFill>
                <a:srgbClr val="33495E"/>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Oval 32"/>
            <p:cNvSpPr/>
            <p:nvPr/>
          </p:nvSpPr>
          <p:spPr bwMode="gray">
            <a:xfrm>
              <a:off x="5648334" y="5966618"/>
              <a:ext cx="50800" cy="50800"/>
            </a:xfrm>
            <a:prstGeom prst="ellipse">
              <a:avLst/>
            </a:prstGeom>
            <a:solidFill>
              <a:srgbClr val="25BBAD"/>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34" name="Oval 33"/>
            <p:cNvSpPr/>
            <p:nvPr/>
          </p:nvSpPr>
          <p:spPr bwMode="gray">
            <a:xfrm>
              <a:off x="5935271" y="5920314"/>
              <a:ext cx="50800" cy="50800"/>
            </a:xfrm>
            <a:prstGeom prst="ellipse">
              <a:avLst/>
            </a:prstGeom>
            <a:solidFill>
              <a:srgbClr val="25BBAD"/>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grpSp>
      <p:pic>
        <p:nvPicPr>
          <p:cNvPr id="35" name="Picture 34"/>
          <p:cNvPicPr>
            <a:picLocks noChangeAspect="1"/>
          </p:cNvPicPr>
          <p:nvPr/>
        </p:nvPicPr>
        <p:blipFill>
          <a:blip r:embed="rId2"/>
          <a:stretch>
            <a:fillRect/>
          </a:stretch>
        </p:blipFill>
        <p:spPr>
          <a:xfrm>
            <a:off x="6158169" y="3143276"/>
            <a:ext cx="872080" cy="849862"/>
          </a:xfrm>
          <a:prstGeom prst="rect">
            <a:avLst/>
          </a:prstGeom>
          <a:effectLst>
            <a:outerShdw blurRad="50800" dist="38100" dir="8100000" algn="tr" rotWithShape="0">
              <a:prstClr val="black">
                <a:alpha val="40000"/>
              </a:prstClr>
            </a:outerShdw>
          </a:effectLst>
        </p:spPr>
      </p:pic>
      <p:grpSp>
        <p:nvGrpSpPr>
          <p:cNvPr id="36" name="Group 35"/>
          <p:cNvGrpSpPr/>
          <p:nvPr/>
        </p:nvGrpSpPr>
        <p:grpSpPr>
          <a:xfrm>
            <a:off x="9824054" y="3139991"/>
            <a:ext cx="726869" cy="732538"/>
            <a:chOff x="10106525" y="4040780"/>
            <a:chExt cx="828369" cy="807875"/>
          </a:xfrm>
          <a:effectLst>
            <a:outerShdw blurRad="50800" dist="50800" dir="7800000" algn="tr" rotWithShape="0">
              <a:prstClr val="black">
                <a:alpha val="40000"/>
              </a:prstClr>
            </a:outerShdw>
          </a:effectLst>
        </p:grpSpPr>
        <p:sp>
          <p:nvSpPr>
            <p:cNvPr id="37" name="Rectangle 36"/>
            <p:cNvSpPr/>
            <p:nvPr/>
          </p:nvSpPr>
          <p:spPr bwMode="gray">
            <a:xfrm>
              <a:off x="10173570" y="4112688"/>
              <a:ext cx="418020" cy="418020"/>
            </a:xfrm>
            <a:prstGeom prst="rect">
              <a:avLst/>
            </a:prstGeom>
            <a:solidFill>
              <a:srgbClr val="465866"/>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38" name="Rectangle 37"/>
            <p:cNvSpPr/>
            <p:nvPr/>
          </p:nvSpPr>
          <p:spPr bwMode="gray">
            <a:xfrm>
              <a:off x="10170440" y="4363214"/>
              <a:ext cx="418020" cy="418020"/>
            </a:xfrm>
            <a:prstGeom prst="rect">
              <a:avLst/>
            </a:prstGeom>
            <a:solidFill>
              <a:srgbClr val="FD9F2A"/>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39" name="Rectangle 38"/>
            <p:cNvSpPr/>
            <p:nvPr/>
          </p:nvSpPr>
          <p:spPr bwMode="gray">
            <a:xfrm>
              <a:off x="10433128" y="4112688"/>
              <a:ext cx="427246" cy="418020"/>
            </a:xfrm>
            <a:prstGeom prst="rect">
              <a:avLst/>
            </a:prstGeom>
            <a:solidFill>
              <a:srgbClr val="4EBEDE"/>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40" name="Rectangle 39"/>
            <p:cNvSpPr/>
            <p:nvPr/>
          </p:nvSpPr>
          <p:spPr bwMode="gray">
            <a:xfrm>
              <a:off x="10433128" y="4363213"/>
              <a:ext cx="427246" cy="418020"/>
            </a:xfrm>
            <a:prstGeom prst="rect">
              <a:avLst/>
            </a:prstGeom>
            <a:solidFill>
              <a:srgbClr val="F57464"/>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41" name="Oval 40"/>
            <p:cNvSpPr/>
            <p:nvPr/>
          </p:nvSpPr>
          <p:spPr bwMode="gray">
            <a:xfrm>
              <a:off x="10341014" y="4200635"/>
              <a:ext cx="160245" cy="74631"/>
            </a:xfrm>
            <a:prstGeom prst="ellipse">
              <a:avLst/>
            </a:prstGeom>
            <a:solidFill>
              <a:srgbClr val="465866"/>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42" name="Oval 41"/>
            <p:cNvSpPr/>
            <p:nvPr/>
          </p:nvSpPr>
          <p:spPr bwMode="gray">
            <a:xfrm rot="5400000">
              <a:off x="10229106" y="4334905"/>
              <a:ext cx="160245" cy="74631"/>
            </a:xfrm>
            <a:prstGeom prst="ellipse">
              <a:avLst/>
            </a:prstGeom>
            <a:solidFill>
              <a:srgbClr val="FD9F2A"/>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43" name="Oval 42"/>
            <p:cNvSpPr/>
            <p:nvPr/>
          </p:nvSpPr>
          <p:spPr bwMode="gray">
            <a:xfrm rot="10800000">
              <a:off x="10360904" y="4466703"/>
              <a:ext cx="160245" cy="74631"/>
            </a:xfrm>
            <a:prstGeom prst="ellipse">
              <a:avLst/>
            </a:prstGeom>
            <a:solidFill>
              <a:srgbClr val="F57464"/>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44" name="Oval 43"/>
            <p:cNvSpPr/>
            <p:nvPr/>
          </p:nvSpPr>
          <p:spPr bwMode="gray">
            <a:xfrm rot="16200000">
              <a:off x="10631791" y="4326618"/>
              <a:ext cx="160245" cy="74631"/>
            </a:xfrm>
            <a:prstGeom prst="ellipse">
              <a:avLst/>
            </a:prstGeom>
            <a:solidFill>
              <a:srgbClr val="4EBEDE"/>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45" name="Oval 44"/>
            <p:cNvSpPr/>
            <p:nvPr/>
          </p:nvSpPr>
          <p:spPr bwMode="gray">
            <a:xfrm rot="10800000">
              <a:off x="10774649" y="4192979"/>
              <a:ext cx="160245" cy="74631"/>
            </a:xfrm>
            <a:prstGeom prst="ellipse">
              <a:avLst/>
            </a:prstGeom>
            <a:solidFill>
              <a:srgbClr val="4EBEDE"/>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46" name="Oval 45"/>
            <p:cNvSpPr/>
            <p:nvPr/>
          </p:nvSpPr>
          <p:spPr bwMode="gray">
            <a:xfrm rot="5400000">
              <a:off x="10229496" y="4083587"/>
              <a:ext cx="160245" cy="74631"/>
            </a:xfrm>
            <a:prstGeom prst="ellipse">
              <a:avLst/>
            </a:prstGeom>
            <a:solidFill>
              <a:srgbClr val="465866"/>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47" name="Oval 46"/>
            <p:cNvSpPr/>
            <p:nvPr/>
          </p:nvSpPr>
          <p:spPr bwMode="gray">
            <a:xfrm rot="10800000">
              <a:off x="10106525" y="4582831"/>
              <a:ext cx="160245" cy="74631"/>
            </a:xfrm>
            <a:prstGeom prst="ellipse">
              <a:avLst/>
            </a:prstGeom>
            <a:solidFill>
              <a:srgbClr val="FD9F2A"/>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48" name="Oval 47"/>
            <p:cNvSpPr/>
            <p:nvPr/>
          </p:nvSpPr>
          <p:spPr bwMode="gray">
            <a:xfrm rot="16200000">
              <a:off x="10492702" y="4731217"/>
              <a:ext cx="160245" cy="74631"/>
            </a:xfrm>
            <a:prstGeom prst="ellipse">
              <a:avLst/>
            </a:prstGeom>
            <a:solidFill>
              <a:srgbClr val="F57464"/>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grpSp>
      <p:sp>
        <p:nvSpPr>
          <p:cNvPr id="49" name="TextBox 48"/>
          <p:cNvSpPr txBox="1"/>
          <p:nvPr/>
        </p:nvSpPr>
        <p:spPr>
          <a:xfrm>
            <a:off x="5813826" y="4399752"/>
            <a:ext cx="2155932" cy="907731"/>
          </a:xfrm>
          <a:prstGeom prst="rect">
            <a:avLst/>
          </a:prstGeom>
          <a:noFill/>
        </p:spPr>
        <p:txBody>
          <a:bodyPr wrap="square" lIns="0" tIns="0" rIns="0" bIns="0" rtlCol="0">
            <a:spAutoFit/>
          </a:bodyPr>
          <a:lstStyle/>
          <a:p>
            <a:pPr marL="171416" indent="-171416" fontAlgn="base">
              <a:spcBef>
                <a:spcPts val="600"/>
              </a:spcBef>
              <a:spcAft>
                <a:spcPct val="0"/>
              </a:spcAft>
              <a:buClr>
                <a:srgbClr val="F0AB00"/>
              </a:buClr>
              <a:buSzPct val="80000"/>
              <a:buFont typeface="Arial" charset="0"/>
              <a:buChar char="•"/>
            </a:pPr>
            <a:r>
              <a:rPr lang="en-US" sz="1100" kern="0" dirty="0">
                <a:latin typeface="Apple Braille" charset="0"/>
                <a:ea typeface="Apple Braille" charset="0"/>
                <a:cs typeface="Apple Braille" charset="0"/>
              </a:rPr>
              <a:t>Recruiting Marketing</a:t>
            </a:r>
          </a:p>
          <a:p>
            <a:pPr marL="171416" indent="-171416" fontAlgn="base">
              <a:spcBef>
                <a:spcPts val="600"/>
              </a:spcBef>
              <a:spcAft>
                <a:spcPct val="0"/>
              </a:spcAft>
              <a:buClr>
                <a:srgbClr val="F0AB00"/>
              </a:buClr>
              <a:buSzPct val="80000"/>
              <a:buFont typeface="Arial" charset="0"/>
              <a:buChar char="•"/>
            </a:pPr>
            <a:r>
              <a:rPr lang="en-US" sz="1100" kern="0" dirty="0">
                <a:latin typeface="Apple Braille" charset="0"/>
                <a:ea typeface="Apple Braille" charset="0"/>
                <a:cs typeface="Apple Braille" charset="0"/>
              </a:rPr>
              <a:t>Recruiting Management</a:t>
            </a:r>
          </a:p>
          <a:p>
            <a:pPr marL="171416" indent="-171416" fontAlgn="base">
              <a:spcBef>
                <a:spcPts val="600"/>
              </a:spcBef>
              <a:spcAft>
                <a:spcPct val="0"/>
              </a:spcAft>
              <a:buClr>
                <a:srgbClr val="F0AB00"/>
              </a:buClr>
              <a:buSzPct val="80000"/>
              <a:buFont typeface="Arial" charset="0"/>
              <a:buChar char="•"/>
            </a:pPr>
            <a:r>
              <a:rPr lang="en-US" sz="1100" kern="0" dirty="0">
                <a:latin typeface="Apple Braille" charset="0"/>
                <a:ea typeface="Apple Braille" charset="0"/>
                <a:cs typeface="Apple Braille" charset="0"/>
              </a:rPr>
              <a:t>Onboarding</a:t>
            </a:r>
          </a:p>
          <a:p>
            <a:pPr marL="171416" indent="-171416" fontAlgn="base">
              <a:spcBef>
                <a:spcPts val="600"/>
              </a:spcBef>
              <a:spcAft>
                <a:spcPct val="0"/>
              </a:spcAft>
              <a:buClr>
                <a:srgbClr val="F0AB00"/>
              </a:buClr>
              <a:buSzPct val="80000"/>
              <a:buFont typeface="Arial" charset="0"/>
              <a:buChar char="•"/>
            </a:pPr>
            <a:r>
              <a:rPr lang="en-US" sz="1100" kern="0" dirty="0">
                <a:latin typeface="Apple Braille" charset="0"/>
                <a:ea typeface="Apple Braille" charset="0"/>
                <a:cs typeface="Apple Braille" charset="0"/>
              </a:rPr>
              <a:t>Employee Central</a:t>
            </a:r>
          </a:p>
        </p:txBody>
      </p:sp>
      <p:sp>
        <p:nvSpPr>
          <p:cNvPr id="50" name="TextBox 49"/>
          <p:cNvSpPr txBox="1"/>
          <p:nvPr/>
        </p:nvSpPr>
        <p:spPr>
          <a:xfrm>
            <a:off x="2225110" y="4548644"/>
            <a:ext cx="1963305" cy="415402"/>
          </a:xfrm>
          <a:prstGeom prst="rect">
            <a:avLst/>
          </a:prstGeom>
          <a:noFill/>
        </p:spPr>
        <p:txBody>
          <a:bodyPr wrap="square" lIns="0" tIns="0" rIns="0" bIns="0" rtlCol="0">
            <a:spAutoFit/>
          </a:bodyPr>
          <a:lstStyle/>
          <a:p>
            <a:pPr marL="171416" indent="-171416" fontAlgn="base">
              <a:spcBef>
                <a:spcPts val="600"/>
              </a:spcBef>
              <a:spcAft>
                <a:spcPct val="0"/>
              </a:spcAft>
              <a:buClr>
                <a:srgbClr val="F0AB00"/>
              </a:buClr>
              <a:buSzPct val="80000"/>
              <a:buFont typeface="Arial" charset="0"/>
              <a:buChar char="•"/>
            </a:pPr>
            <a:r>
              <a:rPr lang="en-US" sz="1100" kern="0" dirty="0">
                <a:effectLst>
                  <a:outerShdw blurRad="50800" dist="50800" dir="5400000" algn="ctr" rotWithShape="0">
                    <a:srgbClr val="000000">
                      <a:alpha val="0"/>
                    </a:srgbClr>
                  </a:outerShdw>
                </a:effectLst>
                <a:latin typeface="Apple Braille" charset="0"/>
                <a:ea typeface="Apple Braille" charset="0"/>
                <a:cs typeface="Apple Braille" charset="0"/>
              </a:rPr>
              <a:t>Attract &amp; hire best candidates</a:t>
            </a:r>
            <a:endParaRPr lang="en-US" sz="1100" kern="0" dirty="0">
              <a:latin typeface="Apple Braille" charset="0"/>
              <a:ea typeface="Apple Braille" charset="0"/>
              <a:cs typeface="Apple Braille" charset="0"/>
            </a:endParaRPr>
          </a:p>
          <a:p>
            <a:pPr marL="171416" indent="-171416" fontAlgn="base">
              <a:spcBef>
                <a:spcPts val="600"/>
              </a:spcBef>
              <a:spcAft>
                <a:spcPct val="0"/>
              </a:spcAft>
              <a:buClr>
                <a:srgbClr val="F0AB00"/>
              </a:buClr>
              <a:buSzPct val="80000"/>
              <a:buFont typeface="Arial" charset="0"/>
              <a:buChar char="•"/>
            </a:pPr>
            <a:r>
              <a:rPr lang="en-US" sz="1100" kern="0" dirty="0">
                <a:latin typeface="Apple Braille" charset="0"/>
                <a:ea typeface="Apple Braille" charset="0"/>
                <a:cs typeface="Apple Braille" charset="0"/>
              </a:rPr>
              <a:t>Faster time to new hire value.</a:t>
            </a:r>
          </a:p>
        </p:txBody>
      </p:sp>
      <p:sp>
        <p:nvSpPr>
          <p:cNvPr id="51" name="Rounded Rectangle 60"/>
          <p:cNvSpPr/>
          <p:nvPr/>
        </p:nvSpPr>
        <p:spPr bwMode="gray">
          <a:xfrm>
            <a:off x="2346853" y="4030644"/>
            <a:ext cx="1963305" cy="225521"/>
          </a:xfrm>
          <a:prstGeom prst="roundRect">
            <a:avLst/>
          </a:prstGeom>
          <a:noFill/>
          <a:ln w="6350" algn="ctr">
            <a:solidFill>
              <a:srgbClr val="21526C"/>
            </a:solidFill>
            <a:miter lim="800000"/>
            <a:headEnd/>
            <a:tailEnd/>
          </a:ln>
          <a:effectLst/>
        </p:spPr>
        <p:txBody>
          <a:bodyPr lIns="89974" tIns="71978" rIns="89974" bIns="71978" rtlCol="0" anchor="ctr"/>
          <a:lstStyle/>
          <a:p>
            <a:pPr algn="ctr" fontAlgn="base">
              <a:spcBef>
                <a:spcPts val="600"/>
              </a:spcBef>
              <a:spcAft>
                <a:spcPct val="0"/>
              </a:spcAft>
              <a:buClr>
                <a:srgbClr val="F0AB00"/>
              </a:buClr>
              <a:buSzPct val="80000"/>
            </a:pPr>
            <a:r>
              <a:rPr lang="en-US" sz="1200" kern="0" dirty="0">
                <a:latin typeface="Apple Braille" charset="0"/>
                <a:ea typeface="Apple Braille" charset="0"/>
                <a:cs typeface="Apple Braille" charset="0"/>
              </a:rPr>
              <a:t>Business Value</a:t>
            </a:r>
          </a:p>
        </p:txBody>
      </p:sp>
      <p:sp>
        <p:nvSpPr>
          <p:cNvPr id="52" name="Rounded Rectangle 61"/>
          <p:cNvSpPr/>
          <p:nvPr/>
        </p:nvSpPr>
        <p:spPr bwMode="gray">
          <a:xfrm>
            <a:off x="5680169" y="4026972"/>
            <a:ext cx="1828082" cy="225521"/>
          </a:xfrm>
          <a:prstGeom prst="roundRect">
            <a:avLst/>
          </a:prstGeom>
          <a:noFill/>
          <a:ln w="6350" algn="ctr">
            <a:solidFill>
              <a:srgbClr val="21526C"/>
            </a:solidFill>
            <a:miter lim="800000"/>
            <a:headEnd/>
            <a:tailEnd/>
          </a:ln>
          <a:effectLst/>
        </p:spPr>
        <p:txBody>
          <a:bodyPr lIns="89974" tIns="71978" rIns="89974" bIns="71978" rtlCol="0" anchor="ctr"/>
          <a:lstStyle/>
          <a:p>
            <a:pPr algn="ctr" fontAlgn="base">
              <a:spcBef>
                <a:spcPts val="600"/>
              </a:spcBef>
              <a:spcAft>
                <a:spcPct val="0"/>
              </a:spcAft>
              <a:buClr>
                <a:srgbClr val="F0AB00"/>
              </a:buClr>
              <a:buSzPct val="80000"/>
            </a:pPr>
            <a:r>
              <a:rPr lang="en-US" sz="1200" kern="0" dirty="0">
                <a:latin typeface="Apple Braille" charset="0"/>
                <a:ea typeface="Apple Braille" charset="0"/>
                <a:cs typeface="Apple Braille" charset="0"/>
              </a:rPr>
              <a:t>Key Process Interactions</a:t>
            </a:r>
          </a:p>
        </p:txBody>
      </p:sp>
      <p:sp>
        <p:nvSpPr>
          <p:cNvPr id="53" name="Rounded Rectangle 62"/>
          <p:cNvSpPr/>
          <p:nvPr/>
        </p:nvSpPr>
        <p:spPr bwMode="gray">
          <a:xfrm>
            <a:off x="9313803" y="4033163"/>
            <a:ext cx="1747368" cy="225521"/>
          </a:xfrm>
          <a:prstGeom prst="roundRect">
            <a:avLst/>
          </a:prstGeom>
          <a:noFill/>
          <a:ln w="6350" algn="ctr">
            <a:solidFill>
              <a:srgbClr val="21526C"/>
            </a:solidFill>
            <a:miter lim="800000"/>
            <a:headEnd/>
            <a:tailEnd/>
          </a:ln>
          <a:effectLst/>
        </p:spPr>
        <p:txBody>
          <a:bodyPr lIns="89974" tIns="71978" rIns="89974" bIns="71978" rtlCol="0" anchor="ctr"/>
          <a:lstStyle/>
          <a:p>
            <a:pPr algn="ctr" fontAlgn="base">
              <a:spcBef>
                <a:spcPts val="600"/>
              </a:spcBef>
              <a:spcAft>
                <a:spcPct val="0"/>
              </a:spcAft>
              <a:buClr>
                <a:srgbClr val="F0AB00"/>
              </a:buClr>
              <a:buSzPct val="80000"/>
            </a:pPr>
            <a:r>
              <a:rPr lang="en-US" sz="1200" kern="0" dirty="0">
                <a:latin typeface="Apple Braille" charset="0"/>
                <a:ea typeface="Apple Braille" charset="0"/>
                <a:cs typeface="Apple Braille" charset="0"/>
              </a:rPr>
              <a:t>Key Data Interactions</a:t>
            </a:r>
          </a:p>
        </p:txBody>
      </p:sp>
      <p:sp>
        <p:nvSpPr>
          <p:cNvPr id="54" name="Rounded Rectangle 63"/>
          <p:cNvSpPr/>
          <p:nvPr/>
        </p:nvSpPr>
        <p:spPr bwMode="gray">
          <a:xfrm>
            <a:off x="8770073" y="4886028"/>
            <a:ext cx="886763" cy="338250"/>
          </a:xfrm>
          <a:prstGeom prst="roundRect">
            <a:avLst/>
          </a:prstGeom>
          <a:solidFill>
            <a:srgbClr val="307487"/>
          </a:solidFill>
          <a:ln w="12700" algn="ctr">
            <a:solidFill>
              <a:srgbClr val="307487"/>
            </a:solidFill>
            <a:miter lim="800000"/>
            <a:headEnd/>
            <a:tailEnd/>
          </a:ln>
          <a:effectLst>
            <a:outerShdw blurRad="50800" dist="50800" dir="7800000" algn="tr" rotWithShape="0">
              <a:prstClr val="black">
                <a:alpha val="40000"/>
              </a:prstClr>
            </a:outerShdw>
          </a:effectLst>
        </p:spPr>
        <p:txBody>
          <a:bodyPr lIns="89958" tIns="71966" rIns="89958" bIns="71966" rtlCol="0" anchor="ctr"/>
          <a:lstStyle/>
          <a:p>
            <a:pPr algn="ctr" defTabSz="914034" fontAlgn="base">
              <a:spcBef>
                <a:spcPct val="50000"/>
              </a:spcBef>
              <a:spcAft>
                <a:spcPct val="0"/>
              </a:spcAft>
              <a:buClr>
                <a:srgbClr val="F0AB00"/>
              </a:buClr>
              <a:buSzPct val="80000"/>
            </a:pPr>
            <a:r>
              <a:rPr lang="en-US" sz="900" kern="0" dirty="0">
                <a:solidFill>
                  <a:schemeClr val="bg1"/>
                </a:solidFill>
                <a:latin typeface="Apple Braille" charset="0"/>
                <a:ea typeface="Apple Braille" charset="0"/>
                <a:cs typeface="Apple Braille" charset="0"/>
              </a:rPr>
              <a:t>New Hire Data</a:t>
            </a:r>
          </a:p>
        </p:txBody>
      </p:sp>
      <p:sp>
        <p:nvSpPr>
          <p:cNvPr id="55" name="Rounded Rectangle 64"/>
          <p:cNvSpPr/>
          <p:nvPr/>
        </p:nvSpPr>
        <p:spPr bwMode="gray">
          <a:xfrm>
            <a:off x="10725315" y="4446736"/>
            <a:ext cx="882678" cy="340128"/>
          </a:xfrm>
          <a:prstGeom prst="roundRect">
            <a:avLst/>
          </a:prstGeom>
          <a:solidFill>
            <a:schemeClr val="accent5">
              <a:lumMod val="60000"/>
              <a:lumOff val="40000"/>
            </a:schemeClr>
          </a:solidFill>
          <a:ln w="12700" algn="ctr">
            <a:solidFill>
              <a:srgbClr val="307487"/>
            </a:solidFill>
            <a:miter lim="800000"/>
            <a:headEnd/>
            <a:tailEnd/>
          </a:ln>
          <a:effectLst>
            <a:outerShdw blurRad="50800" dist="50800" dir="7800000" algn="tr" rotWithShape="0">
              <a:prstClr val="black">
                <a:alpha val="40000"/>
              </a:prstClr>
            </a:outerShdw>
          </a:effectLst>
        </p:spPr>
        <p:txBody>
          <a:bodyPr lIns="89958" tIns="71966" rIns="89958" bIns="71966" rtlCol="0" anchor="ctr"/>
          <a:lstStyle/>
          <a:p>
            <a:pPr algn="ctr" defTabSz="914034" fontAlgn="base">
              <a:spcBef>
                <a:spcPct val="50000"/>
              </a:spcBef>
              <a:spcAft>
                <a:spcPct val="0"/>
              </a:spcAft>
              <a:buClr>
                <a:srgbClr val="F0AB00"/>
              </a:buClr>
              <a:buSzPct val="80000"/>
            </a:pPr>
            <a:r>
              <a:rPr lang="en-US" sz="900" kern="0" dirty="0">
                <a:solidFill>
                  <a:schemeClr val="bg1"/>
                </a:solidFill>
                <a:latin typeface="Apple Braille" charset="0"/>
                <a:ea typeface="Apple Braille" charset="0"/>
                <a:cs typeface="Apple Braille" charset="0"/>
              </a:rPr>
              <a:t>Position Data</a:t>
            </a:r>
            <a:endParaRPr lang="en-US" sz="900" kern="0" dirty="0" err="1">
              <a:solidFill>
                <a:schemeClr val="bg1"/>
              </a:solidFill>
              <a:latin typeface="Apple Braille" charset="0"/>
              <a:ea typeface="Apple Braille" charset="0"/>
              <a:cs typeface="Apple Braille" charset="0"/>
            </a:endParaRPr>
          </a:p>
        </p:txBody>
      </p:sp>
      <p:sp>
        <p:nvSpPr>
          <p:cNvPr id="56" name="Rounded Rectangle 67"/>
          <p:cNvSpPr/>
          <p:nvPr/>
        </p:nvSpPr>
        <p:spPr bwMode="gray">
          <a:xfrm>
            <a:off x="8754693" y="4460026"/>
            <a:ext cx="886763" cy="338250"/>
          </a:xfrm>
          <a:prstGeom prst="roundRect">
            <a:avLst/>
          </a:prstGeom>
          <a:solidFill>
            <a:schemeClr val="accent5">
              <a:lumMod val="75000"/>
            </a:schemeClr>
          </a:solidFill>
          <a:ln w="12700" algn="ctr">
            <a:solidFill>
              <a:srgbClr val="307487"/>
            </a:solidFill>
            <a:miter lim="800000"/>
            <a:headEnd/>
            <a:tailEnd/>
          </a:ln>
          <a:effectLst>
            <a:outerShdw blurRad="50800" dist="50800" dir="7800000" algn="tr" rotWithShape="0">
              <a:prstClr val="black">
                <a:alpha val="40000"/>
              </a:prstClr>
            </a:outerShdw>
          </a:effectLst>
        </p:spPr>
        <p:txBody>
          <a:bodyPr lIns="89958" tIns="71966" rIns="89958" bIns="71966" rtlCol="0" anchor="ctr"/>
          <a:lstStyle/>
          <a:p>
            <a:pPr algn="ctr" defTabSz="914034" fontAlgn="base">
              <a:spcBef>
                <a:spcPct val="50000"/>
              </a:spcBef>
              <a:spcAft>
                <a:spcPct val="0"/>
              </a:spcAft>
              <a:buClr>
                <a:srgbClr val="F0AB00"/>
              </a:buClr>
              <a:buSzPct val="80000"/>
            </a:pPr>
            <a:r>
              <a:rPr lang="en-US" sz="900" kern="0" dirty="0">
                <a:solidFill>
                  <a:schemeClr val="bg1"/>
                </a:solidFill>
                <a:latin typeface="Apple Braille" charset="0"/>
                <a:ea typeface="Apple Braille" charset="0"/>
                <a:cs typeface="Apple Braille" charset="0"/>
              </a:rPr>
              <a:t>Employee Data</a:t>
            </a:r>
            <a:endParaRPr lang="en-US" sz="900" kern="0" dirty="0" err="1">
              <a:solidFill>
                <a:schemeClr val="bg1"/>
              </a:solidFill>
              <a:latin typeface="Apple Braille" charset="0"/>
              <a:ea typeface="Apple Braille" charset="0"/>
              <a:cs typeface="Apple Braille" charset="0"/>
            </a:endParaRPr>
          </a:p>
        </p:txBody>
      </p:sp>
      <p:sp>
        <p:nvSpPr>
          <p:cNvPr id="57" name="Rounded Rectangle 79"/>
          <p:cNvSpPr/>
          <p:nvPr/>
        </p:nvSpPr>
        <p:spPr bwMode="gray">
          <a:xfrm>
            <a:off x="9757092" y="4460026"/>
            <a:ext cx="886763" cy="338250"/>
          </a:xfrm>
          <a:prstGeom prst="roundRect">
            <a:avLst/>
          </a:prstGeom>
          <a:solidFill>
            <a:schemeClr val="accent6">
              <a:lumMod val="60000"/>
              <a:lumOff val="40000"/>
            </a:schemeClr>
          </a:solidFill>
          <a:ln w="12700" algn="ctr">
            <a:solidFill>
              <a:srgbClr val="307487"/>
            </a:solidFill>
            <a:miter lim="800000"/>
            <a:headEnd/>
            <a:tailEnd/>
          </a:ln>
          <a:effectLst>
            <a:outerShdw blurRad="50800" dist="50800" dir="7800000" algn="tr" rotWithShape="0">
              <a:prstClr val="black">
                <a:alpha val="40000"/>
              </a:prstClr>
            </a:outerShdw>
          </a:effectLst>
        </p:spPr>
        <p:txBody>
          <a:bodyPr lIns="89958" tIns="71966" rIns="89958" bIns="71966" rtlCol="0" anchor="ctr"/>
          <a:lstStyle/>
          <a:p>
            <a:pPr algn="ctr" defTabSz="914034" fontAlgn="base">
              <a:spcBef>
                <a:spcPct val="50000"/>
              </a:spcBef>
              <a:spcAft>
                <a:spcPct val="0"/>
              </a:spcAft>
              <a:buClr>
                <a:srgbClr val="F0AB00"/>
              </a:buClr>
              <a:buSzPct val="80000"/>
            </a:pPr>
            <a:r>
              <a:rPr lang="en-US" sz="900" kern="0" dirty="0">
                <a:solidFill>
                  <a:schemeClr val="bg1"/>
                </a:solidFill>
                <a:latin typeface="Apple Braille" charset="0"/>
                <a:ea typeface="Apple Braille" charset="0"/>
                <a:cs typeface="Apple Braille" charset="0"/>
              </a:rPr>
              <a:t>Competency Framework</a:t>
            </a:r>
          </a:p>
        </p:txBody>
      </p:sp>
      <p:sp>
        <p:nvSpPr>
          <p:cNvPr id="58" name="Rounded Rectangle 80"/>
          <p:cNvSpPr/>
          <p:nvPr/>
        </p:nvSpPr>
        <p:spPr bwMode="gray">
          <a:xfrm>
            <a:off x="9759134" y="4883865"/>
            <a:ext cx="882678" cy="339175"/>
          </a:xfrm>
          <a:prstGeom prst="roundRect">
            <a:avLst/>
          </a:prstGeom>
          <a:solidFill>
            <a:srgbClr val="307487"/>
          </a:solidFill>
          <a:ln w="12700" algn="ctr">
            <a:solidFill>
              <a:srgbClr val="307487"/>
            </a:solidFill>
            <a:miter lim="800000"/>
            <a:headEnd/>
            <a:tailEnd/>
          </a:ln>
          <a:effectLst>
            <a:outerShdw blurRad="50800" dist="50800" dir="7800000" algn="tr" rotWithShape="0">
              <a:prstClr val="black">
                <a:alpha val="40000"/>
              </a:prstClr>
            </a:outerShdw>
          </a:effectLst>
        </p:spPr>
        <p:txBody>
          <a:bodyPr lIns="89958" tIns="71966" rIns="89958" bIns="71966" rtlCol="0" anchor="ctr"/>
          <a:lstStyle/>
          <a:p>
            <a:pPr algn="ctr" defTabSz="914034" fontAlgn="base">
              <a:spcBef>
                <a:spcPct val="50000"/>
              </a:spcBef>
              <a:spcAft>
                <a:spcPct val="0"/>
              </a:spcAft>
              <a:buClr>
                <a:srgbClr val="F0AB00"/>
              </a:buClr>
              <a:buSzPct val="80000"/>
            </a:pPr>
            <a:r>
              <a:rPr lang="en-US" sz="900" kern="0" dirty="0">
                <a:solidFill>
                  <a:schemeClr val="bg1"/>
                </a:solidFill>
                <a:latin typeface="Apple Braille" charset="0"/>
                <a:ea typeface="Apple Braille" charset="0"/>
                <a:cs typeface="Apple Braille" charset="0"/>
              </a:rPr>
              <a:t>Applicant Data</a:t>
            </a:r>
          </a:p>
        </p:txBody>
      </p:sp>
      <p:sp>
        <p:nvSpPr>
          <p:cNvPr id="59" name="Rounded Rectangle 81"/>
          <p:cNvSpPr/>
          <p:nvPr/>
        </p:nvSpPr>
        <p:spPr bwMode="gray">
          <a:xfrm>
            <a:off x="10727357" y="4883865"/>
            <a:ext cx="886763" cy="338250"/>
          </a:xfrm>
          <a:prstGeom prst="roundRect">
            <a:avLst/>
          </a:prstGeom>
          <a:solidFill>
            <a:srgbClr val="307487"/>
          </a:solidFill>
          <a:ln w="12700" algn="ctr">
            <a:solidFill>
              <a:srgbClr val="307487"/>
            </a:solidFill>
            <a:miter lim="800000"/>
            <a:headEnd/>
            <a:tailEnd/>
          </a:ln>
          <a:effectLst>
            <a:outerShdw blurRad="50800" dist="50800" dir="7800000" algn="tr" rotWithShape="0">
              <a:prstClr val="black">
                <a:alpha val="40000"/>
              </a:prstClr>
            </a:outerShdw>
          </a:effectLst>
        </p:spPr>
        <p:txBody>
          <a:bodyPr lIns="89958" tIns="71966" rIns="89958" bIns="71966" rtlCol="0" anchor="ctr"/>
          <a:lstStyle/>
          <a:p>
            <a:pPr algn="ctr" defTabSz="914034" fontAlgn="base">
              <a:spcBef>
                <a:spcPct val="50000"/>
              </a:spcBef>
              <a:spcAft>
                <a:spcPct val="0"/>
              </a:spcAft>
              <a:buClr>
                <a:srgbClr val="F0AB00"/>
              </a:buClr>
              <a:buSzPct val="80000"/>
            </a:pPr>
            <a:r>
              <a:rPr lang="en-US" sz="900" kern="0" dirty="0">
                <a:solidFill>
                  <a:schemeClr val="bg1"/>
                </a:solidFill>
                <a:latin typeface="Apple Braille" charset="0"/>
                <a:ea typeface="Apple Braille" charset="0"/>
                <a:cs typeface="Apple Braille" charset="0"/>
              </a:rPr>
              <a:t>Requisition Data</a:t>
            </a:r>
          </a:p>
        </p:txBody>
      </p:sp>
      <p:graphicFrame>
        <p:nvGraphicFramePr>
          <p:cNvPr id="60" name="Diagram 59"/>
          <p:cNvGraphicFramePr/>
          <p:nvPr>
            <p:extLst/>
          </p:nvPr>
        </p:nvGraphicFramePr>
        <p:xfrm>
          <a:off x="969653" y="1808575"/>
          <a:ext cx="10002019" cy="5637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1" name="Isosceles Triangle 60"/>
          <p:cNvSpPr/>
          <p:nvPr/>
        </p:nvSpPr>
        <p:spPr bwMode="gray">
          <a:xfrm rot="10800000">
            <a:off x="6891792" y="1271149"/>
            <a:ext cx="502433" cy="537427"/>
          </a:xfrm>
          <a:prstGeom prst="triangle">
            <a:avLst>
              <a:gd name="adj" fmla="val 51176"/>
            </a:avLst>
          </a:prstGeom>
          <a:solidFill>
            <a:schemeClr val="accent4">
              <a:lumMod val="75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162992072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BDF58D-1F2A-6443-9F5F-88B8FCA0BC18}"/>
              </a:ext>
            </a:extLst>
          </p:cNvPr>
          <p:cNvSpPr>
            <a:spLocks noGrp="1"/>
          </p:cNvSpPr>
          <p:nvPr>
            <p:ph type="title"/>
          </p:nvPr>
        </p:nvSpPr>
        <p:spPr/>
        <p:txBody>
          <a:bodyPr/>
          <a:lstStyle/>
          <a:p>
            <a:r>
              <a:rPr lang="en-US" dirty="0"/>
              <a:t>Data Purge Types</a:t>
            </a:r>
          </a:p>
        </p:txBody>
      </p:sp>
      <p:graphicFrame>
        <p:nvGraphicFramePr>
          <p:cNvPr id="6" name="Table 5"/>
          <p:cNvGraphicFramePr>
            <a:graphicFrameLocks noGrp="1"/>
          </p:cNvGraphicFramePr>
          <p:nvPr>
            <p:extLst/>
          </p:nvPr>
        </p:nvGraphicFramePr>
        <p:xfrm>
          <a:off x="505457" y="1190998"/>
          <a:ext cx="11183564" cy="4422040"/>
        </p:xfrm>
        <a:graphic>
          <a:graphicData uri="http://schemas.openxmlformats.org/drawingml/2006/table">
            <a:tbl>
              <a:tblPr firstRow="1" bandRow="1">
                <a:tableStyleId>{5C22544A-7EE6-4342-B048-85BDC9FD1C3A}</a:tableStyleId>
              </a:tblPr>
              <a:tblGrid>
                <a:gridCol w="2174015">
                  <a:extLst>
                    <a:ext uri="{9D8B030D-6E8A-4147-A177-3AD203B41FA5}">
                      <a16:colId xmlns:a16="http://schemas.microsoft.com/office/drawing/2014/main" val="4091294651"/>
                    </a:ext>
                  </a:extLst>
                </a:gridCol>
                <a:gridCol w="1754155">
                  <a:extLst>
                    <a:ext uri="{9D8B030D-6E8A-4147-A177-3AD203B41FA5}">
                      <a16:colId xmlns:a16="http://schemas.microsoft.com/office/drawing/2014/main" val="913532630"/>
                    </a:ext>
                  </a:extLst>
                </a:gridCol>
                <a:gridCol w="2453951">
                  <a:extLst>
                    <a:ext uri="{9D8B030D-6E8A-4147-A177-3AD203B41FA5}">
                      <a16:colId xmlns:a16="http://schemas.microsoft.com/office/drawing/2014/main" val="320220048"/>
                    </a:ext>
                  </a:extLst>
                </a:gridCol>
                <a:gridCol w="4801443">
                  <a:extLst>
                    <a:ext uri="{9D8B030D-6E8A-4147-A177-3AD203B41FA5}">
                      <a16:colId xmlns:a16="http://schemas.microsoft.com/office/drawing/2014/main" val="3477043243"/>
                    </a:ext>
                  </a:extLst>
                </a:gridCol>
              </a:tblGrid>
              <a:tr h="478890">
                <a:tc>
                  <a:txBody>
                    <a:bodyPr/>
                    <a:lstStyle/>
                    <a:p>
                      <a:pPr algn="ctr"/>
                      <a:r>
                        <a:rPr lang="en-US" dirty="0"/>
                        <a:t>Purge Type </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n-US" dirty="0"/>
                        <a:t>Applicable to</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n-US" dirty="0"/>
                        <a:t>DRTM Object</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algn="ctr"/>
                      <a:r>
                        <a:rPr lang="en-US" dirty="0"/>
                        <a:t>Functionality</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03657786"/>
                  </a:ext>
                </a:extLst>
              </a:tr>
              <a:tr h="1588559">
                <a:tc>
                  <a:txBody>
                    <a:bodyPr/>
                    <a:lstStyle/>
                    <a:p>
                      <a:r>
                        <a:rPr lang="en-US" sz="1800" dirty="0"/>
                        <a:t>Master Data Purge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lang="en-US" sz="1800" dirty="0"/>
                        <a:t>Inactive Users</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lang="en-US" sz="1800" dirty="0"/>
                        <a:t>DRTM Master Data Purge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285750" indent="-285750">
                        <a:buFont typeface="Arial" panose="020B0604020202020204" pitchFamily="34" charset="0"/>
                        <a:buChar char="•"/>
                      </a:pPr>
                      <a:r>
                        <a:rPr lang="en-US" sz="1800" kern="1200" dirty="0">
                          <a:solidFill>
                            <a:schemeClr val="dk1"/>
                          </a:solidFill>
                          <a:effectLst/>
                          <a:latin typeface="+mn-lt"/>
                          <a:ea typeface="+mn-ea"/>
                          <a:cs typeface="+mn-cs"/>
                        </a:rPr>
                        <a:t>Purges personal data, including audit data, based on retention policy configured for master data.</a:t>
                      </a:r>
                    </a:p>
                    <a:p>
                      <a:pPr marL="285750" indent="-285750">
                        <a:buFont typeface="Arial" panose="020B0604020202020204" pitchFamily="34" charset="0"/>
                        <a:buChar char="•"/>
                      </a:pPr>
                      <a:r>
                        <a:rPr lang="en-US" sz="1800" kern="1200" dirty="0">
                          <a:solidFill>
                            <a:schemeClr val="dk1"/>
                          </a:solidFill>
                          <a:effectLst/>
                          <a:latin typeface="+mn-lt"/>
                          <a:ea typeface="+mn-ea"/>
                          <a:cs typeface="+mn-cs"/>
                        </a:rPr>
                        <a:t>Overrides retention times set for individual application purge objects</a:t>
                      </a:r>
                      <a:endParaRPr lang="en-US" sz="1800"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682021223"/>
                  </a:ext>
                </a:extLst>
              </a:tr>
              <a:tr h="981536">
                <a:tc>
                  <a:txBody>
                    <a:bodyPr/>
                    <a:lstStyle/>
                    <a:p>
                      <a:r>
                        <a:rPr lang="en-US" sz="1800" dirty="0"/>
                        <a:t>Application Data Purge *</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lang="en-US" sz="1800" dirty="0"/>
                        <a:t>Active</a:t>
                      </a:r>
                      <a:r>
                        <a:rPr lang="en-US" sz="1800" baseline="0" dirty="0"/>
                        <a:t> and</a:t>
                      </a:r>
                    </a:p>
                    <a:p>
                      <a:r>
                        <a:rPr lang="en-US" sz="1800" baseline="0" dirty="0"/>
                        <a:t>Inactive Users</a:t>
                      </a:r>
                      <a:endParaRPr lang="en-US" sz="1800"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lang="en-US" sz="1800" dirty="0"/>
                        <a:t>DRTM</a:t>
                      </a:r>
                      <a:r>
                        <a:rPr lang="en-US" sz="1800" baseline="0" dirty="0"/>
                        <a:t> </a:t>
                      </a:r>
                      <a:r>
                        <a:rPr lang="en-US" sz="1400" i="1" baseline="0" dirty="0"/>
                        <a:t>&lt;&lt;Object Name&gt;&gt; </a:t>
                      </a:r>
                      <a:r>
                        <a:rPr lang="en-US" sz="1800" baseline="0" dirty="0"/>
                        <a:t>Purge</a:t>
                      </a:r>
                      <a:endParaRPr lang="en-US" sz="1800"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285750" marR="0" lvl="0" indent="-285750" algn="l" defTabSz="108823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t>Purges </a:t>
                      </a:r>
                      <a:r>
                        <a:rPr lang="en-US" sz="1800" baseline="0" dirty="0"/>
                        <a:t>personal data for all (active or inactive) users in the specific application based on the purge object retention time</a:t>
                      </a:r>
                      <a:endParaRPr lang="en-US" sz="1800"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8134749"/>
                  </a:ext>
                </a:extLst>
              </a:tr>
              <a:tr h="1120425">
                <a:tc>
                  <a:txBody>
                    <a:bodyPr/>
                    <a:lstStyle/>
                    <a:p>
                      <a:r>
                        <a:rPr lang="en-US" sz="1800" dirty="0"/>
                        <a:t>Audit Data Purge*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lang="en-US" sz="1800" dirty="0"/>
                        <a:t>Active</a:t>
                      </a:r>
                      <a:r>
                        <a:rPr lang="en-US" sz="1800" baseline="0" dirty="0"/>
                        <a:t> and</a:t>
                      </a:r>
                    </a:p>
                    <a:p>
                      <a:r>
                        <a:rPr lang="en-US" sz="1800" baseline="0" dirty="0"/>
                        <a:t>Inactive Users</a:t>
                      </a:r>
                      <a:endParaRPr lang="en-US" sz="1800"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lang="en-US" sz="1800" dirty="0"/>
                        <a:t>DRTM Audit</a:t>
                      </a:r>
                      <a:r>
                        <a:rPr lang="en-US" sz="1800" baseline="0" dirty="0"/>
                        <a:t> Data Purge</a:t>
                      </a:r>
                      <a:endParaRPr lang="en-US" sz="1800"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285750" marR="0" lvl="0" indent="-285750" algn="l" defTabSz="108823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t>Purges read and change </a:t>
                      </a:r>
                      <a:r>
                        <a:rPr lang="en-US" sz="1800" baseline="0" dirty="0"/>
                        <a:t>audit data for all (active or inactive) users</a:t>
                      </a:r>
                      <a:endParaRPr lang="en-US" sz="1800"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418518903"/>
                  </a:ext>
                </a:extLst>
              </a:tr>
            </a:tbl>
          </a:graphicData>
        </a:graphic>
      </p:graphicFrame>
      <p:sp>
        <p:nvSpPr>
          <p:cNvPr id="2" name="TextBox 1"/>
          <p:cNvSpPr txBox="1"/>
          <p:nvPr/>
        </p:nvSpPr>
        <p:spPr>
          <a:xfrm>
            <a:off x="505457" y="6197297"/>
            <a:ext cx="9967768"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 Note: Doesn’t include data in RMK, RP, WFA and Jam</a:t>
            </a:r>
          </a:p>
        </p:txBody>
      </p:sp>
    </p:spTree>
    <p:extLst>
      <p:ext uri="{BB962C8B-B14F-4D97-AF65-F5344CB8AC3E}">
        <p14:creationId xmlns:p14="http://schemas.microsoft.com/office/powerpoint/2010/main" val="41963848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839" y="504644"/>
            <a:ext cx="11180975" cy="369332"/>
          </a:xfrm>
        </p:spPr>
        <p:txBody>
          <a:bodyPr/>
          <a:lstStyle/>
          <a:p>
            <a:r>
              <a:rPr lang="en-US" dirty="0"/>
              <a:t>Data Blocking</a:t>
            </a:r>
            <a:endParaRPr lang="en-US" sz="1400" dirty="0"/>
          </a:p>
        </p:txBody>
      </p:sp>
      <p:sp>
        <p:nvSpPr>
          <p:cNvPr id="4" name="Text Placeholder 3"/>
          <p:cNvSpPr>
            <a:spLocks noGrp="1"/>
          </p:cNvSpPr>
          <p:nvPr>
            <p:ph type="body" sz="quarter" idx="11"/>
          </p:nvPr>
        </p:nvSpPr>
        <p:spPr>
          <a:xfrm>
            <a:off x="326838" y="1488008"/>
            <a:ext cx="7194424" cy="4390857"/>
          </a:xfrm>
        </p:spPr>
        <p:txBody>
          <a:bodyPr>
            <a:normAutofit/>
          </a:bodyPr>
          <a:lstStyle/>
          <a:p>
            <a:pPr marL="285750" lvl="3" indent="-285750" defTabSz="1088776" fontAlgn="base">
              <a:spcBef>
                <a:spcPct val="50000"/>
              </a:spcBef>
              <a:spcAft>
                <a:spcPct val="0"/>
              </a:spcAft>
              <a:buClr>
                <a:srgbClr val="F0AB00"/>
              </a:buClr>
              <a:buSzPct val="80000"/>
              <a:buFont typeface="Arial" panose="020B0604020202020204" pitchFamily="34" charset="0"/>
              <a:buChar char="•"/>
            </a:pPr>
            <a:r>
              <a:rPr lang="en-US" sz="2000" kern="0" dirty="0">
                <a:latin typeface="Arial"/>
                <a:ea typeface="Arial Unicode MS" pitchFamily="34" charset="-128"/>
                <a:cs typeface="Arial Unicode MS" pitchFamily="34" charset="-128"/>
              </a:rPr>
              <a:t>Data privacy best practice is to limit access to personal data to those who need to see it. Different roles may have a different need-to-know requirement</a:t>
            </a:r>
          </a:p>
          <a:p>
            <a:pPr marL="285750" lvl="3" indent="-285750" defTabSz="1088776" fontAlgn="base">
              <a:spcBef>
                <a:spcPct val="50000"/>
              </a:spcBef>
              <a:spcAft>
                <a:spcPct val="0"/>
              </a:spcAft>
              <a:buClr>
                <a:srgbClr val="F0AB00"/>
              </a:buClr>
              <a:buSzPct val="80000"/>
              <a:buFont typeface="Arial" panose="020B0604020202020204" pitchFamily="34" charset="0"/>
              <a:buChar char="•"/>
            </a:pPr>
            <a:r>
              <a:rPr lang="en-US" sz="2000" kern="0" dirty="0">
                <a:latin typeface="Arial"/>
                <a:ea typeface="Arial Unicode MS" pitchFamily="34" charset="-128"/>
                <a:cs typeface="Arial Unicode MS" pitchFamily="34" charset="-128"/>
              </a:rPr>
              <a:t>Data blocking allows you to restrict access to historical, personal data that is within a retention period and therefore still in the system</a:t>
            </a:r>
          </a:p>
          <a:p>
            <a:pPr marL="285750" lvl="3" indent="-285750" defTabSz="1088776" fontAlgn="base">
              <a:spcBef>
                <a:spcPct val="50000"/>
              </a:spcBef>
              <a:spcAft>
                <a:spcPct val="0"/>
              </a:spcAft>
              <a:buClr>
                <a:srgbClr val="F0AB00"/>
              </a:buClr>
              <a:buSzPct val="80000"/>
              <a:buFont typeface="Arial" panose="020B0604020202020204" pitchFamily="34" charset="0"/>
              <a:buChar char="•"/>
            </a:pPr>
            <a:r>
              <a:rPr lang="en-US" sz="2000" kern="0" dirty="0">
                <a:latin typeface="Arial"/>
                <a:ea typeface="Arial Unicode MS" pitchFamily="34" charset="-128"/>
                <a:cs typeface="Arial Unicode MS" pitchFamily="34" charset="-128"/>
              </a:rPr>
              <a:t>You can grant one role access to the data, while blocking access for another role</a:t>
            </a:r>
            <a:endParaRPr lang="en-US" sz="1400" dirty="0">
              <a:solidFill>
                <a:srgbClr val="000000"/>
              </a:solidFill>
            </a:endParaRPr>
          </a:p>
          <a:p>
            <a:pPr marL="285750" lvl="3" indent="-285750" defTabSz="1088776" fontAlgn="base">
              <a:spcBef>
                <a:spcPct val="50000"/>
              </a:spcBef>
              <a:spcAft>
                <a:spcPct val="0"/>
              </a:spcAft>
              <a:buClr>
                <a:srgbClr val="F0AB00"/>
              </a:buClr>
              <a:buSzPct val="80000"/>
              <a:buFont typeface="Arial" panose="020B0604020202020204" pitchFamily="34" charset="0"/>
              <a:buChar char="•"/>
            </a:pPr>
            <a:r>
              <a:rPr lang="en-US" sz="2000" kern="0" dirty="0">
                <a:latin typeface="Arial"/>
                <a:ea typeface="Arial Unicode MS" pitchFamily="34" charset="-128"/>
                <a:cs typeface="Arial Unicode MS" pitchFamily="34" charset="-128"/>
              </a:rPr>
              <a:t>Data Blocking is supported in Employee Central and Reporting. In other modules, all roles need access to all historical data</a:t>
            </a:r>
          </a:p>
          <a:p>
            <a:pPr marL="0" lvl="2" indent="0" algn="ctr">
              <a:buNone/>
            </a:pPr>
            <a:endParaRPr lang="en-US" sz="1400" dirty="0"/>
          </a:p>
          <a:p>
            <a:endParaRPr lang="en-US" dirty="0"/>
          </a:p>
        </p:txBody>
      </p:sp>
      <p:pic>
        <p:nvPicPr>
          <p:cNvPr id="5" name="Picture 4">
            <a:extLst>
              <a:ext uri="{FF2B5EF4-FFF2-40B4-BE49-F238E27FC236}">
                <a16:creationId xmlns:a16="http://schemas.microsoft.com/office/drawing/2014/main" id="{9577EDD5-3116-B741-949A-DE95F9A676EF}"/>
              </a:ext>
            </a:extLst>
          </p:cNvPr>
          <p:cNvPicPr>
            <a:picLocks noChangeAspect="1"/>
          </p:cNvPicPr>
          <p:nvPr/>
        </p:nvPicPr>
        <p:blipFill>
          <a:blip r:embed="rId3"/>
          <a:stretch>
            <a:fillRect/>
          </a:stretch>
        </p:blipFill>
        <p:spPr>
          <a:xfrm>
            <a:off x="8620025" y="1706132"/>
            <a:ext cx="2505260" cy="2505260"/>
          </a:xfrm>
          <a:prstGeom prst="rect">
            <a:avLst/>
          </a:prstGeom>
        </p:spPr>
      </p:pic>
    </p:spTree>
    <p:extLst>
      <p:ext uri="{BB962C8B-B14F-4D97-AF65-F5344CB8AC3E}">
        <p14:creationId xmlns:p14="http://schemas.microsoft.com/office/powerpoint/2010/main" val="2349689721"/>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Arrow 5">
            <a:extLst>
              <a:ext uri="{FF2B5EF4-FFF2-40B4-BE49-F238E27FC236}">
                <a16:creationId xmlns:a16="http://schemas.microsoft.com/office/drawing/2014/main" id="{D767A9E5-472D-794C-8E16-CB446FC5BD53}"/>
              </a:ext>
            </a:extLst>
          </p:cNvPr>
          <p:cNvSpPr/>
          <p:nvPr/>
        </p:nvSpPr>
        <p:spPr bwMode="gray">
          <a:xfrm>
            <a:off x="878913" y="4209884"/>
            <a:ext cx="9766862" cy="563739"/>
          </a:xfrm>
          <a:prstGeom prst="rightArrow">
            <a:avLst/>
          </a:prstGeom>
          <a:solidFill>
            <a:schemeClr val="tx2"/>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2400" kern="0" dirty="0">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a:t>Data Blocking – Concepts </a:t>
            </a:r>
          </a:p>
        </p:txBody>
      </p:sp>
      <p:sp>
        <p:nvSpPr>
          <p:cNvPr id="3" name="Chevron 3"/>
          <p:cNvSpPr>
            <a:spLocks noChangeArrowheads="1"/>
          </p:cNvSpPr>
          <p:nvPr/>
        </p:nvSpPr>
        <p:spPr bwMode="gray">
          <a:xfrm flipH="1">
            <a:off x="5233578" y="3012363"/>
            <a:ext cx="4144759" cy="410960"/>
          </a:xfrm>
          <a:prstGeom prst="chevron">
            <a:avLst>
              <a:gd name="adj" fmla="val 0"/>
            </a:avLst>
          </a:prstGeom>
          <a:solidFill>
            <a:srgbClr val="92D050"/>
          </a:solidFill>
          <a:ln w="12700">
            <a:solidFill>
              <a:srgbClr val="000000"/>
            </a:solidFill>
            <a:miter lim="800000"/>
            <a:headEnd/>
            <a:tailEnd/>
          </a:ln>
        </p:spPr>
        <p:txBody>
          <a:bodyPr vert="horz" wrap="square" lIns="89944" tIns="71955" rIns="89944" bIns="71955" numCol="1" anchor="ctr" anchorCtr="0" compatLnSpc="1">
            <a:prstTxWarp prst="textNoShape">
              <a:avLst/>
            </a:prstTxWarp>
          </a:bodyPr>
          <a:lstStyle/>
          <a:p>
            <a:pPr algn="ctr" defTabSz="913943" eaLnBrk="0" fontAlgn="base" hangingPunct="0">
              <a:spcBef>
                <a:spcPct val="0"/>
              </a:spcBef>
              <a:spcAft>
                <a:spcPct val="0"/>
              </a:spcAft>
            </a:pPr>
            <a:r>
              <a:rPr lang="en-US" altLang="de-DE" sz="1600" b="1" dirty="0">
                <a:solidFill>
                  <a:srgbClr val="000000"/>
                </a:solidFill>
                <a:latin typeface="Arial" panose="020B0604020202020204" pitchFamily="34" charset="0"/>
                <a:ea typeface="Arial Unicode MS" panose="020B0604020202020204" pitchFamily="34" charset="-128"/>
                <a:cs typeface="Arial" panose="020B0604020202020204" pitchFamily="34" charset="0"/>
              </a:rPr>
              <a:t>Data usage for Role B</a:t>
            </a:r>
            <a:endParaRPr lang="en-US" altLang="de-DE" sz="2400" dirty="0">
              <a:latin typeface="Arial" panose="020B0604020202020204" pitchFamily="34" charset="0"/>
            </a:endParaRPr>
          </a:p>
        </p:txBody>
      </p:sp>
      <p:sp>
        <p:nvSpPr>
          <p:cNvPr id="4" name="Chevron 4"/>
          <p:cNvSpPr>
            <a:spLocks noChangeArrowheads="1"/>
          </p:cNvSpPr>
          <p:nvPr/>
        </p:nvSpPr>
        <p:spPr bwMode="gray">
          <a:xfrm flipH="1">
            <a:off x="2716975" y="2223943"/>
            <a:ext cx="3986215" cy="413100"/>
          </a:xfrm>
          <a:prstGeom prst="chevron">
            <a:avLst>
              <a:gd name="adj" fmla="val 0"/>
            </a:avLst>
          </a:prstGeom>
          <a:solidFill>
            <a:srgbClr val="FFC000"/>
          </a:solidFill>
          <a:ln>
            <a:noFill/>
          </a:ln>
          <a:extLst>
            <a:ext uri="{91240B29-F687-4F45-9708-019B960494DF}">
              <a14:hiddenLine xmlns:a14="http://schemas.microsoft.com/office/drawing/2010/main" w="6350">
                <a:solidFill>
                  <a:srgbClr val="000000"/>
                </a:solidFill>
                <a:miter lim="800000"/>
                <a:headEnd/>
                <a:tailEnd/>
              </a14:hiddenLine>
            </a:ext>
          </a:extLst>
        </p:spPr>
        <p:txBody>
          <a:bodyPr vert="horz" wrap="square" lIns="89944" tIns="71955" rIns="89944" bIns="71955" numCol="1" anchor="ctr" anchorCtr="0" compatLnSpc="1">
            <a:prstTxWarp prst="textNoShape">
              <a:avLst/>
            </a:prstTxWarp>
          </a:bodyPr>
          <a:lstStyle/>
          <a:p>
            <a:pPr algn="ctr" defTabSz="913943" eaLnBrk="0" fontAlgn="base" hangingPunct="0">
              <a:spcBef>
                <a:spcPct val="0"/>
              </a:spcBef>
              <a:spcAft>
                <a:spcPct val="0"/>
              </a:spcAft>
            </a:pPr>
            <a:r>
              <a:rPr lang="en-US" altLang="de-DE" sz="1600" b="1" dirty="0">
                <a:solidFill>
                  <a:srgbClr val="000000"/>
                </a:solidFill>
                <a:latin typeface="Arial" panose="020B0604020202020204" pitchFamily="34" charset="0"/>
                <a:ea typeface="Arial Unicode MS" panose="020B0604020202020204" pitchFamily="34" charset="-128"/>
                <a:cs typeface="Arial" panose="020B0604020202020204" pitchFamily="34" charset="0"/>
              </a:rPr>
              <a:t>Blocking for Role A</a:t>
            </a:r>
            <a:endParaRPr lang="en-US" altLang="de-DE" sz="1600" dirty="0">
              <a:latin typeface="Arial" panose="020B0604020202020204" pitchFamily="34" charset="0"/>
            </a:endParaRPr>
          </a:p>
        </p:txBody>
      </p:sp>
      <p:sp>
        <p:nvSpPr>
          <p:cNvPr id="12" name="Chevron 5"/>
          <p:cNvSpPr>
            <a:spLocks noChangeArrowheads="1"/>
          </p:cNvSpPr>
          <p:nvPr/>
        </p:nvSpPr>
        <p:spPr bwMode="gray">
          <a:xfrm flipH="1">
            <a:off x="728789" y="1596199"/>
            <a:ext cx="1978420" cy="271122"/>
          </a:xfrm>
          <a:prstGeom prst="chevron">
            <a:avLst>
              <a:gd name="adj" fmla="val 0"/>
            </a:avLst>
          </a:prstGeom>
          <a:solidFill>
            <a:srgbClr val="C00000"/>
          </a:solidFill>
          <a:ln>
            <a:noFill/>
          </a:ln>
          <a:extLst>
            <a:ext uri="{91240B29-F687-4F45-9708-019B960494DF}">
              <a14:hiddenLine xmlns:a14="http://schemas.microsoft.com/office/drawing/2010/main" w="6350">
                <a:solidFill>
                  <a:srgbClr val="000000"/>
                </a:solidFill>
                <a:miter lim="800000"/>
                <a:headEnd/>
                <a:tailEnd/>
              </a14:hiddenLine>
            </a:ext>
          </a:extLst>
        </p:spPr>
        <p:txBody>
          <a:bodyPr vert="horz" wrap="square" lIns="89944" tIns="71955" rIns="89944" bIns="71955" numCol="1" anchor="ctr" anchorCtr="0" compatLnSpc="1">
            <a:prstTxWarp prst="textNoShape">
              <a:avLst/>
            </a:prstTxWarp>
          </a:bodyPr>
          <a:lstStyle/>
          <a:p>
            <a:pPr algn="ctr" defTabSz="913943" eaLnBrk="0" fontAlgn="base" hangingPunct="0">
              <a:spcBef>
                <a:spcPct val="0"/>
              </a:spcBef>
              <a:spcAft>
                <a:spcPct val="0"/>
              </a:spcAft>
            </a:pPr>
            <a:r>
              <a:rPr lang="en-US" altLang="de-DE" sz="1600" b="1" dirty="0">
                <a:solidFill>
                  <a:srgbClr val="FFFFFF"/>
                </a:solidFill>
                <a:latin typeface="Arial" panose="020B0604020202020204" pitchFamily="34" charset="0"/>
                <a:ea typeface="Arial Unicode MS" panose="020B0604020202020204" pitchFamily="34" charset="-128"/>
                <a:cs typeface="Arial" panose="020B0604020202020204" pitchFamily="34" charset="0"/>
              </a:rPr>
              <a:t>Data Purge</a:t>
            </a:r>
            <a:endParaRPr lang="en-US" altLang="de-DE" sz="2400" dirty="0">
              <a:latin typeface="Arial" panose="020B0604020202020204" pitchFamily="34" charset="0"/>
            </a:endParaRPr>
          </a:p>
        </p:txBody>
      </p:sp>
      <p:sp>
        <p:nvSpPr>
          <p:cNvPr id="16" name="AutoShape 4"/>
          <p:cNvSpPr>
            <a:spLocks noChangeArrowheads="1"/>
          </p:cNvSpPr>
          <p:nvPr/>
        </p:nvSpPr>
        <p:spPr bwMode="gray">
          <a:xfrm flipH="1">
            <a:off x="2716976" y="3012362"/>
            <a:ext cx="2509514" cy="410960"/>
          </a:xfrm>
          <a:prstGeom prst="chevron">
            <a:avLst>
              <a:gd name="adj" fmla="val 0"/>
            </a:avLst>
          </a:prstGeom>
          <a:solidFill>
            <a:srgbClr val="FFC000"/>
          </a:solidFill>
          <a:ln>
            <a:noFill/>
          </a:ln>
          <a:extLst>
            <a:ext uri="{91240B29-F687-4F45-9708-019B960494DF}">
              <a14:hiddenLine xmlns:a14="http://schemas.microsoft.com/office/drawing/2010/main" w="6350">
                <a:solidFill>
                  <a:srgbClr val="000000"/>
                </a:solidFill>
                <a:miter lim="800000"/>
                <a:headEnd/>
                <a:tailEnd/>
              </a14:hiddenLine>
            </a:ext>
          </a:extLst>
        </p:spPr>
        <p:txBody>
          <a:bodyPr vert="horz" wrap="square" lIns="89944" tIns="71955" rIns="89944" bIns="71955" numCol="1" anchor="ctr" anchorCtr="0" compatLnSpc="1">
            <a:prstTxWarp prst="textNoShape">
              <a:avLst/>
            </a:prstTxWarp>
          </a:bodyPr>
          <a:lstStyle/>
          <a:p>
            <a:pPr algn="ctr" defTabSz="913943" eaLnBrk="0" fontAlgn="base" hangingPunct="0">
              <a:spcBef>
                <a:spcPct val="0"/>
              </a:spcBef>
              <a:spcAft>
                <a:spcPct val="0"/>
              </a:spcAft>
            </a:pPr>
            <a:r>
              <a:rPr lang="en-US" altLang="de-DE" sz="1600" b="1" dirty="0">
                <a:solidFill>
                  <a:srgbClr val="000000"/>
                </a:solidFill>
                <a:latin typeface="Arial" panose="020B0604020202020204" pitchFamily="34" charset="0"/>
                <a:ea typeface="Arial Unicode MS" panose="020B0604020202020204" pitchFamily="34" charset="-128"/>
                <a:cs typeface="Arial" panose="020B0604020202020204" pitchFamily="34" charset="0"/>
              </a:rPr>
              <a:t>Blocking for Role B</a:t>
            </a:r>
            <a:endParaRPr lang="en-US" altLang="de-DE" sz="1600" dirty="0">
              <a:latin typeface="Arial" panose="020B0604020202020204" pitchFamily="34" charset="0"/>
            </a:endParaRPr>
          </a:p>
        </p:txBody>
      </p:sp>
      <p:sp>
        <p:nvSpPr>
          <p:cNvPr id="20" name="Rectangle 12"/>
          <p:cNvSpPr>
            <a:spLocks noChangeArrowheads="1"/>
          </p:cNvSpPr>
          <p:nvPr/>
        </p:nvSpPr>
        <p:spPr bwMode="auto">
          <a:xfrm>
            <a:off x="2864101" y="1614003"/>
            <a:ext cx="1845234" cy="2337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3662" tIns="913662" rIns="913662" bIns="913662" numCol="1" anchor="ctr" anchorCtr="0" compatLnSpc="1">
            <a:prstTxWarp prst="textNoShape">
              <a:avLst/>
            </a:prstTxWarp>
            <a:spAutoFit/>
          </a:bodyPr>
          <a:lstStyle/>
          <a:p>
            <a:endParaRPr lang="de-DE" sz="3200" dirty="0"/>
          </a:p>
        </p:txBody>
      </p:sp>
      <p:sp>
        <p:nvSpPr>
          <p:cNvPr id="21" name="Rectangle 14"/>
          <p:cNvSpPr>
            <a:spLocks noChangeArrowheads="1"/>
          </p:cNvSpPr>
          <p:nvPr/>
        </p:nvSpPr>
        <p:spPr bwMode="auto">
          <a:xfrm>
            <a:off x="2864101" y="2688191"/>
            <a:ext cx="369448" cy="646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74416" tIns="152277" rIns="91395" bIns="0" numCol="1" anchor="ctr" anchorCtr="0" compatLnSpc="1">
            <a:prstTxWarp prst="textNoShape">
              <a:avLst/>
            </a:prstTxWarp>
            <a:spAutoFit/>
          </a:bodyPr>
          <a:lstStyle/>
          <a:p>
            <a:endParaRPr lang="de-DE" sz="3200" dirty="0"/>
          </a:p>
        </p:txBody>
      </p:sp>
      <p:sp>
        <p:nvSpPr>
          <p:cNvPr id="22" name="Rectangle 16"/>
          <p:cNvSpPr>
            <a:spLocks noChangeArrowheads="1"/>
          </p:cNvSpPr>
          <p:nvPr/>
        </p:nvSpPr>
        <p:spPr bwMode="auto">
          <a:xfrm>
            <a:off x="2722334" y="3704765"/>
            <a:ext cx="6646444" cy="584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95" tIns="45697" rIns="91395" bIns="45697" numCol="1" anchor="ctr" anchorCtr="0" compatLnSpc="1">
            <a:prstTxWarp prst="textNoShape">
              <a:avLst/>
            </a:prstTxWarp>
            <a:spAutoFit/>
          </a:bodyPr>
          <a:lstStyle/>
          <a:p>
            <a:endParaRPr lang="de-DE" sz="3200" dirty="0"/>
          </a:p>
        </p:txBody>
      </p:sp>
      <p:sp>
        <p:nvSpPr>
          <p:cNvPr id="23" name="Rectangle 19"/>
          <p:cNvSpPr>
            <a:spLocks noChangeArrowheads="1"/>
          </p:cNvSpPr>
          <p:nvPr/>
        </p:nvSpPr>
        <p:spPr bwMode="auto">
          <a:xfrm>
            <a:off x="2864101" y="2780485"/>
            <a:ext cx="184640" cy="461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395" tIns="45697" rIns="91395" bIns="45697" numCol="1" anchor="ctr" anchorCtr="0" compatLnSpc="1">
            <a:prstTxWarp prst="textNoShape">
              <a:avLst/>
            </a:prstTxWarp>
            <a:spAutoFit/>
          </a:bodyPr>
          <a:lstStyle/>
          <a:p>
            <a:pPr defTabSz="913943" eaLnBrk="0" fontAlgn="base" hangingPunct="0">
              <a:spcBef>
                <a:spcPct val="0"/>
              </a:spcBef>
              <a:spcAft>
                <a:spcPct val="0"/>
              </a:spcAft>
            </a:pPr>
            <a:endParaRPr lang="en-US" altLang="de-DE" sz="2400" dirty="0">
              <a:latin typeface="Arial" panose="020B0604020202020204" pitchFamily="34" charset="0"/>
            </a:endParaRPr>
          </a:p>
        </p:txBody>
      </p:sp>
      <p:sp>
        <p:nvSpPr>
          <p:cNvPr id="28" name="Chevron 3"/>
          <p:cNvSpPr>
            <a:spLocks noChangeArrowheads="1"/>
          </p:cNvSpPr>
          <p:nvPr/>
        </p:nvSpPr>
        <p:spPr bwMode="gray">
          <a:xfrm flipH="1">
            <a:off x="2722334" y="1596198"/>
            <a:ext cx="6647679" cy="271122"/>
          </a:xfrm>
          <a:prstGeom prst="chevron">
            <a:avLst>
              <a:gd name="adj" fmla="val 0"/>
            </a:avLst>
          </a:prstGeom>
          <a:solidFill>
            <a:srgbClr val="00B0F0"/>
          </a:solidFill>
          <a:ln w="12700">
            <a:solidFill>
              <a:srgbClr val="000000"/>
            </a:solidFill>
            <a:miter lim="800000"/>
            <a:headEnd/>
            <a:tailEnd/>
          </a:ln>
        </p:spPr>
        <p:txBody>
          <a:bodyPr vert="horz" wrap="square" lIns="89944" tIns="71955" rIns="89944" bIns="71955" numCol="1" anchor="ctr" anchorCtr="0" compatLnSpc="1">
            <a:prstTxWarp prst="textNoShape">
              <a:avLst/>
            </a:prstTxWarp>
          </a:bodyPr>
          <a:lstStyle/>
          <a:p>
            <a:pPr algn="ctr" defTabSz="913943" eaLnBrk="0" fontAlgn="base" hangingPunct="0">
              <a:spcBef>
                <a:spcPct val="0"/>
              </a:spcBef>
              <a:spcAft>
                <a:spcPct val="0"/>
              </a:spcAft>
            </a:pPr>
            <a:r>
              <a:rPr lang="en-US" altLang="de-DE" sz="1600" b="1" dirty="0">
                <a:solidFill>
                  <a:srgbClr val="000000"/>
                </a:solidFill>
                <a:latin typeface="Arial" panose="020B0604020202020204" pitchFamily="34" charset="0"/>
                <a:ea typeface="Arial Unicode MS" panose="020B0604020202020204" pitchFamily="34" charset="-128"/>
                <a:cs typeface="Arial" panose="020B0604020202020204" pitchFamily="34" charset="0"/>
              </a:rPr>
              <a:t>Retention Time</a:t>
            </a:r>
            <a:endParaRPr lang="en-US" altLang="de-DE" sz="2400" dirty="0">
              <a:latin typeface="Arial" panose="020B0604020202020204" pitchFamily="34" charset="0"/>
            </a:endParaRPr>
          </a:p>
        </p:txBody>
      </p:sp>
      <p:sp>
        <p:nvSpPr>
          <p:cNvPr id="29" name="Chevron 3"/>
          <p:cNvSpPr>
            <a:spLocks noChangeArrowheads="1"/>
          </p:cNvSpPr>
          <p:nvPr/>
        </p:nvSpPr>
        <p:spPr bwMode="gray">
          <a:xfrm flipH="1">
            <a:off x="6702879" y="2227970"/>
            <a:ext cx="2666347" cy="410960"/>
          </a:xfrm>
          <a:prstGeom prst="chevron">
            <a:avLst>
              <a:gd name="adj" fmla="val 0"/>
            </a:avLst>
          </a:prstGeom>
          <a:solidFill>
            <a:srgbClr val="92D050"/>
          </a:solidFill>
          <a:ln w="12700">
            <a:solidFill>
              <a:srgbClr val="000000"/>
            </a:solidFill>
            <a:miter lim="800000"/>
            <a:headEnd/>
            <a:tailEnd/>
          </a:ln>
        </p:spPr>
        <p:txBody>
          <a:bodyPr vert="horz" wrap="square" lIns="89944" tIns="71955" rIns="89944" bIns="71955" numCol="1" anchor="ctr" anchorCtr="0" compatLnSpc="1">
            <a:prstTxWarp prst="textNoShape">
              <a:avLst/>
            </a:prstTxWarp>
          </a:bodyPr>
          <a:lstStyle/>
          <a:p>
            <a:pPr algn="ctr" defTabSz="913943" eaLnBrk="0" fontAlgn="base" hangingPunct="0">
              <a:spcBef>
                <a:spcPct val="0"/>
              </a:spcBef>
              <a:spcAft>
                <a:spcPct val="0"/>
              </a:spcAft>
            </a:pPr>
            <a:r>
              <a:rPr lang="en-US" altLang="de-DE" sz="1600" b="1" dirty="0">
                <a:solidFill>
                  <a:srgbClr val="000000"/>
                </a:solidFill>
                <a:latin typeface="Arial" panose="020B0604020202020204" pitchFamily="34" charset="0"/>
                <a:ea typeface="Arial Unicode MS" panose="020B0604020202020204" pitchFamily="34" charset="-128"/>
                <a:cs typeface="Arial" panose="020B0604020202020204" pitchFamily="34" charset="0"/>
              </a:rPr>
              <a:t>Data usage for Role A</a:t>
            </a:r>
            <a:endParaRPr lang="en-US" altLang="de-DE" sz="2400" dirty="0">
              <a:latin typeface="Arial" panose="020B0604020202020204" pitchFamily="34" charset="0"/>
            </a:endParaRPr>
          </a:p>
        </p:txBody>
      </p:sp>
      <p:sp>
        <p:nvSpPr>
          <p:cNvPr id="18" name="Chevron 3"/>
          <p:cNvSpPr>
            <a:spLocks noChangeArrowheads="1"/>
          </p:cNvSpPr>
          <p:nvPr/>
        </p:nvSpPr>
        <p:spPr bwMode="gray">
          <a:xfrm flipH="1">
            <a:off x="2716975" y="3798641"/>
            <a:ext cx="6660125" cy="356624"/>
          </a:xfrm>
          <a:prstGeom prst="chevron">
            <a:avLst>
              <a:gd name="adj" fmla="val 0"/>
            </a:avLst>
          </a:prstGeom>
          <a:solidFill>
            <a:srgbClr val="92D050"/>
          </a:solidFill>
          <a:ln w="12700">
            <a:solidFill>
              <a:srgbClr val="000000"/>
            </a:solidFill>
            <a:miter lim="800000"/>
            <a:headEnd/>
            <a:tailEnd/>
          </a:ln>
        </p:spPr>
        <p:txBody>
          <a:bodyPr vert="horz" wrap="square" lIns="89944" tIns="71955" rIns="89944" bIns="71955" numCol="1" anchor="ctr" anchorCtr="0" compatLnSpc="1">
            <a:prstTxWarp prst="textNoShape">
              <a:avLst/>
            </a:prstTxWarp>
          </a:bodyPr>
          <a:lstStyle/>
          <a:p>
            <a:pPr algn="ctr" defTabSz="913943" eaLnBrk="0" fontAlgn="base" hangingPunct="0">
              <a:spcBef>
                <a:spcPct val="0"/>
              </a:spcBef>
              <a:spcAft>
                <a:spcPct val="0"/>
              </a:spcAft>
            </a:pPr>
            <a:r>
              <a:rPr lang="en-US" altLang="de-DE" sz="1600" b="1" dirty="0">
                <a:solidFill>
                  <a:srgbClr val="000000"/>
                </a:solidFill>
                <a:latin typeface="Arial" panose="020B0604020202020204" pitchFamily="34" charset="0"/>
                <a:ea typeface="Arial Unicode MS" panose="020B0604020202020204" pitchFamily="34" charset="-128"/>
                <a:cs typeface="Arial" panose="020B0604020202020204" pitchFamily="34" charset="0"/>
              </a:rPr>
              <a:t>Data usage for Role C (e.g. Auditor, Employee)</a:t>
            </a:r>
            <a:endParaRPr lang="en-US" altLang="de-DE" sz="2400" dirty="0">
              <a:latin typeface="Arial" panose="020B0604020202020204" pitchFamily="34" charset="0"/>
            </a:endParaRPr>
          </a:p>
        </p:txBody>
      </p:sp>
      <p:sp>
        <p:nvSpPr>
          <p:cNvPr id="5" name="TextBox 4"/>
          <p:cNvSpPr txBox="1"/>
          <p:nvPr/>
        </p:nvSpPr>
        <p:spPr>
          <a:xfrm>
            <a:off x="4505504" y="4362079"/>
            <a:ext cx="1697327" cy="3077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2000" b="1" kern="0" dirty="0">
                <a:ea typeface="Arial Unicode MS" pitchFamily="34" charset="-128"/>
                <a:cs typeface="Arial Unicode MS" pitchFamily="34" charset="-128"/>
              </a:rPr>
              <a:t>Time</a:t>
            </a:r>
          </a:p>
        </p:txBody>
      </p:sp>
      <p:sp>
        <p:nvSpPr>
          <p:cNvPr id="19" name="TextBox 18"/>
          <p:cNvSpPr txBox="1"/>
          <p:nvPr/>
        </p:nvSpPr>
        <p:spPr>
          <a:xfrm>
            <a:off x="9463280" y="4832981"/>
            <a:ext cx="926902" cy="3077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2000" kern="0" dirty="0">
                <a:ea typeface="Arial Unicode MS" pitchFamily="34" charset="-128"/>
                <a:cs typeface="Arial Unicode MS" pitchFamily="34" charset="-128"/>
              </a:rPr>
              <a:t>Today</a:t>
            </a:r>
          </a:p>
        </p:txBody>
      </p:sp>
      <p:cxnSp>
        <p:nvCxnSpPr>
          <p:cNvPr id="7" name="Straight Connector 6"/>
          <p:cNvCxnSpPr/>
          <p:nvPr/>
        </p:nvCxnSpPr>
        <p:spPr>
          <a:xfrm>
            <a:off x="9370014" y="1484878"/>
            <a:ext cx="7087" cy="2677198"/>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709890" y="1480723"/>
            <a:ext cx="7087" cy="2677198"/>
          </a:xfrm>
          <a:prstGeom prst="line">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607580" y="4828240"/>
            <a:ext cx="3237821" cy="104644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2000" kern="0" dirty="0">
                <a:ea typeface="Arial Unicode MS" pitchFamily="34" charset="-128"/>
                <a:cs typeface="Arial Unicode MS" pitchFamily="34" charset="-128"/>
              </a:rPr>
              <a:t>Historical records</a:t>
            </a:r>
          </a:p>
          <a:p>
            <a:pPr marL="285750" indent="-285750" fontAlgn="base">
              <a:spcBef>
                <a:spcPct val="50000"/>
              </a:spcBef>
              <a:spcAft>
                <a:spcPct val="0"/>
              </a:spcAft>
              <a:buClr>
                <a:srgbClr val="F0AB00"/>
              </a:buClr>
              <a:buSzPct val="80000"/>
              <a:buFont typeface="Arial" panose="020B0604020202020204" pitchFamily="34" charset="0"/>
              <a:buChar char="•"/>
            </a:pPr>
            <a:r>
              <a:rPr lang="de-DE" sz="1600" kern="0" dirty="0">
                <a:ea typeface="Arial Unicode MS" pitchFamily="34" charset="-128"/>
                <a:cs typeface="Arial Unicode MS" pitchFamily="34" charset="-128"/>
              </a:rPr>
              <a:t>Start and End Date in the past</a:t>
            </a:r>
          </a:p>
          <a:p>
            <a:pPr marL="285750" indent="-285750" fontAlgn="base">
              <a:spcBef>
                <a:spcPct val="50000"/>
              </a:spcBef>
              <a:spcAft>
                <a:spcPct val="0"/>
              </a:spcAft>
              <a:buClr>
                <a:srgbClr val="F0AB00"/>
              </a:buClr>
              <a:buSzPct val="80000"/>
              <a:buFont typeface="Arial" panose="020B0604020202020204" pitchFamily="34" charset="0"/>
              <a:buChar char="•"/>
            </a:pPr>
            <a:r>
              <a:rPr lang="de-DE" sz="1600" kern="0" dirty="0">
                <a:ea typeface="Arial Unicode MS" pitchFamily="34" charset="-128"/>
                <a:cs typeface="Arial Unicode MS" pitchFamily="34" charset="-128"/>
              </a:rPr>
              <a:t>Reference Date in the past</a:t>
            </a:r>
            <a:endParaRPr lang="de-DE" sz="1400" kern="0" dirty="0">
              <a:ea typeface="Arial Unicode MS" pitchFamily="34" charset="-128"/>
              <a:cs typeface="Arial Unicode MS" pitchFamily="34" charset="-128"/>
            </a:endParaRPr>
          </a:p>
        </p:txBody>
      </p:sp>
      <p:cxnSp>
        <p:nvCxnSpPr>
          <p:cNvPr id="9" name="Straight Connector 8">
            <a:extLst>
              <a:ext uri="{FF2B5EF4-FFF2-40B4-BE49-F238E27FC236}">
                <a16:creationId xmlns:a16="http://schemas.microsoft.com/office/drawing/2014/main" id="{0DD08799-DABA-7B49-8211-00C41FF03B44}"/>
              </a:ext>
            </a:extLst>
          </p:cNvPr>
          <p:cNvCxnSpPr>
            <a:cxnSpLocks/>
          </p:cNvCxnSpPr>
          <p:nvPr/>
        </p:nvCxnSpPr>
        <p:spPr>
          <a:xfrm>
            <a:off x="9362025" y="1020303"/>
            <a:ext cx="42305" cy="5023311"/>
          </a:xfrm>
          <a:prstGeom prst="line">
            <a:avLst/>
          </a:prstGeom>
          <a:ln w="9525">
            <a:solidFill>
              <a:schemeClr val="tx1"/>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5997057"/>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Data Blocking in Use</a:t>
            </a:r>
          </a:p>
        </p:txBody>
      </p:sp>
      <p:sp>
        <p:nvSpPr>
          <p:cNvPr id="22" name="Rectangle 16"/>
          <p:cNvSpPr>
            <a:spLocks noChangeArrowheads="1"/>
          </p:cNvSpPr>
          <p:nvPr/>
        </p:nvSpPr>
        <p:spPr bwMode="auto">
          <a:xfrm>
            <a:off x="2722334" y="3589451"/>
            <a:ext cx="12189179" cy="415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95" tIns="45697" rIns="91395" bIns="45697" numCol="1" anchor="ctr" anchorCtr="0" compatLnSpc="1">
            <a:prstTxWarp prst="textNoShape">
              <a:avLst/>
            </a:prstTxWarp>
            <a:spAutoFit/>
          </a:bodyPr>
          <a:lstStyle/>
          <a:p>
            <a:endParaRPr lang="de-DE" sz="2099" dirty="0"/>
          </a:p>
        </p:txBody>
      </p:sp>
      <p:sp>
        <p:nvSpPr>
          <p:cNvPr id="25" name="Text Placeholder 3"/>
          <p:cNvSpPr>
            <a:spLocks noGrp="1"/>
          </p:cNvSpPr>
          <p:nvPr>
            <p:ph type="body" sz="quarter" idx="4294967295"/>
          </p:nvPr>
        </p:nvSpPr>
        <p:spPr>
          <a:xfrm>
            <a:off x="486863" y="1432551"/>
            <a:ext cx="4874409" cy="4390857"/>
          </a:xfrm>
          <a:prstGeom prst="rect">
            <a:avLst/>
          </a:prstGeom>
        </p:spPr>
        <p:txBody>
          <a:bodyPr>
            <a:normAutofit/>
          </a:bodyPr>
          <a:lstStyle/>
          <a:p>
            <a:pPr marL="285750" lvl="3" indent="-285750" defTabSz="1088776" fontAlgn="base">
              <a:spcBef>
                <a:spcPct val="50000"/>
              </a:spcBef>
              <a:spcAft>
                <a:spcPct val="0"/>
              </a:spcAft>
              <a:buClr>
                <a:srgbClr val="F0AB00"/>
              </a:buClr>
              <a:buSzPct val="80000"/>
              <a:buFont typeface="Arial" panose="020B0604020202020204" pitchFamily="34" charset="0"/>
              <a:buChar char="•"/>
            </a:pPr>
            <a:r>
              <a:rPr lang="en-US" sz="2000" kern="0" dirty="0">
                <a:ea typeface="Arial Unicode MS" pitchFamily="34" charset="-128"/>
                <a:cs typeface="Arial Unicode MS" pitchFamily="34" charset="-128"/>
              </a:rPr>
              <a:t>With no access period defined for data blocking, the first role can access all historical Dependents records. </a:t>
            </a:r>
          </a:p>
          <a:p>
            <a:pPr marL="285750" lvl="2" indent="-285750"/>
            <a:endParaRPr lang="en-US" dirty="0"/>
          </a:p>
          <a:p>
            <a:pPr marL="0" lvl="2" indent="0">
              <a:buNone/>
            </a:pPr>
            <a:endParaRPr lang="en-US" dirty="0"/>
          </a:p>
          <a:p>
            <a:pPr marL="285750" lvl="2" indent="-285750"/>
            <a:endParaRPr lang="en-US" dirty="0"/>
          </a:p>
          <a:p>
            <a:pPr marL="285750" lvl="3" indent="-285750" defTabSz="1088776" fontAlgn="base">
              <a:spcBef>
                <a:spcPct val="50000"/>
              </a:spcBef>
              <a:spcAft>
                <a:spcPct val="0"/>
              </a:spcAft>
              <a:buClr>
                <a:srgbClr val="F0AB00"/>
              </a:buClr>
              <a:buSzPct val="80000"/>
              <a:buFont typeface="Arial" panose="020B0604020202020204" pitchFamily="34" charset="0"/>
              <a:buChar char="•"/>
            </a:pPr>
            <a:r>
              <a:rPr lang="en-US" sz="2000" kern="0" dirty="0">
                <a:ea typeface="Arial Unicode MS" pitchFamily="34" charset="-128"/>
                <a:cs typeface="Arial Unicode MS" pitchFamily="34" charset="-128"/>
              </a:rPr>
              <a:t>With an access period defined for 3 months, the second role can only see the current Dependents record.  </a:t>
            </a:r>
          </a:p>
          <a:p>
            <a:pPr marL="285750" lvl="2" indent="-285750"/>
            <a:endParaRPr lang="en-US" dirty="0"/>
          </a:p>
          <a:p>
            <a:pPr marL="285750" lvl="2" indent="-285750"/>
            <a:endParaRPr lang="en-US" dirty="0"/>
          </a:p>
          <a:p>
            <a:pPr marL="285750" lvl="2" indent="-285750"/>
            <a:endParaRPr lang="en-US" dirty="0"/>
          </a:p>
          <a:p>
            <a:endParaRPr lang="en-US" dirty="0"/>
          </a:p>
        </p:txBody>
      </p:sp>
      <p:grpSp>
        <p:nvGrpSpPr>
          <p:cNvPr id="5" name="Group 4">
            <a:extLst>
              <a:ext uri="{FF2B5EF4-FFF2-40B4-BE49-F238E27FC236}">
                <a16:creationId xmlns:a16="http://schemas.microsoft.com/office/drawing/2014/main" id="{A0CAE11C-DF16-5D4B-B864-D000358BF38F}"/>
              </a:ext>
            </a:extLst>
          </p:cNvPr>
          <p:cNvGrpSpPr/>
          <p:nvPr/>
        </p:nvGrpSpPr>
        <p:grpSpPr>
          <a:xfrm>
            <a:off x="5528845" y="1280160"/>
            <a:ext cx="4471804" cy="3285260"/>
            <a:chOff x="4625201" y="1019204"/>
            <a:chExt cx="4331327" cy="2866500"/>
          </a:xfrm>
        </p:grpSpPr>
        <p:pic>
          <p:nvPicPr>
            <p:cNvPr id="4" name="Picture 3"/>
            <p:cNvPicPr>
              <a:picLocks noChangeAspect="1"/>
            </p:cNvPicPr>
            <p:nvPr/>
          </p:nvPicPr>
          <p:blipFill rotWithShape="1">
            <a:blip r:embed="rId3"/>
            <a:srcRect l="20231" t="15534"/>
            <a:stretch/>
          </p:blipFill>
          <p:spPr>
            <a:xfrm>
              <a:off x="4625201" y="1019204"/>
              <a:ext cx="4331327" cy="2866500"/>
            </a:xfrm>
            <a:prstGeom prst="rect">
              <a:avLst/>
            </a:prstGeom>
          </p:spPr>
        </p:pic>
        <p:sp>
          <p:nvSpPr>
            <p:cNvPr id="11" name="Oval 10">
              <a:extLst>
                <a:ext uri="{FF2B5EF4-FFF2-40B4-BE49-F238E27FC236}">
                  <a16:creationId xmlns:a16="http://schemas.microsoft.com/office/drawing/2014/main" id="{0358C672-505A-CF44-858C-A8B3B59AA88E}"/>
                </a:ext>
              </a:extLst>
            </p:cNvPr>
            <p:cNvSpPr/>
            <p:nvPr/>
          </p:nvSpPr>
          <p:spPr bwMode="gray">
            <a:xfrm>
              <a:off x="5698330" y="1163597"/>
              <a:ext cx="393726" cy="393428"/>
            </a:xfrm>
            <a:prstGeom prst="ellipse">
              <a:avLst/>
            </a:prstGeom>
            <a:solidFill>
              <a:schemeClr val="accent1"/>
            </a:solidFill>
            <a:ln w="6350" algn="ctr">
              <a:solidFill>
                <a:schemeClr val="accent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1</a:t>
              </a:r>
            </a:p>
          </p:txBody>
        </p:sp>
        <p:sp>
          <p:nvSpPr>
            <p:cNvPr id="12" name="Oval 11">
              <a:extLst>
                <a:ext uri="{FF2B5EF4-FFF2-40B4-BE49-F238E27FC236}">
                  <a16:creationId xmlns:a16="http://schemas.microsoft.com/office/drawing/2014/main" id="{CB83799A-0C52-C246-AE2E-B92B70F3550D}"/>
                </a:ext>
              </a:extLst>
            </p:cNvPr>
            <p:cNvSpPr/>
            <p:nvPr/>
          </p:nvSpPr>
          <p:spPr bwMode="gray">
            <a:xfrm>
              <a:off x="5718034" y="2990441"/>
              <a:ext cx="393726" cy="393428"/>
            </a:xfrm>
            <a:prstGeom prst="ellipse">
              <a:avLst/>
            </a:prstGeom>
            <a:solidFill>
              <a:schemeClr val="accent1"/>
            </a:solidFill>
            <a:ln w="6350" algn="ctr">
              <a:solidFill>
                <a:schemeClr val="accent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1</a:t>
              </a:r>
            </a:p>
          </p:txBody>
        </p:sp>
      </p:grpSp>
      <p:grpSp>
        <p:nvGrpSpPr>
          <p:cNvPr id="6" name="Group 5">
            <a:extLst>
              <a:ext uri="{FF2B5EF4-FFF2-40B4-BE49-F238E27FC236}">
                <a16:creationId xmlns:a16="http://schemas.microsoft.com/office/drawing/2014/main" id="{7EAFA7AE-938D-2843-A22D-E44EC825749F}"/>
              </a:ext>
            </a:extLst>
          </p:cNvPr>
          <p:cNvGrpSpPr/>
          <p:nvPr/>
        </p:nvGrpSpPr>
        <p:grpSpPr>
          <a:xfrm>
            <a:off x="7596743" y="3441831"/>
            <a:ext cx="4165283" cy="3060834"/>
            <a:chOff x="7433743" y="3761838"/>
            <a:chExt cx="4444421" cy="2867146"/>
          </a:xfrm>
        </p:grpSpPr>
        <p:pic>
          <p:nvPicPr>
            <p:cNvPr id="3" name="Picture 2"/>
            <p:cNvPicPr>
              <a:picLocks noChangeAspect="1"/>
            </p:cNvPicPr>
            <p:nvPr/>
          </p:nvPicPr>
          <p:blipFill rotWithShape="1">
            <a:blip r:embed="rId4"/>
            <a:srcRect l="20807" t="15647" r="-1551" b="237"/>
            <a:stretch/>
          </p:blipFill>
          <p:spPr>
            <a:xfrm>
              <a:off x="7433743" y="3761838"/>
              <a:ext cx="4444421" cy="2867146"/>
            </a:xfrm>
            <a:prstGeom prst="rect">
              <a:avLst/>
            </a:prstGeom>
          </p:spPr>
        </p:pic>
        <p:sp>
          <p:nvSpPr>
            <p:cNvPr id="13" name="Oval 12">
              <a:extLst>
                <a:ext uri="{FF2B5EF4-FFF2-40B4-BE49-F238E27FC236}">
                  <a16:creationId xmlns:a16="http://schemas.microsoft.com/office/drawing/2014/main" id="{3E48911C-3CE1-564C-9524-C8B3FF870D32}"/>
                </a:ext>
              </a:extLst>
            </p:cNvPr>
            <p:cNvSpPr/>
            <p:nvPr/>
          </p:nvSpPr>
          <p:spPr bwMode="gray">
            <a:xfrm>
              <a:off x="8232634" y="4023155"/>
              <a:ext cx="393726" cy="393428"/>
            </a:xfrm>
            <a:prstGeom prst="ellipse">
              <a:avLst/>
            </a:prstGeom>
            <a:solidFill>
              <a:schemeClr val="accent1"/>
            </a:solidFill>
            <a:ln w="6350" algn="ctr">
              <a:solidFill>
                <a:schemeClr val="accent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2</a:t>
              </a:r>
            </a:p>
          </p:txBody>
        </p:sp>
      </p:grpSp>
    </p:spTree>
    <p:extLst>
      <p:ext uri="{BB962C8B-B14F-4D97-AF65-F5344CB8AC3E}">
        <p14:creationId xmlns:p14="http://schemas.microsoft.com/office/powerpoint/2010/main" val="3129779256"/>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dirty="0"/>
              <a:t>Roadmap: </a:t>
            </a:r>
            <a:r>
              <a:rPr lang="en-US" dirty="0">
                <a:solidFill>
                  <a:schemeClr val="accent1"/>
                </a:solidFill>
              </a:rPr>
              <a:t>Read Audit</a:t>
            </a:r>
            <a:endParaRPr lang="en-US" dirty="0"/>
          </a:p>
        </p:txBody>
      </p:sp>
      <p:pic>
        <p:nvPicPr>
          <p:cNvPr id="16" name="Illustration"/>
          <p:cNvPicPr>
            <a:picLocks noGrp="1" noChangeAspect="1"/>
          </p:cNvPicPr>
          <p:nvPr>
            <p:ph type="pic" sz="quarter" idx="12"/>
          </p:nvPr>
        </p:nvPicPr>
        <p:blipFill>
          <a:blip r:embed="rId3"/>
          <a:srcRect l="24" r="24"/>
          <a:stretch>
            <a:fillRect/>
          </a:stretch>
        </p:blipFill>
        <p:spPr>
          <a:prstGeom prst="rect">
            <a:avLst/>
          </a:prstGeom>
        </p:spPr>
      </p:pic>
    </p:spTree>
    <p:extLst>
      <p:ext uri="{BB962C8B-B14F-4D97-AF65-F5344CB8AC3E}">
        <p14:creationId xmlns:p14="http://schemas.microsoft.com/office/powerpoint/2010/main" val="224772703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1E3E3-BFDC-FD45-BB98-8795E31FCA97}"/>
              </a:ext>
            </a:extLst>
          </p:cNvPr>
          <p:cNvSpPr>
            <a:spLocks noGrp="1"/>
          </p:cNvSpPr>
          <p:nvPr>
            <p:ph type="title"/>
          </p:nvPr>
        </p:nvSpPr>
        <p:spPr>
          <a:xfrm>
            <a:off x="504001" y="504000"/>
            <a:ext cx="11186476" cy="677108"/>
          </a:xfrm>
        </p:spPr>
        <p:txBody>
          <a:bodyPr/>
          <a:lstStyle/>
          <a:p>
            <a:r>
              <a:rPr lang="en-US" dirty="0"/>
              <a:t>Create Read Audit Report</a:t>
            </a:r>
            <a:br>
              <a:rPr lang="en-US" dirty="0"/>
            </a:br>
            <a:r>
              <a:rPr lang="en-US" sz="2000" dirty="0">
                <a:solidFill>
                  <a:schemeClr val="accent1"/>
                </a:solidFill>
                <a:cs typeface="Arial" panose="020B0604020202020204" pitchFamily="34" charset="0"/>
              </a:rPr>
              <a:t>Report on access to sensitive personal data</a:t>
            </a:r>
            <a:endParaRPr lang="en-US" dirty="0">
              <a:solidFill>
                <a:schemeClr val="accent1"/>
              </a:solidFill>
            </a:endParaRPr>
          </a:p>
        </p:txBody>
      </p:sp>
      <p:pic>
        <p:nvPicPr>
          <p:cNvPr id="13" name="Picture 12">
            <a:extLst>
              <a:ext uri="{FF2B5EF4-FFF2-40B4-BE49-F238E27FC236}">
                <a16:creationId xmlns:a16="http://schemas.microsoft.com/office/drawing/2014/main" id="{0041FE0C-1F57-2F46-84E6-F84607E9E328}"/>
              </a:ext>
            </a:extLst>
          </p:cNvPr>
          <p:cNvPicPr>
            <a:picLocks noChangeAspect="1"/>
          </p:cNvPicPr>
          <p:nvPr/>
        </p:nvPicPr>
        <p:blipFill>
          <a:blip r:embed="rId3"/>
          <a:stretch>
            <a:fillRect/>
          </a:stretch>
        </p:blipFill>
        <p:spPr>
          <a:xfrm>
            <a:off x="1674421" y="1777524"/>
            <a:ext cx="4163140" cy="2806351"/>
          </a:xfrm>
          <a:prstGeom prst="rect">
            <a:avLst/>
          </a:prstGeom>
        </p:spPr>
      </p:pic>
      <p:pic>
        <p:nvPicPr>
          <p:cNvPr id="19" name="Picture 18">
            <a:extLst>
              <a:ext uri="{FF2B5EF4-FFF2-40B4-BE49-F238E27FC236}">
                <a16:creationId xmlns:a16="http://schemas.microsoft.com/office/drawing/2014/main" id="{E16FFDB5-0DA1-5E4C-A2A0-67B9CC5679A0}"/>
              </a:ext>
            </a:extLst>
          </p:cNvPr>
          <p:cNvPicPr>
            <a:picLocks noChangeAspect="1"/>
          </p:cNvPicPr>
          <p:nvPr/>
        </p:nvPicPr>
        <p:blipFill>
          <a:blip r:embed="rId4"/>
          <a:stretch>
            <a:fillRect/>
          </a:stretch>
        </p:blipFill>
        <p:spPr>
          <a:xfrm>
            <a:off x="7868543" y="1531310"/>
            <a:ext cx="2748265" cy="4053840"/>
          </a:xfrm>
          <a:prstGeom prst="rect">
            <a:avLst/>
          </a:prstGeom>
          <a:ln>
            <a:solidFill>
              <a:schemeClr val="tx1"/>
            </a:solidFill>
          </a:ln>
        </p:spPr>
      </p:pic>
      <p:pic>
        <p:nvPicPr>
          <p:cNvPr id="6" name="Picture 5" descr="laptop.png">
            <a:extLst>
              <a:ext uri="{FF2B5EF4-FFF2-40B4-BE49-F238E27FC236}">
                <a16:creationId xmlns:a16="http://schemas.microsoft.com/office/drawing/2014/main" id="{7497D73F-DFAA-FE47-8C3F-0ADAE5593EF9}"/>
              </a:ext>
            </a:extLst>
          </p:cNvPr>
          <p:cNvPicPr>
            <a:picLocks noChangeAspect="1"/>
          </p:cNvPicPr>
          <p:nvPr/>
        </p:nvPicPr>
        <p:blipFill rotWithShape="1">
          <a:blip r:embed="rId5">
            <a:extLst>
              <a:ext uri="{28A0092B-C50C-407E-A947-70E740481C1C}">
                <a14:useLocalDpi xmlns:a14="http://schemas.microsoft.com/office/drawing/2010/main" val="0"/>
              </a:ext>
            </a:extLst>
          </a:blip>
          <a:srcRect r="-709"/>
          <a:stretch/>
        </p:blipFill>
        <p:spPr bwMode="gray">
          <a:xfrm>
            <a:off x="789682" y="1531310"/>
            <a:ext cx="6024782" cy="3691967"/>
          </a:xfrm>
          <a:prstGeom prst="rect">
            <a:avLst/>
          </a:prstGeom>
        </p:spPr>
      </p:pic>
      <p:grpSp>
        <p:nvGrpSpPr>
          <p:cNvPr id="10" name="Group 9">
            <a:extLst>
              <a:ext uri="{FF2B5EF4-FFF2-40B4-BE49-F238E27FC236}">
                <a16:creationId xmlns:a16="http://schemas.microsoft.com/office/drawing/2014/main" id="{C0862FD1-42A8-9045-A187-0C333752282A}"/>
              </a:ext>
            </a:extLst>
          </p:cNvPr>
          <p:cNvGrpSpPr/>
          <p:nvPr/>
        </p:nvGrpSpPr>
        <p:grpSpPr>
          <a:xfrm>
            <a:off x="10047187" y="504000"/>
            <a:ext cx="1643290" cy="472909"/>
            <a:chOff x="8415110" y="6003983"/>
            <a:chExt cx="1643290" cy="472909"/>
          </a:xfrm>
        </p:grpSpPr>
        <p:sp>
          <p:nvSpPr>
            <p:cNvPr id="11" name="Rounded Rectangle 10">
              <a:extLst>
                <a:ext uri="{FF2B5EF4-FFF2-40B4-BE49-F238E27FC236}">
                  <a16:creationId xmlns:a16="http://schemas.microsoft.com/office/drawing/2014/main" id="{E3F4A509-45D1-C047-A99F-8437144325A6}"/>
                </a:ext>
              </a:extLst>
            </p:cNvPr>
            <p:cNvSpPr/>
            <p:nvPr/>
          </p:nvSpPr>
          <p:spPr bwMode="gray">
            <a:xfrm>
              <a:off x="8415110" y="6003983"/>
              <a:ext cx="1643290" cy="472909"/>
            </a:xfrm>
            <a:prstGeom prst="roundRect">
              <a:avLst/>
            </a:prstGeom>
            <a:solidFill>
              <a:schemeClr val="accent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2" name="TextBox 11">
              <a:extLst>
                <a:ext uri="{FF2B5EF4-FFF2-40B4-BE49-F238E27FC236}">
                  <a16:creationId xmlns:a16="http://schemas.microsoft.com/office/drawing/2014/main" id="{2DB1885A-B092-D240-90CF-EF9AAD65F694}"/>
                </a:ext>
              </a:extLst>
            </p:cNvPr>
            <p:cNvSpPr txBox="1"/>
            <p:nvPr/>
          </p:nvSpPr>
          <p:spPr>
            <a:xfrm>
              <a:off x="8723115" y="6099118"/>
              <a:ext cx="1051570" cy="276999"/>
            </a:xfrm>
            <a:prstGeom prst="rect">
              <a:avLst/>
            </a:prstGeom>
            <a:solidFill>
              <a:schemeClr val="accent1"/>
            </a:solidFill>
          </p:spPr>
          <p:txBody>
            <a:bodyPr wrap="none" lIns="0" tIns="0" rIns="0" bIns="0" rtlCol="0">
              <a:spAutoFit/>
            </a:bodyPr>
            <a:lstStyle/>
            <a:p>
              <a:pPr fontAlgn="base">
                <a:spcBef>
                  <a:spcPct val="50000"/>
                </a:spcBef>
                <a:spcAft>
                  <a:spcPct val="0"/>
                </a:spcAft>
                <a:buClr>
                  <a:srgbClr val="F0AB00"/>
                </a:buClr>
                <a:buSzPct val="80000"/>
              </a:pPr>
              <a:r>
                <a:rPr lang="en-US" sz="1800" b="1" kern="0" dirty="0">
                  <a:ea typeface="Arial Unicode MS" pitchFamily="34" charset="-128"/>
                  <a:cs typeface="Arial Unicode MS" pitchFamily="34" charset="-128"/>
                </a:rPr>
                <a:t>Roadmap</a:t>
              </a:r>
            </a:p>
          </p:txBody>
        </p:sp>
      </p:grpSp>
    </p:spTree>
    <p:extLst>
      <p:ext uri="{BB962C8B-B14F-4D97-AF65-F5344CB8AC3E}">
        <p14:creationId xmlns:p14="http://schemas.microsoft.com/office/powerpoint/2010/main" val="115962536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342" y="509885"/>
            <a:ext cx="11178064" cy="892552"/>
          </a:xfrm>
        </p:spPr>
        <p:txBody>
          <a:bodyPr/>
          <a:lstStyle/>
          <a:p>
            <a:r>
              <a:rPr lang="en-US" dirty="0"/>
              <a:t>Manage and Download Read Audit Reports</a:t>
            </a:r>
            <a:br>
              <a:rPr lang="en-US" dirty="0"/>
            </a:br>
            <a:r>
              <a:rPr lang="en-US" sz="2000" kern="0" dirty="0">
                <a:solidFill>
                  <a:schemeClr val="accent1"/>
                </a:solidFill>
                <a:ea typeface="Arial Unicode MS" pitchFamily="34" charset="-128"/>
                <a:cs typeface="Arial Unicode MS" pitchFamily="34" charset="-128"/>
              </a:rPr>
              <a:t>Check report availability and download</a:t>
            </a:r>
            <a:br>
              <a:rPr lang="en-US" sz="1400" b="0" dirty="0"/>
            </a:br>
            <a:endParaRPr lang="en-US" sz="1400" dirty="0"/>
          </a:p>
        </p:txBody>
      </p:sp>
      <p:pic>
        <p:nvPicPr>
          <p:cNvPr id="7" name="Picture 6"/>
          <p:cNvPicPr>
            <a:picLocks noChangeAspect="1"/>
          </p:cNvPicPr>
          <p:nvPr/>
        </p:nvPicPr>
        <p:blipFill rotWithShape="1">
          <a:blip r:embed="rId3"/>
          <a:srcRect r="14047" b="20146"/>
          <a:stretch/>
        </p:blipFill>
        <p:spPr>
          <a:xfrm>
            <a:off x="4404755" y="5334380"/>
            <a:ext cx="6271162" cy="1244550"/>
          </a:xfrm>
          <a:prstGeom prst="rect">
            <a:avLst/>
          </a:prstGeom>
        </p:spPr>
      </p:pic>
      <p:sp>
        <p:nvSpPr>
          <p:cNvPr id="8" name="Arrow: Down 7"/>
          <p:cNvSpPr/>
          <p:nvPr/>
        </p:nvSpPr>
        <p:spPr bwMode="gray">
          <a:xfrm rot="19047348">
            <a:off x="3667647" y="5388163"/>
            <a:ext cx="477858" cy="544088"/>
          </a:xfrm>
          <a:prstGeom prst="downArrow">
            <a:avLst/>
          </a:prstGeom>
          <a:solidFill>
            <a:schemeClr val="accent1"/>
          </a:solidFill>
          <a:ln w="635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a:ea typeface="Arial Unicode MS" pitchFamily="34" charset="-128"/>
              <a:cs typeface="Arial Unicode MS" pitchFamily="34" charset="-128"/>
            </a:endParaRPr>
          </a:p>
        </p:txBody>
      </p:sp>
      <p:pic>
        <p:nvPicPr>
          <p:cNvPr id="15" name="Picture 14">
            <a:extLst>
              <a:ext uri="{FF2B5EF4-FFF2-40B4-BE49-F238E27FC236}">
                <a16:creationId xmlns:a16="http://schemas.microsoft.com/office/drawing/2014/main" id="{B03D333A-3DB2-ED4E-B2B3-68FF907D0EC4}"/>
              </a:ext>
            </a:extLst>
          </p:cNvPr>
          <p:cNvPicPr>
            <a:picLocks noChangeAspect="1"/>
          </p:cNvPicPr>
          <p:nvPr/>
        </p:nvPicPr>
        <p:blipFill>
          <a:blip r:embed="rId4"/>
          <a:stretch>
            <a:fillRect/>
          </a:stretch>
        </p:blipFill>
        <p:spPr>
          <a:xfrm>
            <a:off x="1527613" y="1772028"/>
            <a:ext cx="4463836" cy="2792321"/>
          </a:xfrm>
          <a:prstGeom prst="rect">
            <a:avLst/>
          </a:prstGeom>
        </p:spPr>
      </p:pic>
      <p:pic>
        <p:nvPicPr>
          <p:cNvPr id="9" name="Picture 8" descr="laptop.png">
            <a:extLst>
              <a:ext uri="{FF2B5EF4-FFF2-40B4-BE49-F238E27FC236}">
                <a16:creationId xmlns:a16="http://schemas.microsoft.com/office/drawing/2014/main" id="{F010A315-F43E-2D41-BA25-0DE4704280F3}"/>
              </a:ext>
            </a:extLst>
          </p:cNvPr>
          <p:cNvPicPr>
            <a:picLocks noChangeAspect="1"/>
          </p:cNvPicPr>
          <p:nvPr/>
        </p:nvPicPr>
        <p:blipFill rotWithShape="1">
          <a:blip r:embed="rId5">
            <a:extLst>
              <a:ext uri="{28A0092B-C50C-407E-A947-70E740481C1C}">
                <a14:useLocalDpi xmlns:a14="http://schemas.microsoft.com/office/drawing/2010/main" val="0"/>
              </a:ext>
            </a:extLst>
          </a:blip>
          <a:srcRect r="-709"/>
          <a:stretch/>
        </p:blipFill>
        <p:spPr bwMode="gray">
          <a:xfrm>
            <a:off x="789682" y="1531310"/>
            <a:ext cx="6024782" cy="3691967"/>
          </a:xfrm>
          <a:prstGeom prst="rect">
            <a:avLst/>
          </a:prstGeom>
        </p:spPr>
      </p:pic>
      <p:grpSp>
        <p:nvGrpSpPr>
          <p:cNvPr id="13" name="Group 12">
            <a:extLst>
              <a:ext uri="{FF2B5EF4-FFF2-40B4-BE49-F238E27FC236}">
                <a16:creationId xmlns:a16="http://schemas.microsoft.com/office/drawing/2014/main" id="{9AE77D9A-92E7-0445-8362-6D5B0B2D4B2E}"/>
              </a:ext>
            </a:extLst>
          </p:cNvPr>
          <p:cNvGrpSpPr/>
          <p:nvPr/>
        </p:nvGrpSpPr>
        <p:grpSpPr>
          <a:xfrm>
            <a:off x="10047187" y="504000"/>
            <a:ext cx="1643290" cy="472909"/>
            <a:chOff x="8415110" y="6003983"/>
            <a:chExt cx="1643290" cy="472909"/>
          </a:xfrm>
        </p:grpSpPr>
        <p:sp>
          <p:nvSpPr>
            <p:cNvPr id="14" name="Rounded Rectangle 13">
              <a:extLst>
                <a:ext uri="{FF2B5EF4-FFF2-40B4-BE49-F238E27FC236}">
                  <a16:creationId xmlns:a16="http://schemas.microsoft.com/office/drawing/2014/main" id="{FC4B8BB5-EC5E-CA4E-B7AD-CE3A841B3D24}"/>
                </a:ext>
              </a:extLst>
            </p:cNvPr>
            <p:cNvSpPr/>
            <p:nvPr/>
          </p:nvSpPr>
          <p:spPr bwMode="gray">
            <a:xfrm>
              <a:off x="8415110" y="6003983"/>
              <a:ext cx="1643290" cy="472909"/>
            </a:xfrm>
            <a:prstGeom prst="roundRect">
              <a:avLst/>
            </a:prstGeom>
            <a:solidFill>
              <a:schemeClr val="accent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6" name="TextBox 15">
              <a:extLst>
                <a:ext uri="{FF2B5EF4-FFF2-40B4-BE49-F238E27FC236}">
                  <a16:creationId xmlns:a16="http://schemas.microsoft.com/office/drawing/2014/main" id="{CA3C72E0-0F6C-0B48-94D0-958FB3733AE3}"/>
                </a:ext>
              </a:extLst>
            </p:cNvPr>
            <p:cNvSpPr txBox="1"/>
            <p:nvPr/>
          </p:nvSpPr>
          <p:spPr>
            <a:xfrm>
              <a:off x="8723115" y="6099118"/>
              <a:ext cx="1051570" cy="276999"/>
            </a:xfrm>
            <a:prstGeom prst="rect">
              <a:avLst/>
            </a:prstGeom>
            <a:solidFill>
              <a:schemeClr val="accent1"/>
            </a:solidFill>
          </p:spPr>
          <p:txBody>
            <a:bodyPr wrap="none" lIns="0" tIns="0" rIns="0" bIns="0" rtlCol="0">
              <a:spAutoFit/>
            </a:bodyPr>
            <a:lstStyle/>
            <a:p>
              <a:pPr fontAlgn="base">
                <a:spcBef>
                  <a:spcPct val="50000"/>
                </a:spcBef>
                <a:spcAft>
                  <a:spcPct val="0"/>
                </a:spcAft>
                <a:buClr>
                  <a:srgbClr val="F0AB00"/>
                </a:buClr>
                <a:buSzPct val="80000"/>
              </a:pPr>
              <a:r>
                <a:rPr lang="en-US" sz="1800" b="1" kern="0" dirty="0">
                  <a:ea typeface="Arial Unicode MS" pitchFamily="34" charset="-128"/>
                  <a:cs typeface="Arial Unicode MS" pitchFamily="34" charset="-128"/>
                </a:rPr>
                <a:t>Roadmap</a:t>
              </a:r>
            </a:p>
          </p:txBody>
        </p:sp>
      </p:grpSp>
    </p:spTree>
    <p:extLst>
      <p:ext uri="{BB962C8B-B14F-4D97-AF65-F5344CB8AC3E}">
        <p14:creationId xmlns:p14="http://schemas.microsoft.com/office/powerpoint/2010/main" val="385528678"/>
      </p:ext>
    </p:extLst>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342" y="509885"/>
            <a:ext cx="11178064" cy="800219"/>
          </a:xfrm>
        </p:spPr>
        <p:txBody>
          <a:bodyPr/>
          <a:lstStyle/>
          <a:p>
            <a:r>
              <a:rPr lang="en-US" dirty="0"/>
              <a:t>Create Read Audit Exceptions</a:t>
            </a:r>
            <a:br>
              <a:rPr lang="en-US" dirty="0"/>
            </a:br>
            <a:br>
              <a:rPr lang="en-US" sz="1400" b="0" dirty="0"/>
            </a:br>
            <a:endParaRPr lang="en-US" sz="1400" dirty="0"/>
          </a:p>
        </p:txBody>
      </p:sp>
      <p:pic>
        <p:nvPicPr>
          <p:cNvPr id="13" name="Picture 12">
            <a:extLst>
              <a:ext uri="{FF2B5EF4-FFF2-40B4-BE49-F238E27FC236}">
                <a16:creationId xmlns:a16="http://schemas.microsoft.com/office/drawing/2014/main" id="{B0C96B2B-DF44-0347-B5A0-34E0A2DF1D10}"/>
              </a:ext>
            </a:extLst>
          </p:cNvPr>
          <p:cNvPicPr>
            <a:picLocks noChangeAspect="1"/>
          </p:cNvPicPr>
          <p:nvPr/>
        </p:nvPicPr>
        <p:blipFill>
          <a:blip r:embed="rId3"/>
          <a:stretch>
            <a:fillRect/>
          </a:stretch>
        </p:blipFill>
        <p:spPr>
          <a:xfrm>
            <a:off x="1691518" y="1706435"/>
            <a:ext cx="4154050" cy="2915441"/>
          </a:xfrm>
          <a:prstGeom prst="rect">
            <a:avLst/>
          </a:prstGeom>
        </p:spPr>
      </p:pic>
      <p:sp>
        <p:nvSpPr>
          <p:cNvPr id="16" name="Text Placeholder 3">
            <a:extLst>
              <a:ext uri="{FF2B5EF4-FFF2-40B4-BE49-F238E27FC236}">
                <a16:creationId xmlns:a16="http://schemas.microsoft.com/office/drawing/2014/main" id="{7D1989E3-F4C8-774F-86E5-49E704D05344}"/>
              </a:ext>
            </a:extLst>
          </p:cNvPr>
          <p:cNvSpPr>
            <a:spLocks noGrp="1"/>
          </p:cNvSpPr>
          <p:nvPr>
            <p:ph type="body" sz="quarter" idx="11"/>
          </p:nvPr>
        </p:nvSpPr>
        <p:spPr>
          <a:xfrm>
            <a:off x="7032567" y="1402437"/>
            <a:ext cx="4652558" cy="4390857"/>
          </a:xfrm>
        </p:spPr>
        <p:txBody>
          <a:bodyPr>
            <a:normAutofit/>
          </a:bodyPr>
          <a:lstStyle/>
          <a:p>
            <a:pPr>
              <a:spcBef>
                <a:spcPts val="1200"/>
              </a:spcBef>
              <a:buClr>
                <a:srgbClr val="F0AB00"/>
              </a:buClr>
            </a:pPr>
            <a:r>
              <a:rPr lang="en-US" sz="1800" dirty="0">
                <a:solidFill>
                  <a:srgbClr val="000000"/>
                </a:solidFill>
              </a:rPr>
              <a:t>Create exceptions so that reads by specific technical users do not create Read Audit logs</a:t>
            </a:r>
          </a:p>
          <a:p>
            <a:pPr>
              <a:buClr>
                <a:srgbClr val="F0AB00"/>
              </a:buClr>
            </a:pPr>
            <a:r>
              <a:rPr lang="en-US" b="1" dirty="0">
                <a:solidFill>
                  <a:srgbClr val="008FD3"/>
                </a:solidFill>
              </a:rPr>
              <a:t>Why is it important? </a:t>
            </a:r>
            <a:endParaRPr lang="en-US" b="1" dirty="0">
              <a:solidFill>
                <a:srgbClr val="000000"/>
              </a:solidFill>
            </a:endParaRPr>
          </a:p>
          <a:p>
            <a:pPr marL="0" lvl="2" indent="-1153">
              <a:spcBef>
                <a:spcPts val="1200"/>
              </a:spcBef>
              <a:buClr>
                <a:srgbClr val="000000"/>
              </a:buClr>
              <a:buNone/>
            </a:pPr>
            <a:r>
              <a:rPr lang="en-US" dirty="0">
                <a:solidFill>
                  <a:srgbClr val="000000"/>
                </a:solidFill>
              </a:rPr>
              <a:t>Integrations run in a technical user’s account and send data to other machines within SuccessFactors. The data is not being directly read by a human. Including these reads in Read Audit negatively impacts performance and overloads Read Audit logs to the point that the data may become meaningless.</a:t>
            </a:r>
            <a:endParaRPr lang="en-US" b="1" dirty="0">
              <a:solidFill>
                <a:srgbClr val="F0AB00"/>
              </a:solidFill>
            </a:endParaRPr>
          </a:p>
          <a:p>
            <a:endParaRPr lang="en-US" dirty="0"/>
          </a:p>
        </p:txBody>
      </p:sp>
      <p:pic>
        <p:nvPicPr>
          <p:cNvPr id="6" name="Picture 5" descr="laptop.png">
            <a:extLst>
              <a:ext uri="{FF2B5EF4-FFF2-40B4-BE49-F238E27FC236}">
                <a16:creationId xmlns:a16="http://schemas.microsoft.com/office/drawing/2014/main" id="{22FE30F8-664E-7B42-98FA-473C271E0AD2}"/>
              </a:ext>
            </a:extLst>
          </p:cNvPr>
          <p:cNvPicPr>
            <a:picLocks noChangeAspect="1"/>
          </p:cNvPicPr>
          <p:nvPr/>
        </p:nvPicPr>
        <p:blipFill rotWithShape="1">
          <a:blip r:embed="rId4">
            <a:extLst>
              <a:ext uri="{28A0092B-C50C-407E-A947-70E740481C1C}">
                <a14:useLocalDpi xmlns:a14="http://schemas.microsoft.com/office/drawing/2010/main" val="0"/>
              </a:ext>
            </a:extLst>
          </a:blip>
          <a:srcRect r="-709"/>
          <a:stretch/>
        </p:blipFill>
        <p:spPr bwMode="gray">
          <a:xfrm>
            <a:off x="789682" y="1531310"/>
            <a:ext cx="6024782" cy="3691967"/>
          </a:xfrm>
          <a:prstGeom prst="rect">
            <a:avLst/>
          </a:prstGeom>
        </p:spPr>
      </p:pic>
      <p:grpSp>
        <p:nvGrpSpPr>
          <p:cNvPr id="7" name="Group 6">
            <a:extLst>
              <a:ext uri="{FF2B5EF4-FFF2-40B4-BE49-F238E27FC236}">
                <a16:creationId xmlns:a16="http://schemas.microsoft.com/office/drawing/2014/main" id="{18D48444-412B-7A49-887E-18E52A0CBD92}"/>
              </a:ext>
            </a:extLst>
          </p:cNvPr>
          <p:cNvGrpSpPr/>
          <p:nvPr/>
        </p:nvGrpSpPr>
        <p:grpSpPr>
          <a:xfrm>
            <a:off x="10047187" y="504000"/>
            <a:ext cx="1643290" cy="472909"/>
            <a:chOff x="8415110" y="6003983"/>
            <a:chExt cx="1643290" cy="472909"/>
          </a:xfrm>
        </p:grpSpPr>
        <p:sp>
          <p:nvSpPr>
            <p:cNvPr id="8" name="Rounded Rectangle 7">
              <a:extLst>
                <a:ext uri="{FF2B5EF4-FFF2-40B4-BE49-F238E27FC236}">
                  <a16:creationId xmlns:a16="http://schemas.microsoft.com/office/drawing/2014/main" id="{BE1891FA-F48F-2D4C-947A-63BCAC6E432E}"/>
                </a:ext>
              </a:extLst>
            </p:cNvPr>
            <p:cNvSpPr/>
            <p:nvPr/>
          </p:nvSpPr>
          <p:spPr bwMode="gray">
            <a:xfrm>
              <a:off x="8415110" y="6003983"/>
              <a:ext cx="1643290" cy="472909"/>
            </a:xfrm>
            <a:prstGeom prst="roundRect">
              <a:avLst/>
            </a:prstGeom>
            <a:solidFill>
              <a:schemeClr val="accent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 name="TextBox 8">
              <a:extLst>
                <a:ext uri="{FF2B5EF4-FFF2-40B4-BE49-F238E27FC236}">
                  <a16:creationId xmlns:a16="http://schemas.microsoft.com/office/drawing/2014/main" id="{91588821-2CEA-6243-B3BF-9F4F58CF8404}"/>
                </a:ext>
              </a:extLst>
            </p:cNvPr>
            <p:cNvSpPr txBox="1"/>
            <p:nvPr/>
          </p:nvSpPr>
          <p:spPr>
            <a:xfrm>
              <a:off x="8723115" y="6099118"/>
              <a:ext cx="1051570" cy="276999"/>
            </a:xfrm>
            <a:prstGeom prst="rect">
              <a:avLst/>
            </a:prstGeom>
            <a:solidFill>
              <a:schemeClr val="accent1"/>
            </a:solidFill>
          </p:spPr>
          <p:txBody>
            <a:bodyPr wrap="none" lIns="0" tIns="0" rIns="0" bIns="0" rtlCol="0">
              <a:spAutoFit/>
            </a:bodyPr>
            <a:lstStyle/>
            <a:p>
              <a:pPr fontAlgn="base">
                <a:spcBef>
                  <a:spcPct val="50000"/>
                </a:spcBef>
                <a:spcAft>
                  <a:spcPct val="0"/>
                </a:spcAft>
                <a:buClr>
                  <a:srgbClr val="F0AB00"/>
                </a:buClr>
                <a:buSzPct val="80000"/>
              </a:pPr>
              <a:r>
                <a:rPr lang="en-US" sz="1800" b="1" kern="0" dirty="0">
                  <a:ea typeface="Arial Unicode MS" pitchFamily="34" charset="-128"/>
                  <a:cs typeface="Arial Unicode MS" pitchFamily="34" charset="-128"/>
                </a:rPr>
                <a:t>Roadmap</a:t>
              </a:r>
            </a:p>
          </p:txBody>
        </p:sp>
      </p:grpSp>
    </p:spTree>
    <p:extLst>
      <p:ext uri="{BB962C8B-B14F-4D97-AF65-F5344CB8AC3E}">
        <p14:creationId xmlns:p14="http://schemas.microsoft.com/office/powerpoint/2010/main" val="1405932890"/>
      </p:ext>
    </p:extLst>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C50767-7563-B24C-A9AA-C46B1B6F09BE}"/>
              </a:ext>
            </a:extLst>
          </p:cNvPr>
          <p:cNvSpPr>
            <a:spLocks noGrp="1"/>
          </p:cNvSpPr>
          <p:nvPr>
            <p:ph type="body" sz="quarter" idx="10"/>
          </p:nvPr>
        </p:nvSpPr>
        <p:spPr/>
        <p:txBody>
          <a:bodyPr>
            <a:normAutofit/>
          </a:bodyPr>
          <a:lstStyle/>
          <a:p>
            <a:pPr marL="285750" indent="-285750">
              <a:buFont typeface="Arial" panose="020B0604020202020204" pitchFamily="34" charset="0"/>
              <a:buChar char="•"/>
            </a:pPr>
            <a:r>
              <a:rPr lang="en-US" sz="1800" dirty="0"/>
              <a:t>SuccessFactors Customer Community </a:t>
            </a:r>
            <a:r>
              <a:rPr lang="en-US" sz="1800" b="1" dirty="0">
                <a:hlinkClick r:id="rId3"/>
              </a:rPr>
              <a:t>Data Protection and Privacy Forum</a:t>
            </a:r>
            <a:r>
              <a:rPr lang="en-US" sz="1800" b="1" dirty="0"/>
              <a:t>  </a:t>
            </a:r>
          </a:p>
          <a:p>
            <a:pPr marL="285750" indent="-285750">
              <a:buFont typeface="Arial" panose="020B0604020202020204" pitchFamily="34" charset="0"/>
              <a:buChar char="•"/>
            </a:pPr>
            <a:r>
              <a:rPr lang="en-US" sz="1800" dirty="0"/>
              <a:t>Documentation: </a:t>
            </a:r>
            <a:r>
              <a:rPr lang="en-US" sz="1800" b="1" dirty="0">
                <a:hlinkClick r:id="rId4"/>
              </a:rPr>
              <a:t>Setting Up and Using Data Protection and Privacy Features</a:t>
            </a:r>
            <a:endParaRPr lang="en-US" sz="1800" b="1" dirty="0"/>
          </a:p>
          <a:p>
            <a:pPr marL="285750" indent="-285750">
              <a:buFont typeface="Arial" panose="020B0604020202020204" pitchFamily="34" charset="0"/>
              <a:buChar char="•"/>
            </a:pPr>
            <a:r>
              <a:rPr lang="en-US" sz="1800" dirty="0"/>
              <a:t>Documentation: </a:t>
            </a:r>
            <a:r>
              <a:rPr lang="en-US" sz="1800" b="1" dirty="0">
                <a:hlinkClick r:id="rId5"/>
              </a:rPr>
              <a:t>Data Protection &amp; Privacy Feature Quick Start Guide</a:t>
            </a:r>
            <a:r>
              <a:rPr lang="en-US" sz="1800" b="1" dirty="0"/>
              <a:t> </a:t>
            </a:r>
          </a:p>
          <a:p>
            <a:pPr marL="285750" indent="-285750">
              <a:buFont typeface="Arial" panose="020B0604020202020204" pitchFamily="34" charset="0"/>
              <a:buChar char="•"/>
            </a:pPr>
            <a:r>
              <a:rPr lang="en-US" sz="1800" dirty="0"/>
              <a:t>On-Demand Webinar: </a:t>
            </a:r>
            <a:r>
              <a:rPr lang="en-US" sz="1800" b="1" dirty="0">
                <a:hlinkClick r:id="rId6"/>
              </a:rPr>
              <a:t>Migration to Role-Based Permissions: Getting Started</a:t>
            </a:r>
            <a:endParaRPr lang="en-US" sz="1800" b="1" dirty="0"/>
          </a:p>
          <a:p>
            <a:pPr marL="465714" lvl="1" indent="-285750">
              <a:buFont typeface="Arial" panose="020B0604020202020204" pitchFamily="34" charset="0"/>
              <a:buChar char="•"/>
            </a:pPr>
            <a:r>
              <a:rPr lang="en-US" sz="1600" dirty="0"/>
              <a:t>There are several webcasts covering multiple GDPR topics</a:t>
            </a:r>
          </a:p>
          <a:p>
            <a:pPr marL="285750" indent="-285750">
              <a:buFont typeface="Arial" panose="020B0604020202020204" pitchFamily="34" charset="0"/>
              <a:buChar char="•"/>
            </a:pPr>
            <a:endParaRPr lang="en-US" sz="1800" dirty="0"/>
          </a:p>
        </p:txBody>
      </p:sp>
      <p:sp>
        <p:nvSpPr>
          <p:cNvPr id="3" name="Title 2">
            <a:extLst>
              <a:ext uri="{FF2B5EF4-FFF2-40B4-BE49-F238E27FC236}">
                <a16:creationId xmlns:a16="http://schemas.microsoft.com/office/drawing/2014/main" id="{0E4ADEF9-70AF-7842-8B16-E6FAA0F49DEB}"/>
              </a:ext>
            </a:extLst>
          </p:cNvPr>
          <p:cNvSpPr>
            <a:spLocks noGrp="1"/>
          </p:cNvSpPr>
          <p:nvPr>
            <p:ph type="title"/>
          </p:nvPr>
        </p:nvSpPr>
        <p:spPr/>
        <p:txBody>
          <a:bodyPr/>
          <a:lstStyle/>
          <a:p>
            <a:r>
              <a:rPr lang="en-US" dirty="0"/>
              <a:t>SAP SuccessFactors Data Protection and Privacy Additional Resources</a:t>
            </a:r>
          </a:p>
        </p:txBody>
      </p:sp>
    </p:spTree>
    <p:custDataLst>
      <p:tags r:id="rId1"/>
    </p:custDataLst>
    <p:extLst>
      <p:ext uri="{BB962C8B-B14F-4D97-AF65-F5344CB8AC3E}">
        <p14:creationId xmlns:p14="http://schemas.microsoft.com/office/powerpoint/2010/main" val="373540439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04000" y="1322820"/>
            <a:ext cx="11186477" cy="4716000"/>
          </a:xfrm>
        </p:spPr>
        <p:txBody>
          <a:bodyPr>
            <a:normAutofit/>
          </a:bodyPr>
          <a:lstStyle/>
          <a:p>
            <a:pPr>
              <a:spcBef>
                <a:spcPts val="600"/>
              </a:spcBef>
            </a:pPr>
            <a:r>
              <a:rPr lang="en-US" i="1" dirty="0"/>
              <a:t>Review this </a:t>
            </a:r>
            <a:r>
              <a:rPr lang="en-US" b="1" i="1" u="sng" dirty="0">
                <a:hlinkClick r:id="rId4"/>
              </a:rPr>
              <a:t>interview</a:t>
            </a:r>
            <a:r>
              <a:rPr lang="en-US" i="1" dirty="0"/>
              <a:t> with our product focused legal expert for insight into how we anticipate and prepare for new regulations. </a:t>
            </a:r>
            <a:r>
              <a:rPr lang="en-US" dirty="0"/>
              <a:t> </a:t>
            </a:r>
          </a:p>
          <a:p>
            <a:pPr>
              <a:spcBef>
                <a:spcPts val="600"/>
              </a:spcBef>
            </a:pPr>
            <a:endParaRPr lang="en-US" b="1" dirty="0"/>
          </a:p>
          <a:p>
            <a:pPr marL="342900" lvl="0" indent="-342900">
              <a:spcBef>
                <a:spcPts val="600"/>
              </a:spcBef>
              <a:buFont typeface="Wingdings" panose="05000000000000000000" pitchFamily="2" charset="2"/>
              <a:buChar char="Ø"/>
            </a:pPr>
            <a:r>
              <a:rPr lang="en-US" sz="2100" b="1" dirty="0">
                <a:latin typeface="Arial" panose="020B0604020202020204" pitchFamily="34" charset="0"/>
                <a:cs typeface="Arial" panose="020B0604020202020204" pitchFamily="34" charset="0"/>
              </a:rPr>
              <a:t>Just getting started with GDPR? </a:t>
            </a:r>
            <a:r>
              <a:rPr lang="en-US" sz="2100" dirty="0">
                <a:latin typeface="Arial" panose="020B0604020202020204" pitchFamily="34" charset="0"/>
                <a:cs typeface="Arial" panose="020B0604020202020204" pitchFamily="34" charset="0"/>
              </a:rPr>
              <a:t>Review these resources for an overview of the regulation and how SAP SuccessFactors can help support you. </a:t>
            </a:r>
          </a:p>
          <a:p>
            <a:pPr marL="522864" lvl="1" indent="-342900">
              <a:buFont typeface="Arial" panose="020B0604020202020204" pitchFamily="34" charset="0"/>
              <a:buChar char="•"/>
            </a:pPr>
            <a:r>
              <a:rPr lang="en-US" sz="1900" dirty="0">
                <a:latin typeface="Arial" panose="020B0604020202020204" pitchFamily="34" charset="0"/>
                <a:cs typeface="Arial" panose="020B0604020202020204" pitchFamily="34" charset="0"/>
              </a:rPr>
              <a:t>GDPR Compliance </a:t>
            </a:r>
            <a:r>
              <a:rPr lang="en-US" sz="1900" u="sng" dirty="0">
                <a:latin typeface="Arial" panose="020B0604020202020204" pitchFamily="34" charset="0"/>
                <a:cs typeface="Arial" panose="020B0604020202020204" pitchFamily="34" charset="0"/>
                <a:hlinkClick r:id="rId5"/>
              </a:rPr>
              <a:t>Whitepaper</a:t>
            </a:r>
            <a:endParaRPr lang="en-US" sz="1900" u="sng" dirty="0">
              <a:latin typeface="Arial" panose="020B0604020202020204" pitchFamily="34" charset="0"/>
              <a:cs typeface="Arial" panose="020B0604020202020204" pitchFamily="34" charset="0"/>
            </a:endParaRPr>
          </a:p>
          <a:p>
            <a:pPr marL="522864" lvl="1" indent="-342900">
              <a:buFont typeface="Arial" panose="020B0604020202020204" pitchFamily="34" charset="0"/>
              <a:buChar char="•"/>
            </a:pPr>
            <a:r>
              <a:rPr lang="en-US" sz="1900" dirty="0">
                <a:latin typeface="Arial" panose="020B0604020202020204" pitchFamily="34" charset="0"/>
                <a:cs typeface="Arial" panose="020B0604020202020204" pitchFamily="34" charset="0"/>
              </a:rPr>
              <a:t>GDPR Overview on-demand </a:t>
            </a:r>
            <a:r>
              <a:rPr lang="en-US" sz="1900" u="sng" dirty="0">
                <a:latin typeface="Arial" panose="020B0604020202020204" pitchFamily="34" charset="0"/>
                <a:cs typeface="Arial" panose="020B0604020202020204" pitchFamily="34" charset="0"/>
                <a:hlinkClick r:id="rId6"/>
              </a:rPr>
              <a:t>Webinar</a:t>
            </a:r>
            <a:endParaRPr lang="en-US" sz="1900" u="sng" dirty="0">
              <a:latin typeface="Arial" panose="020B0604020202020204" pitchFamily="34" charset="0"/>
              <a:cs typeface="Arial" panose="020B0604020202020204" pitchFamily="34" charset="0"/>
            </a:endParaRPr>
          </a:p>
          <a:p>
            <a:pPr marL="522864" lvl="1" indent="-342900">
              <a:buFont typeface="Arial" panose="020B0604020202020204" pitchFamily="34" charset="0"/>
              <a:buChar char="•"/>
            </a:pPr>
            <a:r>
              <a:rPr lang="en-US" sz="1900" dirty="0">
                <a:latin typeface="Arial" panose="020B0604020202020204" pitchFamily="34" charset="0"/>
                <a:cs typeface="Arial" panose="020B0604020202020204" pitchFamily="34" charset="0"/>
              </a:rPr>
              <a:t>SAP SuccessFactors DPP Features on-demand </a:t>
            </a:r>
            <a:r>
              <a:rPr lang="en-US" sz="1900" u="sng" dirty="0">
                <a:latin typeface="Arial" panose="020B0604020202020204" pitchFamily="34" charset="0"/>
                <a:cs typeface="Arial" panose="020B0604020202020204" pitchFamily="34" charset="0"/>
                <a:hlinkClick r:id="rId7"/>
              </a:rPr>
              <a:t>Webinar</a:t>
            </a:r>
            <a:r>
              <a:rPr lang="en-US" sz="1900" dirty="0">
                <a:latin typeface="Arial" panose="020B0604020202020204" pitchFamily="34" charset="0"/>
                <a:cs typeface="Arial" panose="020B0604020202020204" pitchFamily="34" charset="0"/>
              </a:rPr>
              <a:t> </a:t>
            </a:r>
          </a:p>
          <a:p>
            <a:endParaRPr lang="en-US" dirty="0"/>
          </a:p>
        </p:txBody>
      </p:sp>
      <p:sp>
        <p:nvSpPr>
          <p:cNvPr id="2" name="Title 1"/>
          <p:cNvSpPr>
            <a:spLocks noGrp="1"/>
          </p:cNvSpPr>
          <p:nvPr>
            <p:ph type="title"/>
          </p:nvPr>
        </p:nvSpPr>
        <p:spPr>
          <a:xfrm>
            <a:off x="504001" y="504000"/>
            <a:ext cx="11186476" cy="369332"/>
          </a:xfrm>
        </p:spPr>
        <p:txBody>
          <a:bodyPr/>
          <a:lstStyle/>
          <a:p>
            <a:r>
              <a:rPr lang="en-US" dirty="0"/>
              <a:t>Preparing to Leverage SuccessFactors Data Protection and Privacy Features</a:t>
            </a:r>
          </a:p>
        </p:txBody>
      </p:sp>
    </p:spTree>
    <p:custDataLst>
      <p:tags r:id="rId1"/>
    </p:custDataLst>
    <p:extLst>
      <p:ext uri="{BB962C8B-B14F-4D97-AF65-F5344CB8AC3E}">
        <p14:creationId xmlns:p14="http://schemas.microsoft.com/office/powerpoint/2010/main" val="2022166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Oval 77"/>
          <p:cNvSpPr/>
          <p:nvPr/>
        </p:nvSpPr>
        <p:spPr bwMode="gray">
          <a:xfrm>
            <a:off x="4231317" y="2690548"/>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6b</a:t>
            </a:r>
          </a:p>
        </p:txBody>
      </p:sp>
      <p:sp>
        <p:nvSpPr>
          <p:cNvPr id="80" name="Oval 79"/>
          <p:cNvSpPr/>
          <p:nvPr/>
        </p:nvSpPr>
        <p:spPr bwMode="gray">
          <a:xfrm>
            <a:off x="4666646" y="1634932"/>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6a</a:t>
            </a:r>
          </a:p>
        </p:txBody>
      </p:sp>
      <p:sp>
        <p:nvSpPr>
          <p:cNvPr id="2" name="Title 1"/>
          <p:cNvSpPr>
            <a:spLocks noGrp="1"/>
          </p:cNvSpPr>
          <p:nvPr>
            <p:ph type="title"/>
          </p:nvPr>
        </p:nvSpPr>
        <p:spPr>
          <a:xfrm>
            <a:off x="505296" y="503999"/>
            <a:ext cx="11183887" cy="738493"/>
          </a:xfrm>
        </p:spPr>
        <p:txBody>
          <a:bodyPr/>
          <a:lstStyle/>
          <a:p>
            <a:r>
              <a:rPr lang="en-US" dirty="0"/>
              <a:t>Recruit &amp; Hire </a:t>
            </a:r>
            <a:br>
              <a:rPr lang="en-US" dirty="0"/>
            </a:br>
            <a:r>
              <a:rPr lang="en-US" b="0" dirty="0"/>
              <a:t>Process Interactions</a:t>
            </a:r>
          </a:p>
        </p:txBody>
      </p:sp>
      <p:grpSp>
        <p:nvGrpSpPr>
          <p:cNvPr id="224" name="Group 223"/>
          <p:cNvGrpSpPr/>
          <p:nvPr/>
        </p:nvGrpSpPr>
        <p:grpSpPr>
          <a:xfrm>
            <a:off x="4087997" y="3917717"/>
            <a:ext cx="914580" cy="1046339"/>
            <a:chOff x="7956884" y="4984226"/>
            <a:chExt cx="914818" cy="1046611"/>
          </a:xfrm>
        </p:grpSpPr>
        <p:grpSp>
          <p:nvGrpSpPr>
            <p:cNvPr id="225" name="Group 224"/>
            <p:cNvGrpSpPr/>
            <p:nvPr/>
          </p:nvGrpSpPr>
          <p:grpSpPr>
            <a:xfrm>
              <a:off x="7956884" y="4984226"/>
              <a:ext cx="914818" cy="1046611"/>
              <a:chOff x="10492431" y="1510888"/>
              <a:chExt cx="914818" cy="1046611"/>
            </a:xfrm>
          </p:grpSpPr>
          <p:sp>
            <p:nvSpPr>
              <p:cNvPr id="227" name="Rectangle 226"/>
              <p:cNvSpPr/>
              <p:nvPr/>
            </p:nvSpPr>
            <p:spPr bwMode="gray">
              <a:xfrm>
                <a:off x="10492431" y="1726618"/>
                <a:ext cx="914818" cy="830881"/>
              </a:xfrm>
              <a:prstGeom prst="rect">
                <a:avLst/>
              </a:prstGeom>
              <a:solidFill>
                <a:schemeClr val="accent6">
                  <a:lumMod val="50000"/>
                </a:schemeClr>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228" name="TextBox 227"/>
              <p:cNvSpPr txBox="1"/>
              <p:nvPr/>
            </p:nvSpPr>
            <p:spPr>
              <a:xfrm>
                <a:off x="10492431" y="1510888"/>
                <a:ext cx="914818"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Onboarding</a:t>
                </a:r>
              </a:p>
            </p:txBody>
          </p:sp>
        </p:grpSp>
        <p:pic>
          <p:nvPicPr>
            <p:cNvPr id="226" name="Picture 225"/>
            <p:cNvPicPr>
              <a:picLocks noChangeAspect="1"/>
            </p:cNvPicPr>
            <p:nvPr/>
          </p:nvPicPr>
          <p:blipFill>
            <a:blip r:embed="rId3"/>
            <a:stretch>
              <a:fillRect/>
            </a:stretch>
          </p:blipFill>
          <p:spPr>
            <a:xfrm>
              <a:off x="8141771" y="5303750"/>
              <a:ext cx="585008" cy="610444"/>
            </a:xfrm>
            <a:prstGeom prst="ellipse">
              <a:avLst/>
            </a:prstGeom>
            <a:ln w="28575">
              <a:solidFill>
                <a:schemeClr val="bg2">
                  <a:lumMod val="75000"/>
                </a:schemeClr>
              </a:solidFill>
            </a:ln>
          </p:spPr>
        </p:pic>
      </p:grpSp>
      <p:cxnSp>
        <p:nvCxnSpPr>
          <p:cNvPr id="229" name="Elbow Connector 228"/>
          <p:cNvCxnSpPr>
            <a:stCxn id="217" idx="2"/>
            <a:endCxn id="227" idx="1"/>
          </p:cNvCxnSpPr>
          <p:nvPr/>
        </p:nvCxnSpPr>
        <p:spPr>
          <a:xfrm rot="16200000" flipH="1">
            <a:off x="3032828" y="3493554"/>
            <a:ext cx="838528" cy="1271810"/>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Elbow Connector 229"/>
          <p:cNvCxnSpPr>
            <a:stCxn id="228" idx="0"/>
            <a:endCxn id="221" idx="1"/>
          </p:cNvCxnSpPr>
          <p:nvPr/>
        </p:nvCxnSpPr>
        <p:spPr>
          <a:xfrm rot="5400000" flipH="1" flipV="1">
            <a:off x="4670516" y="2813795"/>
            <a:ext cx="978693" cy="1229148"/>
          </a:xfrm>
          <a:prstGeom prst="bentConnector2">
            <a:avLst/>
          </a:prstGeom>
          <a:ln w="63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1" name="Elbow Connector 230"/>
          <p:cNvCxnSpPr>
            <a:stCxn id="221" idx="3"/>
            <a:endCxn id="235" idx="0"/>
          </p:cNvCxnSpPr>
          <p:nvPr/>
        </p:nvCxnSpPr>
        <p:spPr>
          <a:xfrm>
            <a:off x="6688598" y="2939023"/>
            <a:ext cx="619431" cy="949046"/>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32" name="Group 231"/>
          <p:cNvGrpSpPr/>
          <p:nvPr/>
        </p:nvGrpSpPr>
        <p:grpSpPr>
          <a:xfrm>
            <a:off x="6660931" y="3888070"/>
            <a:ext cx="1294194" cy="1051753"/>
            <a:chOff x="10275380" y="1505472"/>
            <a:chExt cx="1294531" cy="1052027"/>
          </a:xfrm>
        </p:grpSpPr>
        <p:sp>
          <p:nvSpPr>
            <p:cNvPr id="233" name="Rectangle 232"/>
            <p:cNvSpPr/>
            <p:nvPr/>
          </p:nvSpPr>
          <p:spPr bwMode="gray">
            <a:xfrm>
              <a:off x="10492431" y="1726618"/>
              <a:ext cx="914818" cy="830881"/>
            </a:xfrm>
            <a:prstGeom prst="rect">
              <a:avLst/>
            </a:prstGeom>
            <a:solidFill>
              <a:schemeClr val="bg1">
                <a:lumMod val="65000"/>
              </a:schemeClr>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234" name="Picture 233"/>
            <p:cNvPicPr>
              <a:picLocks noChangeAspect="1"/>
            </p:cNvPicPr>
            <p:nvPr/>
          </p:nvPicPr>
          <p:blipFill>
            <a:blip r:embed="rId4"/>
            <a:stretch>
              <a:fillRect/>
            </a:stretch>
          </p:blipFill>
          <p:spPr>
            <a:xfrm>
              <a:off x="10632476" y="1810583"/>
              <a:ext cx="618775" cy="658271"/>
            </a:xfrm>
            <a:prstGeom prst="ellipse">
              <a:avLst/>
            </a:prstGeom>
            <a:ln w="28575">
              <a:solidFill>
                <a:schemeClr val="bg2">
                  <a:lumMod val="75000"/>
                </a:schemeClr>
              </a:solidFill>
            </a:ln>
          </p:spPr>
        </p:pic>
        <p:sp>
          <p:nvSpPr>
            <p:cNvPr id="235" name="TextBox 234"/>
            <p:cNvSpPr txBox="1"/>
            <p:nvPr/>
          </p:nvSpPr>
          <p:spPr>
            <a:xfrm>
              <a:off x="10275380" y="1505472"/>
              <a:ext cx="1294531" cy="184709"/>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Profile</a:t>
              </a:r>
            </a:p>
          </p:txBody>
        </p:sp>
      </p:grpSp>
      <p:cxnSp>
        <p:nvCxnSpPr>
          <p:cNvPr id="244" name="Elbow Connector 243"/>
          <p:cNvCxnSpPr/>
          <p:nvPr/>
        </p:nvCxnSpPr>
        <p:spPr>
          <a:xfrm rot="5400000" flipH="1">
            <a:off x="4014162" y="1635773"/>
            <a:ext cx="1645570" cy="4976108"/>
          </a:xfrm>
          <a:prstGeom prst="bentConnector4">
            <a:avLst>
              <a:gd name="adj1" fmla="val -15740"/>
              <a:gd name="adj2" fmla="val 104593"/>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63" name="Group 262"/>
          <p:cNvGrpSpPr/>
          <p:nvPr/>
        </p:nvGrpSpPr>
        <p:grpSpPr>
          <a:xfrm>
            <a:off x="229508" y="3063324"/>
            <a:ext cx="1569785" cy="1066135"/>
            <a:chOff x="3034019" y="4039909"/>
            <a:chExt cx="1570194" cy="1066413"/>
          </a:xfrm>
        </p:grpSpPr>
        <p:sp>
          <p:nvSpPr>
            <p:cNvPr id="264" name="Rectangle 263"/>
            <p:cNvSpPr/>
            <p:nvPr/>
          </p:nvSpPr>
          <p:spPr bwMode="gray">
            <a:xfrm>
              <a:off x="3361707" y="4275441"/>
              <a:ext cx="914818" cy="830881"/>
            </a:xfrm>
            <a:prstGeom prst="rect">
              <a:avLst/>
            </a:prstGeom>
            <a:solidFill>
              <a:srgbClr val="2B3F7B"/>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265" name="Picture 264"/>
            <p:cNvPicPr>
              <a:picLocks noChangeAspect="1"/>
            </p:cNvPicPr>
            <p:nvPr/>
          </p:nvPicPr>
          <p:blipFill>
            <a:blip r:embed="rId5"/>
            <a:stretch>
              <a:fillRect/>
            </a:stretch>
          </p:blipFill>
          <p:spPr>
            <a:xfrm>
              <a:off x="3443149" y="4419313"/>
              <a:ext cx="769128" cy="549377"/>
            </a:xfrm>
            <a:prstGeom prst="ellipse">
              <a:avLst/>
            </a:prstGeom>
            <a:ln w="28575">
              <a:solidFill>
                <a:schemeClr val="bg2">
                  <a:lumMod val="75000"/>
                </a:schemeClr>
              </a:solidFill>
            </a:ln>
          </p:spPr>
        </p:pic>
        <p:sp>
          <p:nvSpPr>
            <p:cNvPr id="266" name="TextBox 265"/>
            <p:cNvSpPr txBox="1"/>
            <p:nvPr/>
          </p:nvSpPr>
          <p:spPr>
            <a:xfrm>
              <a:off x="3034019" y="4039909"/>
              <a:ext cx="1570194"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Succession</a:t>
              </a:r>
            </a:p>
          </p:txBody>
        </p:sp>
      </p:grpSp>
      <p:cxnSp>
        <p:nvCxnSpPr>
          <p:cNvPr id="268" name="Elbow Connector 267"/>
          <p:cNvCxnSpPr>
            <a:stCxn id="266" idx="0"/>
            <a:endCxn id="218" idx="1"/>
          </p:cNvCxnSpPr>
          <p:nvPr/>
        </p:nvCxnSpPr>
        <p:spPr>
          <a:xfrm rot="5400000" flipH="1" flipV="1">
            <a:off x="1508775" y="2226375"/>
            <a:ext cx="342576" cy="1331321"/>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1" name="Group 50"/>
          <p:cNvGrpSpPr/>
          <p:nvPr/>
        </p:nvGrpSpPr>
        <p:grpSpPr>
          <a:xfrm>
            <a:off x="9580348" y="1621577"/>
            <a:ext cx="1025545" cy="895039"/>
            <a:chOff x="6286310" y="4675661"/>
            <a:chExt cx="1025812" cy="895272"/>
          </a:xfrm>
        </p:grpSpPr>
        <p:sp>
          <p:nvSpPr>
            <p:cNvPr id="52" name="Rectangle 51"/>
            <p:cNvSpPr/>
            <p:nvPr/>
          </p:nvSpPr>
          <p:spPr bwMode="gray">
            <a:xfrm>
              <a:off x="6391124" y="4882487"/>
              <a:ext cx="857963" cy="688446"/>
            </a:xfrm>
            <a:prstGeom prst="rect">
              <a:avLst/>
            </a:prstGeom>
            <a:solidFill>
              <a:srgbClr val="9E3039"/>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53" name="TextBox 52"/>
            <p:cNvSpPr txBox="1"/>
            <p:nvPr/>
          </p:nvSpPr>
          <p:spPr>
            <a:xfrm>
              <a:off x="6286310" y="4675661"/>
              <a:ext cx="1025812"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Learning</a:t>
              </a:r>
            </a:p>
          </p:txBody>
        </p:sp>
        <p:pic>
          <p:nvPicPr>
            <p:cNvPr id="54" name="Picture 53"/>
            <p:cNvPicPr>
              <a:picLocks noChangeAspect="1"/>
            </p:cNvPicPr>
            <p:nvPr/>
          </p:nvPicPr>
          <p:blipFill rotWithShape="1">
            <a:blip r:embed="rId6"/>
            <a:srcRect b="32705"/>
            <a:stretch/>
          </p:blipFill>
          <p:spPr>
            <a:xfrm>
              <a:off x="6425077" y="4979943"/>
              <a:ext cx="773740" cy="488543"/>
            </a:xfrm>
            <a:prstGeom prst="ellipse">
              <a:avLst/>
            </a:prstGeom>
            <a:ln w="28575">
              <a:solidFill>
                <a:schemeClr val="bg2">
                  <a:lumMod val="75000"/>
                </a:schemeClr>
              </a:solidFill>
            </a:ln>
          </p:spPr>
        </p:pic>
      </p:grpSp>
      <p:grpSp>
        <p:nvGrpSpPr>
          <p:cNvPr id="55" name="Group 54"/>
          <p:cNvGrpSpPr/>
          <p:nvPr/>
        </p:nvGrpSpPr>
        <p:grpSpPr>
          <a:xfrm>
            <a:off x="9501525" y="4680745"/>
            <a:ext cx="1294194" cy="884028"/>
            <a:chOff x="6257215" y="2674241"/>
            <a:chExt cx="1294531" cy="884258"/>
          </a:xfrm>
        </p:grpSpPr>
        <p:sp>
          <p:nvSpPr>
            <p:cNvPr id="56" name="Rectangle 55"/>
            <p:cNvSpPr/>
            <p:nvPr/>
          </p:nvSpPr>
          <p:spPr bwMode="gray">
            <a:xfrm>
              <a:off x="6457975" y="2872699"/>
              <a:ext cx="872794" cy="685800"/>
            </a:xfrm>
            <a:prstGeom prst="rect">
              <a:avLst/>
            </a:prstGeom>
            <a:solidFill>
              <a:srgbClr val="D4652D"/>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57" name="TextBox 56"/>
            <p:cNvSpPr txBox="1"/>
            <p:nvPr/>
          </p:nvSpPr>
          <p:spPr>
            <a:xfrm>
              <a:off x="6257215" y="2674241"/>
              <a:ext cx="1294531" cy="184709"/>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Goals</a:t>
              </a:r>
            </a:p>
          </p:txBody>
        </p:sp>
        <p:pic>
          <p:nvPicPr>
            <p:cNvPr id="58" name="Picture 57"/>
            <p:cNvPicPr>
              <a:picLocks noChangeAspect="1"/>
            </p:cNvPicPr>
            <p:nvPr/>
          </p:nvPicPr>
          <p:blipFill rotWithShape="1">
            <a:blip r:embed="rId7"/>
            <a:srcRect l="18956" t="7002"/>
            <a:stretch/>
          </p:blipFill>
          <p:spPr>
            <a:xfrm>
              <a:off x="6648440" y="2949659"/>
              <a:ext cx="494578" cy="497550"/>
            </a:xfrm>
            <a:prstGeom prst="ellipse">
              <a:avLst/>
            </a:prstGeom>
            <a:ln w="28575">
              <a:solidFill>
                <a:schemeClr val="bg2">
                  <a:lumMod val="75000"/>
                </a:schemeClr>
              </a:solidFill>
            </a:ln>
          </p:spPr>
        </p:pic>
      </p:grpSp>
      <p:grpSp>
        <p:nvGrpSpPr>
          <p:cNvPr id="59" name="Group 58"/>
          <p:cNvGrpSpPr/>
          <p:nvPr/>
        </p:nvGrpSpPr>
        <p:grpSpPr>
          <a:xfrm>
            <a:off x="9697891" y="3050087"/>
            <a:ext cx="882420" cy="891943"/>
            <a:chOff x="9353737" y="3470275"/>
            <a:chExt cx="882650" cy="892175"/>
          </a:xfrm>
        </p:grpSpPr>
        <p:sp>
          <p:nvSpPr>
            <p:cNvPr id="60" name="Rectangle 59"/>
            <p:cNvSpPr>
              <a:spLocks noChangeArrowheads="1"/>
            </p:cNvSpPr>
            <p:nvPr/>
          </p:nvSpPr>
          <p:spPr bwMode="auto">
            <a:xfrm>
              <a:off x="9353737" y="3663950"/>
              <a:ext cx="882650" cy="698500"/>
            </a:xfrm>
            <a:prstGeom prst="rect">
              <a:avLst/>
            </a:prstGeom>
            <a:solidFill>
              <a:srgbClr val="FFD0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61" name="Rectangle 60"/>
            <p:cNvSpPr>
              <a:spLocks noChangeArrowheads="1"/>
            </p:cNvSpPr>
            <p:nvPr/>
          </p:nvSpPr>
          <p:spPr bwMode="auto">
            <a:xfrm>
              <a:off x="9593449" y="3470275"/>
              <a:ext cx="42227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126"/>
              <a:r>
                <a:rPr lang="en-US" altLang="en-US" sz="1200" b="1" dirty="0">
                  <a:solidFill>
                    <a:srgbClr val="7F7F7F"/>
                  </a:solidFill>
                </a:rPr>
                <a:t>Jam</a:t>
              </a:r>
              <a:endParaRPr lang="en-US" altLang="en-US" sz="1799" dirty="0"/>
            </a:p>
          </p:txBody>
        </p:sp>
        <p:pic>
          <p:nvPicPr>
            <p:cNvPr id="62" name="Picture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60099" y="3725863"/>
              <a:ext cx="673100" cy="5826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Freeform 39"/>
            <p:cNvSpPr>
              <a:spLocks/>
            </p:cNvSpPr>
            <p:nvPr/>
          </p:nvSpPr>
          <p:spPr bwMode="auto">
            <a:xfrm>
              <a:off x="9445812" y="3706813"/>
              <a:ext cx="696913" cy="614363"/>
            </a:xfrm>
            <a:custGeom>
              <a:avLst/>
              <a:gdLst>
                <a:gd name="T0" fmla="*/ 219 w 439"/>
                <a:gd name="T1" fmla="*/ 0 h 387"/>
                <a:gd name="T2" fmla="*/ 242 w 439"/>
                <a:gd name="T3" fmla="*/ 1 h 387"/>
                <a:gd name="T4" fmla="*/ 263 w 439"/>
                <a:gd name="T5" fmla="*/ 5 h 387"/>
                <a:gd name="T6" fmla="*/ 284 w 439"/>
                <a:gd name="T7" fmla="*/ 9 h 387"/>
                <a:gd name="T8" fmla="*/ 305 w 439"/>
                <a:gd name="T9" fmla="*/ 16 h 387"/>
                <a:gd name="T10" fmla="*/ 324 w 439"/>
                <a:gd name="T11" fmla="*/ 24 h 387"/>
                <a:gd name="T12" fmla="*/ 342 w 439"/>
                <a:gd name="T13" fmla="*/ 33 h 387"/>
                <a:gd name="T14" fmla="*/ 374 w 439"/>
                <a:gd name="T15" fmla="*/ 56 h 387"/>
                <a:gd name="T16" fmla="*/ 388 w 439"/>
                <a:gd name="T17" fmla="*/ 71 h 387"/>
                <a:gd name="T18" fmla="*/ 401 w 439"/>
                <a:gd name="T19" fmla="*/ 85 h 387"/>
                <a:gd name="T20" fmla="*/ 412 w 439"/>
                <a:gd name="T21" fmla="*/ 101 h 387"/>
                <a:gd name="T22" fmla="*/ 421 w 439"/>
                <a:gd name="T23" fmla="*/ 118 h 387"/>
                <a:gd name="T24" fmla="*/ 429 w 439"/>
                <a:gd name="T25" fmla="*/ 136 h 387"/>
                <a:gd name="T26" fmla="*/ 434 w 439"/>
                <a:gd name="T27" fmla="*/ 154 h 387"/>
                <a:gd name="T28" fmla="*/ 438 w 439"/>
                <a:gd name="T29" fmla="*/ 174 h 387"/>
                <a:gd name="T30" fmla="*/ 439 w 439"/>
                <a:gd name="T31" fmla="*/ 194 h 387"/>
                <a:gd name="T32" fmla="*/ 438 w 439"/>
                <a:gd name="T33" fmla="*/ 213 h 387"/>
                <a:gd name="T34" fmla="*/ 434 w 439"/>
                <a:gd name="T35" fmla="*/ 233 h 387"/>
                <a:gd name="T36" fmla="*/ 429 w 439"/>
                <a:gd name="T37" fmla="*/ 251 h 387"/>
                <a:gd name="T38" fmla="*/ 421 w 439"/>
                <a:gd name="T39" fmla="*/ 269 h 387"/>
                <a:gd name="T40" fmla="*/ 412 w 439"/>
                <a:gd name="T41" fmla="*/ 286 h 387"/>
                <a:gd name="T42" fmla="*/ 401 w 439"/>
                <a:gd name="T43" fmla="*/ 302 h 387"/>
                <a:gd name="T44" fmla="*/ 388 w 439"/>
                <a:gd name="T45" fmla="*/ 317 h 387"/>
                <a:gd name="T46" fmla="*/ 374 w 439"/>
                <a:gd name="T47" fmla="*/ 331 h 387"/>
                <a:gd name="T48" fmla="*/ 342 w 439"/>
                <a:gd name="T49" fmla="*/ 354 h 387"/>
                <a:gd name="T50" fmla="*/ 324 w 439"/>
                <a:gd name="T51" fmla="*/ 364 h 387"/>
                <a:gd name="T52" fmla="*/ 305 w 439"/>
                <a:gd name="T53" fmla="*/ 372 h 387"/>
                <a:gd name="T54" fmla="*/ 284 w 439"/>
                <a:gd name="T55" fmla="*/ 378 h 387"/>
                <a:gd name="T56" fmla="*/ 263 w 439"/>
                <a:gd name="T57" fmla="*/ 383 h 387"/>
                <a:gd name="T58" fmla="*/ 242 w 439"/>
                <a:gd name="T59" fmla="*/ 386 h 387"/>
                <a:gd name="T60" fmla="*/ 219 w 439"/>
                <a:gd name="T61" fmla="*/ 387 h 387"/>
                <a:gd name="T62" fmla="*/ 197 w 439"/>
                <a:gd name="T63" fmla="*/ 386 h 387"/>
                <a:gd name="T64" fmla="*/ 175 w 439"/>
                <a:gd name="T65" fmla="*/ 383 h 387"/>
                <a:gd name="T66" fmla="*/ 154 w 439"/>
                <a:gd name="T67" fmla="*/ 378 h 387"/>
                <a:gd name="T68" fmla="*/ 134 w 439"/>
                <a:gd name="T69" fmla="*/ 372 h 387"/>
                <a:gd name="T70" fmla="*/ 115 w 439"/>
                <a:gd name="T71" fmla="*/ 364 h 387"/>
                <a:gd name="T72" fmla="*/ 97 w 439"/>
                <a:gd name="T73" fmla="*/ 354 h 387"/>
                <a:gd name="T74" fmla="*/ 65 w 439"/>
                <a:gd name="T75" fmla="*/ 331 h 387"/>
                <a:gd name="T76" fmla="*/ 50 w 439"/>
                <a:gd name="T77" fmla="*/ 317 h 387"/>
                <a:gd name="T78" fmla="*/ 38 w 439"/>
                <a:gd name="T79" fmla="*/ 302 h 387"/>
                <a:gd name="T80" fmla="*/ 27 w 439"/>
                <a:gd name="T81" fmla="*/ 286 h 387"/>
                <a:gd name="T82" fmla="*/ 17 w 439"/>
                <a:gd name="T83" fmla="*/ 269 h 387"/>
                <a:gd name="T84" fmla="*/ 10 w 439"/>
                <a:gd name="T85" fmla="*/ 251 h 387"/>
                <a:gd name="T86" fmla="*/ 4 w 439"/>
                <a:gd name="T87" fmla="*/ 233 h 387"/>
                <a:gd name="T88" fmla="*/ 1 w 439"/>
                <a:gd name="T89" fmla="*/ 213 h 387"/>
                <a:gd name="T90" fmla="*/ 0 w 439"/>
                <a:gd name="T91" fmla="*/ 194 h 387"/>
                <a:gd name="T92" fmla="*/ 1 w 439"/>
                <a:gd name="T93" fmla="*/ 174 h 387"/>
                <a:gd name="T94" fmla="*/ 4 w 439"/>
                <a:gd name="T95" fmla="*/ 154 h 387"/>
                <a:gd name="T96" fmla="*/ 10 w 439"/>
                <a:gd name="T97" fmla="*/ 136 h 387"/>
                <a:gd name="T98" fmla="*/ 17 w 439"/>
                <a:gd name="T99" fmla="*/ 118 h 387"/>
                <a:gd name="T100" fmla="*/ 27 w 439"/>
                <a:gd name="T101" fmla="*/ 101 h 387"/>
                <a:gd name="T102" fmla="*/ 38 w 439"/>
                <a:gd name="T103" fmla="*/ 85 h 387"/>
                <a:gd name="T104" fmla="*/ 50 w 439"/>
                <a:gd name="T105" fmla="*/ 71 h 387"/>
                <a:gd name="T106" fmla="*/ 65 w 439"/>
                <a:gd name="T107" fmla="*/ 56 h 387"/>
                <a:gd name="T108" fmla="*/ 97 w 439"/>
                <a:gd name="T109" fmla="*/ 33 h 387"/>
                <a:gd name="T110" fmla="*/ 115 w 439"/>
                <a:gd name="T111" fmla="*/ 24 h 387"/>
                <a:gd name="T112" fmla="*/ 134 w 439"/>
                <a:gd name="T113" fmla="*/ 16 h 387"/>
                <a:gd name="T114" fmla="*/ 154 w 439"/>
                <a:gd name="T115" fmla="*/ 9 h 387"/>
                <a:gd name="T116" fmla="*/ 175 w 439"/>
                <a:gd name="T117" fmla="*/ 5 h 387"/>
                <a:gd name="T118" fmla="*/ 197 w 439"/>
                <a:gd name="T119" fmla="*/ 1 h 387"/>
                <a:gd name="T120" fmla="*/ 219 w 439"/>
                <a:gd name="T121"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9" h="387">
                  <a:moveTo>
                    <a:pt x="219" y="0"/>
                  </a:moveTo>
                  <a:lnTo>
                    <a:pt x="242" y="1"/>
                  </a:lnTo>
                  <a:lnTo>
                    <a:pt x="263" y="5"/>
                  </a:lnTo>
                  <a:lnTo>
                    <a:pt x="284" y="9"/>
                  </a:lnTo>
                  <a:lnTo>
                    <a:pt x="305" y="16"/>
                  </a:lnTo>
                  <a:lnTo>
                    <a:pt x="324" y="24"/>
                  </a:lnTo>
                  <a:lnTo>
                    <a:pt x="342" y="33"/>
                  </a:lnTo>
                  <a:lnTo>
                    <a:pt x="374" y="56"/>
                  </a:lnTo>
                  <a:lnTo>
                    <a:pt x="388" y="71"/>
                  </a:lnTo>
                  <a:lnTo>
                    <a:pt x="401" y="85"/>
                  </a:lnTo>
                  <a:lnTo>
                    <a:pt x="412" y="101"/>
                  </a:lnTo>
                  <a:lnTo>
                    <a:pt x="421" y="118"/>
                  </a:lnTo>
                  <a:lnTo>
                    <a:pt x="429" y="136"/>
                  </a:lnTo>
                  <a:lnTo>
                    <a:pt x="434" y="154"/>
                  </a:lnTo>
                  <a:lnTo>
                    <a:pt x="438" y="174"/>
                  </a:lnTo>
                  <a:lnTo>
                    <a:pt x="439" y="194"/>
                  </a:lnTo>
                  <a:lnTo>
                    <a:pt x="438" y="213"/>
                  </a:lnTo>
                  <a:lnTo>
                    <a:pt x="434" y="233"/>
                  </a:lnTo>
                  <a:lnTo>
                    <a:pt x="429" y="251"/>
                  </a:lnTo>
                  <a:lnTo>
                    <a:pt x="421" y="269"/>
                  </a:lnTo>
                  <a:lnTo>
                    <a:pt x="412" y="286"/>
                  </a:lnTo>
                  <a:lnTo>
                    <a:pt x="401" y="302"/>
                  </a:lnTo>
                  <a:lnTo>
                    <a:pt x="388" y="317"/>
                  </a:lnTo>
                  <a:lnTo>
                    <a:pt x="374" y="331"/>
                  </a:lnTo>
                  <a:lnTo>
                    <a:pt x="342" y="354"/>
                  </a:lnTo>
                  <a:lnTo>
                    <a:pt x="324" y="364"/>
                  </a:lnTo>
                  <a:lnTo>
                    <a:pt x="305" y="372"/>
                  </a:lnTo>
                  <a:lnTo>
                    <a:pt x="284" y="378"/>
                  </a:lnTo>
                  <a:lnTo>
                    <a:pt x="263" y="383"/>
                  </a:lnTo>
                  <a:lnTo>
                    <a:pt x="242" y="386"/>
                  </a:lnTo>
                  <a:lnTo>
                    <a:pt x="219" y="387"/>
                  </a:lnTo>
                  <a:lnTo>
                    <a:pt x="197" y="386"/>
                  </a:lnTo>
                  <a:lnTo>
                    <a:pt x="175" y="383"/>
                  </a:lnTo>
                  <a:lnTo>
                    <a:pt x="154" y="378"/>
                  </a:lnTo>
                  <a:lnTo>
                    <a:pt x="134" y="372"/>
                  </a:lnTo>
                  <a:lnTo>
                    <a:pt x="115" y="364"/>
                  </a:lnTo>
                  <a:lnTo>
                    <a:pt x="97" y="354"/>
                  </a:lnTo>
                  <a:lnTo>
                    <a:pt x="65" y="331"/>
                  </a:lnTo>
                  <a:lnTo>
                    <a:pt x="50" y="317"/>
                  </a:lnTo>
                  <a:lnTo>
                    <a:pt x="38" y="302"/>
                  </a:lnTo>
                  <a:lnTo>
                    <a:pt x="27" y="286"/>
                  </a:lnTo>
                  <a:lnTo>
                    <a:pt x="17" y="269"/>
                  </a:lnTo>
                  <a:lnTo>
                    <a:pt x="10" y="251"/>
                  </a:lnTo>
                  <a:lnTo>
                    <a:pt x="4" y="233"/>
                  </a:lnTo>
                  <a:lnTo>
                    <a:pt x="1" y="213"/>
                  </a:lnTo>
                  <a:lnTo>
                    <a:pt x="0" y="194"/>
                  </a:lnTo>
                  <a:lnTo>
                    <a:pt x="1" y="174"/>
                  </a:lnTo>
                  <a:lnTo>
                    <a:pt x="4" y="154"/>
                  </a:lnTo>
                  <a:lnTo>
                    <a:pt x="10" y="136"/>
                  </a:lnTo>
                  <a:lnTo>
                    <a:pt x="17" y="118"/>
                  </a:lnTo>
                  <a:lnTo>
                    <a:pt x="27" y="101"/>
                  </a:lnTo>
                  <a:lnTo>
                    <a:pt x="38" y="85"/>
                  </a:lnTo>
                  <a:lnTo>
                    <a:pt x="50" y="71"/>
                  </a:lnTo>
                  <a:lnTo>
                    <a:pt x="65" y="56"/>
                  </a:lnTo>
                  <a:lnTo>
                    <a:pt x="97" y="33"/>
                  </a:lnTo>
                  <a:lnTo>
                    <a:pt x="115" y="24"/>
                  </a:lnTo>
                  <a:lnTo>
                    <a:pt x="134" y="16"/>
                  </a:lnTo>
                  <a:lnTo>
                    <a:pt x="154" y="9"/>
                  </a:lnTo>
                  <a:lnTo>
                    <a:pt x="175" y="5"/>
                  </a:lnTo>
                  <a:lnTo>
                    <a:pt x="197" y="1"/>
                  </a:lnTo>
                  <a:lnTo>
                    <a:pt x="219" y="0"/>
                  </a:lnTo>
                  <a:close/>
                </a:path>
              </a:pathLst>
            </a:custGeom>
            <a:noFill/>
            <a:ln w="30163" cap="rnd">
              <a:solidFill>
                <a:srgbClr val="9999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1799"/>
            </a:p>
          </p:txBody>
        </p:sp>
      </p:grpSp>
      <p:cxnSp>
        <p:nvCxnSpPr>
          <p:cNvPr id="11" name="Elbow Connector 10"/>
          <p:cNvCxnSpPr>
            <a:stCxn id="52" idx="3"/>
            <a:endCxn id="85" idx="0"/>
          </p:cNvCxnSpPr>
          <p:nvPr/>
        </p:nvCxnSpPr>
        <p:spPr>
          <a:xfrm>
            <a:off x="10542873" y="2172482"/>
            <a:ext cx="821176" cy="415602"/>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233" idx="3"/>
            <a:endCxn id="56" idx="1"/>
          </p:cNvCxnSpPr>
          <p:nvPr/>
        </p:nvCxnSpPr>
        <p:spPr>
          <a:xfrm>
            <a:off x="7792505" y="4524490"/>
            <a:ext cx="1909728" cy="697471"/>
          </a:xfrm>
          <a:prstGeom prst="bentConnector3">
            <a:avLst>
              <a:gd name="adj1" fmla="val 55319"/>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233" idx="3"/>
            <a:endCxn id="52" idx="1"/>
          </p:cNvCxnSpPr>
          <p:nvPr/>
        </p:nvCxnSpPr>
        <p:spPr>
          <a:xfrm flipV="1">
            <a:off x="7792506" y="2172483"/>
            <a:ext cx="1892629" cy="2352007"/>
          </a:xfrm>
          <a:prstGeom prst="bentConnector3">
            <a:avLst>
              <a:gd name="adj1" fmla="val 5578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Flowchart: Off-page Connector 84"/>
          <p:cNvSpPr/>
          <p:nvPr/>
        </p:nvSpPr>
        <p:spPr bwMode="gray">
          <a:xfrm>
            <a:off x="10814996" y="2588084"/>
            <a:ext cx="1098109" cy="580446"/>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Learn &amp; Develop</a:t>
            </a:r>
          </a:p>
        </p:txBody>
      </p:sp>
      <p:sp>
        <p:nvSpPr>
          <p:cNvPr id="86" name="Flowchart: Off-page Connector 85"/>
          <p:cNvSpPr/>
          <p:nvPr/>
        </p:nvSpPr>
        <p:spPr bwMode="gray">
          <a:xfrm>
            <a:off x="10814996" y="4928828"/>
            <a:ext cx="1098109" cy="580446"/>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Perform &amp; Reward</a:t>
            </a:r>
          </a:p>
        </p:txBody>
      </p:sp>
      <p:cxnSp>
        <p:nvCxnSpPr>
          <p:cNvPr id="240" name="Elbow Connector 239"/>
          <p:cNvCxnSpPr>
            <a:stCxn id="233" idx="3"/>
            <a:endCxn id="60" idx="1"/>
          </p:cNvCxnSpPr>
          <p:nvPr/>
        </p:nvCxnSpPr>
        <p:spPr>
          <a:xfrm flipV="1">
            <a:off x="7792505" y="3592870"/>
            <a:ext cx="1905386" cy="931620"/>
          </a:xfrm>
          <a:prstGeom prst="bentConnector3">
            <a:avLst>
              <a:gd name="adj1" fmla="val 5492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Elbow Connector 242"/>
          <p:cNvCxnSpPr>
            <a:stCxn id="56" idx="3"/>
            <a:endCxn id="86" idx="1"/>
          </p:cNvCxnSpPr>
          <p:nvPr/>
        </p:nvCxnSpPr>
        <p:spPr>
          <a:xfrm flipV="1">
            <a:off x="10574800" y="5219051"/>
            <a:ext cx="240196" cy="2911"/>
          </a:xfrm>
          <a:prstGeom prst="bentConnector3">
            <a:avLst>
              <a:gd name="adj1" fmla="val 5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60" idx="3"/>
            <a:endCxn id="85" idx="2"/>
          </p:cNvCxnSpPr>
          <p:nvPr/>
        </p:nvCxnSpPr>
        <p:spPr>
          <a:xfrm flipV="1">
            <a:off x="10580311" y="3168531"/>
            <a:ext cx="783739" cy="424339"/>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gray">
          <a:xfrm>
            <a:off x="646991" y="2327590"/>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1b</a:t>
            </a:r>
          </a:p>
        </p:txBody>
      </p:sp>
      <p:sp>
        <p:nvSpPr>
          <p:cNvPr id="67" name="Oval 66"/>
          <p:cNvSpPr/>
          <p:nvPr/>
        </p:nvSpPr>
        <p:spPr bwMode="gray">
          <a:xfrm>
            <a:off x="2866212" y="3898173"/>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4</a:t>
            </a:r>
          </a:p>
        </p:txBody>
      </p:sp>
      <p:sp>
        <p:nvSpPr>
          <p:cNvPr id="68" name="Oval 67"/>
          <p:cNvSpPr/>
          <p:nvPr/>
        </p:nvSpPr>
        <p:spPr bwMode="gray">
          <a:xfrm>
            <a:off x="2099012" y="5275311"/>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2</a:t>
            </a:r>
          </a:p>
        </p:txBody>
      </p:sp>
      <p:sp>
        <p:nvSpPr>
          <p:cNvPr id="69" name="Oval 68"/>
          <p:cNvSpPr/>
          <p:nvPr/>
        </p:nvSpPr>
        <p:spPr bwMode="gray">
          <a:xfrm>
            <a:off x="2096493" y="5575326"/>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3</a:t>
            </a:r>
          </a:p>
        </p:txBody>
      </p:sp>
      <p:sp>
        <p:nvSpPr>
          <p:cNvPr id="70" name="Oval 69"/>
          <p:cNvSpPr/>
          <p:nvPr/>
        </p:nvSpPr>
        <p:spPr bwMode="gray">
          <a:xfrm>
            <a:off x="4618157" y="3453175"/>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5</a:t>
            </a:r>
          </a:p>
        </p:txBody>
      </p:sp>
      <p:sp>
        <p:nvSpPr>
          <p:cNvPr id="71" name="Oval 70"/>
          <p:cNvSpPr/>
          <p:nvPr/>
        </p:nvSpPr>
        <p:spPr bwMode="gray">
          <a:xfrm>
            <a:off x="7387323" y="3157293"/>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7</a:t>
            </a:r>
          </a:p>
        </p:txBody>
      </p:sp>
      <p:sp>
        <p:nvSpPr>
          <p:cNvPr id="72" name="Oval 71"/>
          <p:cNvSpPr/>
          <p:nvPr/>
        </p:nvSpPr>
        <p:spPr bwMode="gray">
          <a:xfrm>
            <a:off x="8631839" y="1806195"/>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8</a:t>
            </a:r>
          </a:p>
        </p:txBody>
      </p:sp>
      <p:sp>
        <p:nvSpPr>
          <p:cNvPr id="73" name="Oval 72"/>
          <p:cNvSpPr/>
          <p:nvPr/>
        </p:nvSpPr>
        <p:spPr bwMode="gray">
          <a:xfrm>
            <a:off x="8585499" y="3378890"/>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9</a:t>
            </a:r>
          </a:p>
        </p:txBody>
      </p:sp>
      <p:sp>
        <p:nvSpPr>
          <p:cNvPr id="74" name="Oval 73"/>
          <p:cNvSpPr/>
          <p:nvPr/>
        </p:nvSpPr>
        <p:spPr bwMode="gray">
          <a:xfrm>
            <a:off x="8579752" y="4853314"/>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10</a:t>
            </a:r>
          </a:p>
        </p:txBody>
      </p:sp>
      <p:sp>
        <p:nvSpPr>
          <p:cNvPr id="79" name="Rectangle 78"/>
          <p:cNvSpPr/>
          <p:nvPr/>
        </p:nvSpPr>
        <p:spPr bwMode="gray">
          <a:xfrm>
            <a:off x="229509" y="1342352"/>
            <a:ext cx="11817738" cy="5030079"/>
          </a:xfrm>
          <a:prstGeom prst="rect">
            <a:avLst/>
          </a:prstGeom>
          <a:solidFill>
            <a:schemeClr val="bg1">
              <a:alpha val="68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grpSp>
        <p:nvGrpSpPr>
          <p:cNvPr id="216" name="Group 215"/>
          <p:cNvGrpSpPr/>
          <p:nvPr/>
        </p:nvGrpSpPr>
        <p:grpSpPr>
          <a:xfrm>
            <a:off x="2345722" y="2627049"/>
            <a:ext cx="927546" cy="1083147"/>
            <a:chOff x="8648064" y="3839466"/>
            <a:chExt cx="927788" cy="1083429"/>
          </a:xfrm>
        </p:grpSpPr>
        <p:sp>
          <p:nvSpPr>
            <p:cNvPr id="217" name="Rectangle 216"/>
            <p:cNvSpPr/>
            <p:nvPr/>
          </p:nvSpPr>
          <p:spPr bwMode="gray">
            <a:xfrm>
              <a:off x="8661452" y="4090791"/>
              <a:ext cx="914400" cy="832104"/>
            </a:xfrm>
            <a:prstGeom prst="rect">
              <a:avLst/>
            </a:prstGeom>
            <a:solidFill>
              <a:schemeClr val="accent6">
                <a:lumMod val="75000"/>
              </a:schemeClr>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218" name="TextBox 217"/>
            <p:cNvSpPr txBox="1"/>
            <p:nvPr/>
          </p:nvSpPr>
          <p:spPr>
            <a:xfrm>
              <a:off x="8648064" y="3839466"/>
              <a:ext cx="919788" cy="18744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Recruiting</a:t>
              </a:r>
            </a:p>
          </p:txBody>
        </p:sp>
        <p:pic>
          <p:nvPicPr>
            <p:cNvPr id="219" name="Picture 218"/>
            <p:cNvPicPr>
              <a:picLocks noChangeAspect="1"/>
            </p:cNvPicPr>
            <p:nvPr/>
          </p:nvPicPr>
          <p:blipFill>
            <a:blip r:embed="rId9"/>
            <a:stretch>
              <a:fillRect/>
            </a:stretch>
          </p:blipFill>
          <p:spPr>
            <a:xfrm>
              <a:off x="8843401" y="4197246"/>
              <a:ext cx="541871" cy="562319"/>
            </a:xfrm>
            <a:prstGeom prst="ellipse">
              <a:avLst/>
            </a:prstGeom>
            <a:ln w="28575">
              <a:solidFill>
                <a:schemeClr val="bg2">
                  <a:lumMod val="75000"/>
                </a:schemeClr>
              </a:solidFill>
            </a:ln>
          </p:spPr>
        </p:pic>
      </p:grpSp>
      <p:cxnSp>
        <p:nvCxnSpPr>
          <p:cNvPr id="236" name="Elbow Connector 235"/>
          <p:cNvCxnSpPr>
            <a:stCxn id="223" idx="0"/>
            <a:endCxn id="218" idx="0"/>
          </p:cNvCxnSpPr>
          <p:nvPr/>
        </p:nvCxnSpPr>
        <p:spPr>
          <a:xfrm rot="16200000" flipH="1" flipV="1">
            <a:off x="4343194" y="749414"/>
            <a:ext cx="339938" cy="3415330"/>
          </a:xfrm>
          <a:prstGeom prst="bentConnector3">
            <a:avLst>
              <a:gd name="adj1" fmla="val -67230"/>
            </a:avLst>
          </a:prstGeom>
          <a:ln w="6350">
            <a:solidFill>
              <a:schemeClr val="tx1"/>
            </a:solidFill>
            <a:headEnd type="triangle" w="med" len="med"/>
            <a:tailEnd type="triangle" w="med" len="med"/>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37" name="TextBox 236"/>
          <p:cNvSpPr txBox="1"/>
          <p:nvPr/>
        </p:nvSpPr>
        <p:spPr>
          <a:xfrm>
            <a:off x="2900157" y="2123992"/>
            <a:ext cx="2492202" cy="430775"/>
          </a:xfrm>
          <a:prstGeom prst="rect">
            <a:avLst/>
          </a:prstGeom>
          <a:noFill/>
          <a:effectLst>
            <a:glow rad="228600">
              <a:schemeClr val="accent1">
                <a:satMod val="175000"/>
                <a:alpha val="40000"/>
              </a:schemeClr>
            </a:glow>
          </a:effectLst>
        </p:spPr>
        <p:txBody>
          <a:bodyPr wrap="square" rtlCol="0">
            <a:spAutoFit/>
          </a:bodyPr>
          <a:lstStyle/>
          <a:p>
            <a:pPr fontAlgn="t">
              <a:spcBef>
                <a:spcPts val="60"/>
              </a:spcBef>
            </a:pPr>
            <a:r>
              <a:rPr lang="en-US" sz="1100" dirty="0">
                <a:latin typeface="Arial" panose="020B0604020202020204" pitchFamily="34" charset="0"/>
                <a:cs typeface="Arial" panose="020B0604020202020204" pitchFamily="34" charset="0"/>
              </a:rPr>
              <a:t>       Job requisition can be initiated from Position Org Chart</a:t>
            </a:r>
          </a:p>
        </p:txBody>
      </p:sp>
      <p:sp>
        <p:nvSpPr>
          <p:cNvPr id="3" name="5-Point Star 2"/>
          <p:cNvSpPr/>
          <p:nvPr/>
        </p:nvSpPr>
        <p:spPr bwMode="gray">
          <a:xfrm>
            <a:off x="2702780" y="1536108"/>
            <a:ext cx="759916" cy="481168"/>
          </a:xfrm>
          <a:prstGeom prst="star5">
            <a:avLst/>
          </a:prstGeom>
          <a:solidFill>
            <a:schemeClr val="accent1"/>
          </a:solidFill>
          <a:ln w="6350" algn="ctr">
            <a:noFill/>
            <a:miter lim="800000"/>
            <a:headEnd/>
            <a:tailEnd/>
          </a:ln>
        </p:spPr>
        <p:txBody>
          <a:bodyPr lIns="0" tIns="0" rIns="0" bIns="0" rtlCol="0" anchor="ctr"/>
          <a:lstStyle/>
          <a:p>
            <a:pPr algn="ctr" defTabSz="914126" fontAlgn="base">
              <a:spcBef>
                <a:spcPct val="50000"/>
              </a:spcBef>
              <a:spcAft>
                <a:spcPct val="0"/>
              </a:spcAft>
              <a:buClr>
                <a:srgbClr val="F0AB00"/>
              </a:buClr>
              <a:buSzPct val="80000"/>
            </a:pPr>
            <a:r>
              <a:rPr lang="en-US" sz="1000" b="1" kern="0" dirty="0">
                <a:ea typeface="Arial Unicode MS" pitchFamily="34" charset="-128"/>
                <a:cs typeface="Arial Unicode MS" pitchFamily="34" charset="-128"/>
              </a:rPr>
              <a:t>Start</a:t>
            </a:r>
          </a:p>
        </p:txBody>
      </p:sp>
      <p:grpSp>
        <p:nvGrpSpPr>
          <p:cNvPr id="4" name="Group 3"/>
          <p:cNvGrpSpPr/>
          <p:nvPr/>
        </p:nvGrpSpPr>
        <p:grpSpPr>
          <a:xfrm>
            <a:off x="5573729" y="2287110"/>
            <a:ext cx="1294194" cy="1067857"/>
            <a:chOff x="6906489" y="2708845"/>
            <a:chExt cx="1294531" cy="1068135"/>
          </a:xfrm>
        </p:grpSpPr>
        <p:grpSp>
          <p:nvGrpSpPr>
            <p:cNvPr id="220" name="Group 219"/>
            <p:cNvGrpSpPr/>
            <p:nvPr/>
          </p:nvGrpSpPr>
          <p:grpSpPr>
            <a:xfrm>
              <a:off x="6906489" y="2708845"/>
              <a:ext cx="1294531" cy="1068135"/>
              <a:chOff x="4598598" y="3328742"/>
              <a:chExt cx="1294531" cy="1068135"/>
            </a:xfrm>
          </p:grpSpPr>
          <p:sp>
            <p:nvSpPr>
              <p:cNvPr id="221" name="Rectangle 220"/>
              <p:cNvSpPr/>
              <p:nvPr/>
            </p:nvSpPr>
            <p:spPr bwMode="gray">
              <a:xfrm>
                <a:off x="4799357" y="3564773"/>
                <a:ext cx="914400" cy="832104"/>
              </a:xfrm>
              <a:prstGeom prst="rect">
                <a:avLst/>
              </a:prstGeom>
              <a:solidFill>
                <a:schemeClr val="bg1">
                  <a:lumMod val="50000"/>
                </a:schemeClr>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223" name="TextBox 222"/>
              <p:cNvSpPr txBox="1"/>
              <p:nvPr/>
            </p:nvSpPr>
            <p:spPr>
              <a:xfrm>
                <a:off x="4598598" y="3328742"/>
                <a:ext cx="1294531"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Central</a:t>
                </a:r>
              </a:p>
            </p:txBody>
          </p:sp>
        </p:grpSp>
        <p:pic>
          <p:nvPicPr>
            <p:cNvPr id="121" name="Picture 120"/>
            <p:cNvPicPr>
              <a:picLocks noChangeAspect="1"/>
            </p:cNvPicPr>
            <p:nvPr/>
          </p:nvPicPr>
          <p:blipFill>
            <a:blip r:embed="rId10"/>
            <a:stretch>
              <a:fillRect/>
            </a:stretch>
          </p:blipFill>
          <p:spPr>
            <a:xfrm>
              <a:off x="7258713" y="3071045"/>
              <a:ext cx="652801" cy="586694"/>
            </a:xfrm>
            <a:prstGeom prst="roundRect">
              <a:avLst/>
            </a:prstGeom>
            <a:ln w="28575">
              <a:solidFill>
                <a:schemeClr val="bg2">
                  <a:lumMod val="50000"/>
                </a:schemeClr>
              </a:solidFill>
            </a:ln>
          </p:spPr>
        </p:pic>
      </p:grpSp>
      <p:sp>
        <p:nvSpPr>
          <p:cNvPr id="66" name="Oval 65"/>
          <p:cNvSpPr/>
          <p:nvPr/>
        </p:nvSpPr>
        <p:spPr bwMode="gray">
          <a:xfrm>
            <a:off x="2954812" y="2113683"/>
            <a:ext cx="254668" cy="217056"/>
          </a:xfrm>
          <a:prstGeom prst="ellipse">
            <a:avLst/>
          </a:prstGeom>
          <a:solidFill>
            <a:srgbClr val="0070C0"/>
          </a:solidFill>
          <a:ln w="6350" algn="ctr">
            <a:noFill/>
            <a:miter lim="800000"/>
            <a:headEnd/>
            <a:tailEnd/>
          </a:ln>
          <a:effectLst>
            <a:glow rad="228600">
              <a:schemeClr val="accent1">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1a</a:t>
            </a:r>
          </a:p>
        </p:txBody>
      </p:sp>
      <p:pic>
        <p:nvPicPr>
          <p:cNvPr id="76" name="Picture 75"/>
          <p:cNvPicPr>
            <a:picLocks noChangeAspect="1"/>
          </p:cNvPicPr>
          <p:nvPr/>
        </p:nvPicPr>
        <p:blipFill>
          <a:blip r:embed="rId11"/>
          <a:stretch>
            <a:fillRect/>
          </a:stretch>
        </p:blipFill>
        <p:spPr>
          <a:xfrm>
            <a:off x="7366859" y="2287766"/>
            <a:ext cx="3105536" cy="2916801"/>
          </a:xfrm>
          <a:prstGeom prst="rect">
            <a:avLst/>
          </a:prstGeom>
          <a:ln>
            <a:noFill/>
          </a:ln>
          <a:effectLst>
            <a:glow rad="228600">
              <a:schemeClr val="accent1">
                <a:satMod val="175000"/>
                <a:alpha val="40000"/>
              </a:schemeClr>
            </a:glow>
          </a:effectLst>
          <a:scene3d>
            <a:camera prst="orthographicFront">
              <a:rot lat="0" lon="0" rev="0"/>
            </a:camera>
            <a:lightRig rig="soft" dir="t">
              <a:rot lat="0" lon="0" rev="0"/>
            </a:lightRig>
          </a:scene3d>
          <a:sp3d contourW="44450" prstMaterial="matte">
            <a:bevelT w="63500" h="63500"/>
            <a:contourClr>
              <a:srgbClr val="FFFFFF"/>
            </a:contourClr>
          </a:sp3d>
        </p:spPr>
      </p:pic>
      <p:sp>
        <p:nvSpPr>
          <p:cNvPr id="77" name="Rounded Rectangle 76"/>
          <p:cNvSpPr/>
          <p:nvPr/>
        </p:nvSpPr>
        <p:spPr bwMode="gray">
          <a:xfrm>
            <a:off x="8941660" y="3676279"/>
            <a:ext cx="1530735" cy="265751"/>
          </a:xfrm>
          <a:prstGeom prst="roundRect">
            <a:avLst/>
          </a:prstGeom>
          <a:solidFill>
            <a:srgbClr val="F0AB00">
              <a:alpha val="20000"/>
            </a:srgbClr>
          </a:solidFill>
          <a:ln w="28575" algn="ctr">
            <a:solidFill>
              <a:schemeClr val="accent1"/>
            </a:solidFill>
            <a:miter lim="800000"/>
            <a:headEnd/>
            <a:tailEnd/>
          </a:ln>
          <a:scene3d>
            <a:camera prst="orthographicFront"/>
            <a:lightRig rig="threePt" dir="t"/>
          </a:scene3d>
          <a:sp3d>
            <a:bevelT/>
          </a:sp3d>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274745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79" grpId="1" animBg="1"/>
      <p:bldP spid="237" grpId="0"/>
      <p:bldP spid="77"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04002" y="1403315"/>
            <a:ext cx="10925998" cy="4633501"/>
          </a:xfrm>
        </p:spPr>
        <p:txBody>
          <a:bodyPr>
            <a:noAutofit/>
          </a:bodyPr>
          <a:lstStyle/>
          <a:p>
            <a:pPr>
              <a:spcBef>
                <a:spcPts val="600"/>
              </a:spcBef>
            </a:pPr>
            <a:r>
              <a:rPr lang="en-US" sz="1600" b="1" dirty="0"/>
              <a:t>Configure Role Based Permissions (RBP) </a:t>
            </a:r>
          </a:p>
          <a:p>
            <a:pPr marL="522864" lvl="1" indent="-342900">
              <a:lnSpc>
                <a:spcPct val="120000"/>
              </a:lnSpc>
              <a:buFont typeface="Wingdings" panose="05000000000000000000" pitchFamily="2" charset="2"/>
              <a:buChar char="Ø"/>
            </a:pPr>
            <a:r>
              <a:rPr lang="en-US" sz="1600" dirty="0"/>
              <a:t>Register to listen to our on-demand webinar ‘</a:t>
            </a:r>
            <a:r>
              <a:rPr lang="en-US" sz="1600" dirty="0">
                <a:hlinkClick r:id="rId3"/>
              </a:rPr>
              <a:t>Migration to Role-Based Permissions: Getting Started</a:t>
            </a:r>
            <a:r>
              <a:rPr lang="en-US" sz="1600" dirty="0"/>
              <a:t>’. </a:t>
            </a:r>
          </a:p>
          <a:p>
            <a:pPr marL="522864" lvl="1" indent="-342900">
              <a:lnSpc>
                <a:spcPct val="120000"/>
              </a:lnSpc>
              <a:buFont typeface="Wingdings" panose="05000000000000000000" pitchFamily="2" charset="2"/>
              <a:buChar char="Ø"/>
            </a:pPr>
            <a:r>
              <a:rPr lang="en-US" sz="1600" dirty="0"/>
              <a:t>Review </a:t>
            </a:r>
            <a:r>
              <a:rPr lang="en-US" sz="1600" u="sng" dirty="0">
                <a:hlinkClick r:id="rId4"/>
              </a:rPr>
              <a:t>Migrating to Role-Based Permissions (RBP) for Data Protection and Privacy </a:t>
            </a:r>
            <a:r>
              <a:rPr lang="en-US" sz="1600" dirty="0">
                <a:hlinkClick r:id="rId4"/>
              </a:rPr>
              <a:t>Guide </a:t>
            </a:r>
            <a:r>
              <a:rPr lang="en-US" sz="1600" dirty="0"/>
              <a:t>and download </a:t>
            </a:r>
            <a:br>
              <a:rPr lang="en-US" sz="1600" dirty="0"/>
            </a:br>
            <a:r>
              <a:rPr lang="en-US" sz="1600" dirty="0"/>
              <a:t>‘</a:t>
            </a:r>
            <a:r>
              <a:rPr lang="en-US" sz="1600" dirty="0">
                <a:hlinkClick r:id="rId5"/>
              </a:rPr>
              <a:t>Migrating Legacy Permissions to RBP Permissions Configuration Workbook</a:t>
            </a:r>
            <a:r>
              <a:rPr lang="en-US" sz="1600" dirty="0"/>
              <a:t>’ for additional information and next steps to begin your migration. </a:t>
            </a:r>
            <a:endParaRPr lang="en-US" sz="1000" dirty="0"/>
          </a:p>
          <a:p>
            <a:pPr>
              <a:spcBef>
                <a:spcPts val="600"/>
              </a:spcBef>
            </a:pPr>
            <a:endParaRPr lang="en-US" sz="1600" b="1" dirty="0"/>
          </a:p>
          <a:p>
            <a:pPr>
              <a:spcBef>
                <a:spcPts val="600"/>
              </a:spcBef>
            </a:pPr>
            <a:r>
              <a:rPr lang="en-US" sz="1600" b="1" dirty="0"/>
              <a:t>Enable Metadata Framework (MDF) via the Upgrade Center</a:t>
            </a:r>
          </a:p>
          <a:p>
            <a:pPr marL="522864" lvl="1" indent="-342900">
              <a:lnSpc>
                <a:spcPct val="120000"/>
              </a:lnSpc>
              <a:buFont typeface="Wingdings" panose="05000000000000000000" pitchFamily="2" charset="2"/>
              <a:buChar char="Ø"/>
            </a:pPr>
            <a:r>
              <a:rPr lang="en-US" sz="1600" dirty="0"/>
              <a:t>Register to listen to our on-demand webinar ‘</a:t>
            </a:r>
            <a:r>
              <a:rPr lang="en-US" sz="1600" dirty="0">
                <a:hlinkClick r:id="rId3"/>
              </a:rPr>
              <a:t>Migration to Role-Based Permissions: Getting Started</a:t>
            </a:r>
            <a:r>
              <a:rPr lang="en-US" sz="1600" dirty="0"/>
              <a:t>’. </a:t>
            </a:r>
          </a:p>
          <a:p>
            <a:pPr marL="522864" lvl="1" indent="-342900">
              <a:lnSpc>
                <a:spcPct val="120000"/>
              </a:lnSpc>
              <a:buFont typeface="Wingdings" panose="05000000000000000000" pitchFamily="2" charset="2"/>
              <a:buChar char="Ø"/>
            </a:pPr>
            <a:r>
              <a:rPr lang="en-US" sz="1600" dirty="0"/>
              <a:t>Review the </a:t>
            </a:r>
            <a:r>
              <a:rPr lang="en-US" sz="1600" u="sng" dirty="0">
                <a:hlinkClick r:id="rId6"/>
              </a:rPr>
              <a:t>Migration to MDF for Data Protection and </a:t>
            </a:r>
            <a:r>
              <a:rPr lang="en-US" sz="1600" dirty="0">
                <a:hlinkClick r:id="rId6"/>
              </a:rPr>
              <a:t>Privacy</a:t>
            </a:r>
            <a:r>
              <a:rPr lang="en-US" sz="1600" dirty="0"/>
              <a:t> for additional information. </a:t>
            </a:r>
            <a:endParaRPr lang="en-US" sz="1000" b="1" dirty="0"/>
          </a:p>
          <a:p>
            <a:pPr lvl="1" indent="0">
              <a:buNone/>
            </a:pPr>
            <a:r>
              <a:rPr lang="en-US" sz="1600" b="1" dirty="0"/>
              <a:t>Have questions? </a:t>
            </a:r>
          </a:p>
          <a:p>
            <a:pPr marL="522864" lvl="1" indent="-342900">
              <a:lnSpc>
                <a:spcPct val="120000"/>
              </a:lnSpc>
              <a:buFont typeface="Wingdings" panose="05000000000000000000" pitchFamily="2" charset="2"/>
              <a:buChar char="Ø"/>
            </a:pPr>
            <a:r>
              <a:rPr lang="en-US" sz="1600" dirty="0"/>
              <a:t>Access our </a:t>
            </a:r>
            <a:r>
              <a:rPr lang="en-US" sz="1600" u="sng" dirty="0">
                <a:hlinkClick r:id="rId7"/>
              </a:rPr>
              <a:t>Migrating to Role Based Permissions blog</a:t>
            </a:r>
            <a:r>
              <a:rPr lang="en-US" sz="1600" dirty="0"/>
              <a:t>.  Engage with other customers, partners and product experts and share your questions and feedback</a:t>
            </a:r>
          </a:p>
          <a:p>
            <a:pPr lvl="1" indent="0">
              <a:lnSpc>
                <a:spcPct val="120000"/>
              </a:lnSpc>
              <a:buNone/>
            </a:pPr>
            <a:endParaRPr lang="en-US" sz="1600" dirty="0"/>
          </a:p>
          <a:p>
            <a:endParaRPr lang="en-US" sz="1600" dirty="0"/>
          </a:p>
        </p:txBody>
      </p:sp>
      <p:sp>
        <p:nvSpPr>
          <p:cNvPr id="3" name="Title 2"/>
          <p:cNvSpPr>
            <a:spLocks noGrp="1"/>
          </p:cNvSpPr>
          <p:nvPr>
            <p:ph type="title"/>
          </p:nvPr>
        </p:nvSpPr>
        <p:spPr>
          <a:xfrm>
            <a:off x="504001" y="504000"/>
            <a:ext cx="11186476" cy="369332"/>
          </a:xfrm>
        </p:spPr>
        <p:txBody>
          <a:bodyPr/>
          <a:lstStyle/>
          <a:p>
            <a:r>
              <a:rPr lang="en-US" dirty="0"/>
              <a:t>Prerequisites for Configuring Data Protection and Privacy (DPP) Features</a:t>
            </a:r>
            <a:endParaRPr lang="en-US" dirty="0">
              <a:solidFill>
                <a:schemeClr val="accent1"/>
              </a:solidFill>
            </a:endParaRPr>
          </a:p>
        </p:txBody>
      </p:sp>
    </p:spTree>
    <p:custDataLst>
      <p:tags r:id="rId1"/>
    </p:custDataLst>
    <p:extLst>
      <p:ext uri="{BB962C8B-B14F-4D97-AF65-F5344CB8AC3E}">
        <p14:creationId xmlns:p14="http://schemas.microsoft.com/office/powerpoint/2010/main" val="42128802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05296" y="1134080"/>
            <a:ext cx="11183888" cy="4799360"/>
          </a:xfrm>
        </p:spPr>
        <p:txBody>
          <a:bodyPr>
            <a:normAutofit lnSpcReduction="10000"/>
          </a:bodyPr>
          <a:lstStyle/>
          <a:p>
            <a:r>
              <a:rPr lang="en-US" sz="1800" b="1" dirty="0"/>
              <a:t>During Implementation:</a:t>
            </a:r>
          </a:p>
          <a:p>
            <a:pPr marL="457109" indent="-457109">
              <a:buAutoNum type="arabicParenR"/>
            </a:pPr>
            <a:r>
              <a:rPr lang="en-US" sz="1800" dirty="0"/>
              <a:t>Identify data privacy requirements and if customer is bound by GDPR  </a:t>
            </a:r>
          </a:p>
          <a:p>
            <a:pPr marL="457109" indent="-457109">
              <a:buAutoNum type="arabicParenR"/>
            </a:pPr>
            <a:r>
              <a:rPr lang="en-US" sz="1800" dirty="0"/>
              <a:t>Identify which system features will be leveraged by customer</a:t>
            </a:r>
          </a:p>
          <a:p>
            <a:pPr marL="457109" indent="-457109">
              <a:buAutoNum type="arabicParenR"/>
            </a:pPr>
            <a:r>
              <a:rPr lang="en-US" sz="1800" dirty="0"/>
              <a:t>Validate decisions made during implementation are in alignment with these requirements</a:t>
            </a:r>
          </a:p>
          <a:p>
            <a:pPr marL="457109" indent="-457109">
              <a:buAutoNum type="arabicParenR"/>
            </a:pPr>
            <a:r>
              <a:rPr lang="en-US" sz="1800" dirty="0"/>
              <a:t>Legal review by customer and their internal counsel for sign-off on configuration decisions and tools leveraged</a:t>
            </a:r>
          </a:p>
          <a:p>
            <a:pPr marL="457109" indent="-457109">
              <a:buAutoNum type="arabicParenR"/>
            </a:pPr>
            <a:r>
              <a:rPr lang="en-US" sz="1800" dirty="0"/>
              <a:t>Specifically test all legal/corporate data privacy requirements during testing</a:t>
            </a:r>
          </a:p>
          <a:p>
            <a:r>
              <a:rPr lang="en-US" sz="1800" b="1" dirty="0"/>
              <a:t>Post Implementation:</a:t>
            </a:r>
          </a:p>
          <a:p>
            <a:pPr marL="457109" indent="-457109">
              <a:buAutoNum type="arabicParenR"/>
            </a:pPr>
            <a:r>
              <a:rPr lang="en-US" sz="1800" dirty="0"/>
              <a:t>Follow identified methods for managing the data</a:t>
            </a:r>
          </a:p>
          <a:p>
            <a:pPr marL="457109" indent="-457109">
              <a:buAutoNum type="arabicParenR"/>
            </a:pPr>
            <a:r>
              <a:rPr lang="en-US" sz="1800" dirty="0"/>
              <a:t>Audit to ensure compliance</a:t>
            </a:r>
          </a:p>
          <a:p>
            <a:pPr marL="457109" indent="-457109">
              <a:buAutoNum type="arabicParenR"/>
            </a:pPr>
            <a:r>
              <a:rPr lang="en-US" sz="1800" dirty="0"/>
              <a:t>Maintain system to support any new requirements</a:t>
            </a:r>
          </a:p>
        </p:txBody>
      </p:sp>
      <p:sp>
        <p:nvSpPr>
          <p:cNvPr id="3" name="Title 2"/>
          <p:cNvSpPr>
            <a:spLocks noGrp="1"/>
          </p:cNvSpPr>
          <p:nvPr>
            <p:ph type="title"/>
          </p:nvPr>
        </p:nvSpPr>
        <p:spPr/>
        <p:txBody>
          <a:bodyPr/>
          <a:lstStyle/>
          <a:p>
            <a:r>
              <a:rPr lang="en-US" dirty="0"/>
              <a:t>GDPR/Data Privacy &amp; Protection Summary</a:t>
            </a:r>
          </a:p>
        </p:txBody>
      </p:sp>
    </p:spTree>
    <p:extLst>
      <p:ext uri="{BB962C8B-B14F-4D97-AF65-F5344CB8AC3E}">
        <p14:creationId xmlns:p14="http://schemas.microsoft.com/office/powerpoint/2010/main" val="29169557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dirty="0"/>
              <a:t>Intelligent </a:t>
            </a:r>
            <a:r>
              <a:rPr lang="en-US" dirty="0">
                <a:solidFill>
                  <a:schemeClr val="accent1"/>
                </a:solidFill>
              </a:rPr>
              <a:t>Services</a:t>
            </a:r>
            <a:endParaRPr lang="en-US" dirty="0"/>
          </a:p>
        </p:txBody>
      </p:sp>
      <p:pic>
        <p:nvPicPr>
          <p:cNvPr id="9" name="Picture Placeholder 4">
            <a:extLst>
              <a:ext uri="{FF2B5EF4-FFF2-40B4-BE49-F238E27FC236}">
                <a16:creationId xmlns:a16="http://schemas.microsoft.com/office/drawing/2014/main" id="{4F5696A4-A6FC-4367-9BDE-74EB4C19D983}"/>
              </a:ext>
            </a:extLst>
          </p:cNvPr>
          <p:cNvPicPr>
            <a:picLocks noGrp="1" noChangeAspect="1"/>
          </p:cNvPicPr>
          <p:nvPr>
            <p:ph type="pic" sz="quarter" idx="12"/>
          </p:nvPr>
        </p:nvPicPr>
        <p:blipFill>
          <a:blip r:embed="rId2"/>
          <a:srcRect t="1736" b="1736"/>
          <a:stretch>
            <a:fillRect/>
          </a:stretch>
        </p:blipFill>
        <p:spPr>
          <a:prstGeom prst="rect">
            <a:avLst/>
          </a:prstGeom>
        </p:spPr>
      </p:pic>
    </p:spTree>
    <p:extLst>
      <p:ext uri="{BB962C8B-B14F-4D97-AF65-F5344CB8AC3E}">
        <p14:creationId xmlns:p14="http://schemas.microsoft.com/office/powerpoint/2010/main" val="334042841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Intelligent Services</a:t>
            </a:r>
            <a:endParaRPr lang="en-US" dirty="0"/>
          </a:p>
        </p:txBody>
      </p:sp>
      <p:sp>
        <p:nvSpPr>
          <p:cNvPr id="4" name="Text Placeholder 3"/>
          <p:cNvSpPr>
            <a:spLocks noGrp="1"/>
          </p:cNvSpPr>
          <p:nvPr>
            <p:ph type="body" sz="quarter" idx="10"/>
          </p:nvPr>
        </p:nvSpPr>
        <p:spPr>
          <a:xfrm>
            <a:off x="325336" y="1690688"/>
            <a:ext cx="5210180" cy="4391027"/>
          </a:xfrm>
        </p:spPr>
        <p:txBody>
          <a:bodyPr/>
          <a:lstStyle/>
          <a:p>
            <a:r>
              <a:rPr lang="en-US" dirty="0"/>
              <a:t>The concept:  Transform self-services into “Intelligent Services”</a:t>
            </a:r>
          </a:p>
          <a:p>
            <a:pPr lvl="2"/>
            <a:r>
              <a:rPr lang="en-US" dirty="0"/>
              <a:t>Triggered by employee events</a:t>
            </a:r>
          </a:p>
          <a:p>
            <a:pPr lvl="2"/>
            <a:r>
              <a:rPr lang="en-US" dirty="0"/>
              <a:t>Consolidates all transactions relevant to the event</a:t>
            </a:r>
          </a:p>
          <a:p>
            <a:pPr lvl="2"/>
            <a:r>
              <a:rPr lang="en-US" dirty="0"/>
              <a:t>Guides the employee through all processes</a:t>
            </a:r>
          </a:p>
          <a:p>
            <a:pPr lvl="2"/>
            <a:r>
              <a:rPr lang="en-US" dirty="0"/>
              <a:t>Span multiple software components (</a:t>
            </a:r>
            <a:r>
              <a:rPr lang="en-US" dirty="0" err="1"/>
              <a:t>SuccessFactors</a:t>
            </a:r>
            <a:r>
              <a:rPr lang="en-US" dirty="0"/>
              <a:t> and non-</a:t>
            </a:r>
            <a:r>
              <a:rPr lang="en-US" dirty="0" err="1"/>
              <a:t>SuccessFactors</a:t>
            </a:r>
            <a:r>
              <a:rPr lang="en-US" dirty="0"/>
              <a:t>)</a:t>
            </a:r>
          </a:p>
          <a:p>
            <a:pPr lvl="2"/>
            <a:r>
              <a:rPr lang="en-US" dirty="0"/>
              <a:t>Learns from other users and makes recommendations </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29327" y="2149035"/>
            <a:ext cx="5001133" cy="3157583"/>
          </a:xfrm>
          <a:prstGeom prst="rect">
            <a:avLst/>
          </a:prstGeom>
        </p:spPr>
      </p:pic>
      <p:pic>
        <p:nvPicPr>
          <p:cNvPr id="7" name="Picture 6"/>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5747833" y="1955047"/>
            <a:ext cx="6445756" cy="3767536"/>
          </a:xfrm>
          <a:prstGeom prst="rect">
            <a:avLst/>
          </a:prstGeom>
        </p:spPr>
      </p:pic>
    </p:spTree>
    <p:extLst>
      <p:ext uri="{BB962C8B-B14F-4D97-AF65-F5344CB8AC3E}">
        <p14:creationId xmlns:p14="http://schemas.microsoft.com/office/powerpoint/2010/main" val="86322620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1"/>
          <p:cNvSpPr>
            <a:spLocks noGrp="1"/>
          </p:cNvSpPr>
          <p:nvPr>
            <p:ph type="title"/>
          </p:nvPr>
        </p:nvSpPr>
        <p:spPr>
          <a:xfrm>
            <a:off x="354240" y="380070"/>
            <a:ext cx="10513166" cy="738322"/>
          </a:xfrm>
        </p:spPr>
        <p:txBody>
          <a:bodyPr/>
          <a:lstStyle/>
          <a:p>
            <a:r>
              <a:rPr lang="en-US" dirty="0"/>
              <a:t>Integration technology selection</a:t>
            </a:r>
            <a:br>
              <a:rPr lang="en-US" dirty="0"/>
            </a:br>
            <a:r>
              <a:rPr lang="en-US" b="0" dirty="0">
                <a:solidFill>
                  <a:schemeClr val="bg1">
                    <a:lumMod val="50000"/>
                  </a:schemeClr>
                </a:solidFill>
              </a:rPr>
              <a:t>Intelligent Services</a:t>
            </a:r>
          </a:p>
        </p:txBody>
      </p:sp>
      <p:sp>
        <p:nvSpPr>
          <p:cNvPr id="66" name="Text Placeholder 3"/>
          <p:cNvSpPr txBox="1">
            <a:spLocks/>
          </p:cNvSpPr>
          <p:nvPr/>
        </p:nvSpPr>
        <p:spPr>
          <a:xfrm>
            <a:off x="325337" y="1242586"/>
            <a:ext cx="10858937" cy="5263240"/>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GB" sz="1800" dirty="0"/>
              <a:t>Intelligent Services is a Platform tool in the Admin UI and simplifies the user experience for employees, managers, and business partners by integrating into a single experience the individual transactions in a multi step HR process that cross the traditional boundaries of HCM applications and organizational departments. Intelligent Services links with external systems that allow seamless integration with third-party applications. For example, if a hiring manager goes on leave, not only does the core HR system requires updates, but potentially other systems such as the applicant tracking system, performance management system, learning system, payroll system, benefits carrier, and more.</a:t>
            </a:r>
          </a:p>
          <a:p>
            <a:r>
              <a:rPr lang="en-GB" sz="1800" dirty="0"/>
              <a:t>With Intelligent Services, changes publish as events such as employee hire, change in manager, employee time off and more. You can publish events from any SAP SuccessFactors application, and subscribe to these events using SAP SuccessFactors or third party applications. </a:t>
            </a:r>
          </a:p>
          <a:p>
            <a:r>
              <a:rPr lang="en-GB" sz="1800" dirty="0"/>
              <a:t>HR administrators can manage Intelligent Services easily using SAP SuccessFactors, a tool where you can easily configure your events and subscribers using business rules and notification settings. You can configure your external third-party subscriber endpoints using the Event Notification Subscription tool, such as Dell </a:t>
            </a:r>
            <a:r>
              <a:rPr lang="en-GB" sz="1800" dirty="0" err="1"/>
              <a:t>Boomi</a:t>
            </a:r>
            <a:r>
              <a:rPr lang="en-GB" sz="1800" dirty="0"/>
              <a:t> or any other customer system. Once an Intelligent Services event occurs, your configured external third-party applications receive notifications and react</a:t>
            </a:r>
          </a:p>
          <a:p>
            <a:pPr marL="0" lvl="2" indent="0" defTabSz="913943">
              <a:spcBef>
                <a:spcPts val="600"/>
              </a:spcBef>
              <a:buSzPct val="80000"/>
              <a:buNone/>
              <a:defRPr/>
            </a:pPr>
            <a:endParaRPr lang="en-GB" sz="1600" dirty="0">
              <a:hlinkClick r:id="rId3"/>
            </a:endParaRPr>
          </a:p>
          <a:p>
            <a:pPr marL="0" lvl="2" indent="0" defTabSz="913943">
              <a:spcBef>
                <a:spcPts val="600"/>
              </a:spcBef>
              <a:buSzPct val="80000"/>
              <a:buNone/>
              <a:defRPr/>
            </a:pPr>
            <a:r>
              <a:rPr lang="en-GB" sz="1600" dirty="0">
                <a:hlinkClick r:id="rId4"/>
              </a:rPr>
              <a:t>Setting Up Intelligent Services</a:t>
            </a:r>
            <a:endParaRPr lang="en-GB" sz="1600" dirty="0"/>
          </a:p>
          <a:p>
            <a:pPr marL="0" lvl="2" indent="0" defTabSz="913943">
              <a:spcBef>
                <a:spcPts val="600"/>
              </a:spcBef>
              <a:buSzPct val="80000"/>
              <a:buNone/>
              <a:defRPr/>
            </a:pPr>
            <a:endParaRPr lang="en-GB" sz="1600" dirty="0">
              <a:solidFill>
                <a:schemeClr val="dk1"/>
              </a:solidFill>
            </a:endParaRPr>
          </a:p>
          <a:p>
            <a:pPr marL="0" lvl="2" indent="0" defTabSz="913943">
              <a:spcBef>
                <a:spcPts val="600"/>
              </a:spcBef>
              <a:buSzPct val="80000"/>
              <a:buNone/>
              <a:defRPr/>
            </a:pPr>
            <a:endParaRPr lang="en-GB"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GB" dirty="0"/>
          </a:p>
        </p:txBody>
      </p:sp>
    </p:spTree>
    <p:extLst>
      <p:ext uri="{BB962C8B-B14F-4D97-AF65-F5344CB8AC3E}">
        <p14:creationId xmlns:p14="http://schemas.microsoft.com/office/powerpoint/2010/main" val="342482510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dirty="0"/>
              <a:t>Mobile </a:t>
            </a:r>
            <a:r>
              <a:rPr lang="en-US" dirty="0">
                <a:solidFill>
                  <a:schemeClr val="accent1"/>
                </a:solidFill>
              </a:rPr>
              <a:t>Strategy</a:t>
            </a:r>
            <a:endParaRPr lang="en-US" dirty="0"/>
          </a:p>
        </p:txBody>
      </p:sp>
      <p:pic>
        <p:nvPicPr>
          <p:cNvPr id="9" name="Picture Placeholder 4">
            <a:extLst>
              <a:ext uri="{FF2B5EF4-FFF2-40B4-BE49-F238E27FC236}">
                <a16:creationId xmlns:a16="http://schemas.microsoft.com/office/drawing/2014/main" id="{4F5696A4-A6FC-4367-9BDE-74EB4C19D983}"/>
              </a:ext>
            </a:extLst>
          </p:cNvPr>
          <p:cNvPicPr>
            <a:picLocks noGrp="1" noChangeAspect="1"/>
          </p:cNvPicPr>
          <p:nvPr>
            <p:ph type="pic" sz="quarter" idx="12"/>
          </p:nvPr>
        </p:nvPicPr>
        <p:blipFill>
          <a:blip r:embed="rId2"/>
          <a:srcRect t="1736" b="1736"/>
          <a:stretch>
            <a:fillRect/>
          </a:stretch>
        </p:blipFill>
        <p:spPr>
          <a:prstGeom prst="rect">
            <a:avLst/>
          </a:prstGeom>
        </p:spPr>
      </p:pic>
    </p:spTree>
    <p:extLst>
      <p:ext uri="{BB962C8B-B14F-4D97-AF65-F5344CB8AC3E}">
        <p14:creationId xmlns:p14="http://schemas.microsoft.com/office/powerpoint/2010/main" val="211890901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1"/>
          <p:cNvSpPr>
            <a:spLocks noGrp="1"/>
          </p:cNvSpPr>
          <p:nvPr>
            <p:ph type="title"/>
          </p:nvPr>
        </p:nvSpPr>
        <p:spPr>
          <a:xfrm>
            <a:off x="354240" y="380070"/>
            <a:ext cx="10513166" cy="738322"/>
          </a:xfrm>
        </p:spPr>
        <p:txBody>
          <a:bodyPr/>
          <a:lstStyle/>
          <a:p>
            <a:r>
              <a:rPr lang="en-US" dirty="0"/>
              <a:t>Mobile Strategy</a:t>
            </a:r>
            <a:br>
              <a:rPr lang="en-US" dirty="0"/>
            </a:br>
            <a:r>
              <a:rPr lang="en-US" b="0" dirty="0">
                <a:solidFill>
                  <a:schemeClr val="bg1">
                    <a:lumMod val="50000"/>
                  </a:schemeClr>
                </a:solidFill>
              </a:rPr>
              <a:t>Overview</a:t>
            </a:r>
          </a:p>
        </p:txBody>
      </p:sp>
      <p:sp>
        <p:nvSpPr>
          <p:cNvPr id="66" name="Text Placeholder 3"/>
          <p:cNvSpPr txBox="1">
            <a:spLocks/>
          </p:cNvSpPr>
          <p:nvPr/>
        </p:nvSpPr>
        <p:spPr>
          <a:xfrm>
            <a:off x="325337" y="1687695"/>
            <a:ext cx="10858937" cy="4389841"/>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lvl="2" indent="0" defTabSz="913943">
              <a:spcBef>
                <a:spcPts val="600"/>
              </a:spcBef>
              <a:buSzPct val="80000"/>
              <a:buNone/>
              <a:defRPr/>
            </a:pPr>
            <a:endParaRPr lang="en-US" sz="1600"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sz="1600"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dirty="0"/>
          </a:p>
        </p:txBody>
      </p:sp>
      <p:sp>
        <p:nvSpPr>
          <p:cNvPr id="2" name="Frame 1"/>
          <p:cNvSpPr/>
          <p:nvPr/>
        </p:nvSpPr>
        <p:spPr bwMode="gray">
          <a:xfrm>
            <a:off x="354239" y="2384654"/>
            <a:ext cx="605720" cy="605720"/>
          </a:xfrm>
          <a:prstGeom prst="frame">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nl-NL" sz="1800" kern="0" dirty="0">
                <a:ea typeface="Arial Unicode MS" pitchFamily="34" charset="-128"/>
                <a:cs typeface="Arial Unicode MS" pitchFamily="34" charset="-128"/>
              </a:rPr>
              <a:t>1</a:t>
            </a:r>
            <a:endParaRPr lang="nl-NL" sz="1800" kern="0" dirty="0" err="1">
              <a:ea typeface="Arial Unicode MS" pitchFamily="34" charset="-128"/>
              <a:cs typeface="Arial Unicode MS" pitchFamily="34" charset="-128"/>
            </a:endParaRPr>
          </a:p>
        </p:txBody>
      </p:sp>
      <p:sp>
        <p:nvSpPr>
          <p:cNvPr id="22" name="Frame 21"/>
          <p:cNvSpPr/>
          <p:nvPr/>
        </p:nvSpPr>
        <p:spPr bwMode="gray">
          <a:xfrm>
            <a:off x="354239" y="3294597"/>
            <a:ext cx="605720" cy="605720"/>
          </a:xfrm>
          <a:prstGeom prst="frame">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nl-NL" sz="1800" kern="0" dirty="0">
                <a:ea typeface="Arial Unicode MS" pitchFamily="34" charset="-128"/>
                <a:cs typeface="Arial Unicode MS" pitchFamily="34" charset="-128"/>
              </a:rPr>
              <a:t>2</a:t>
            </a:r>
          </a:p>
        </p:txBody>
      </p:sp>
      <p:sp>
        <p:nvSpPr>
          <p:cNvPr id="3" name="Rectangle 2"/>
          <p:cNvSpPr/>
          <p:nvPr/>
        </p:nvSpPr>
        <p:spPr>
          <a:xfrm>
            <a:off x="1270876" y="1700945"/>
            <a:ext cx="9821084" cy="4292489"/>
          </a:xfrm>
          <a:prstGeom prst="rect">
            <a:avLst/>
          </a:prstGeom>
        </p:spPr>
        <p:txBody>
          <a:bodyPr wrap="square">
            <a:spAutoFit/>
          </a:bodyPr>
          <a:lstStyle/>
          <a:p>
            <a:r>
              <a:rPr lang="en-US" dirty="0">
                <a:solidFill>
                  <a:schemeClr val="dk1"/>
                </a:solidFill>
              </a:rPr>
              <a:t>Three</a:t>
            </a:r>
            <a:r>
              <a:rPr lang="pt-BR" dirty="0">
                <a:solidFill>
                  <a:schemeClr val="dk1"/>
                </a:solidFill>
              </a:rPr>
              <a:t> </a:t>
            </a:r>
            <a:r>
              <a:rPr lang="en-US" dirty="0">
                <a:solidFill>
                  <a:schemeClr val="dk1"/>
                </a:solidFill>
              </a:rPr>
              <a:t>strategic pillars support the whole mobile strategy </a:t>
            </a:r>
          </a:p>
          <a:p>
            <a:endParaRPr lang="en-US" dirty="0">
              <a:solidFill>
                <a:schemeClr val="dk1"/>
              </a:solidFill>
            </a:endParaRPr>
          </a:p>
          <a:p>
            <a:r>
              <a:rPr lang="en-US" dirty="0"/>
              <a:t>The </a:t>
            </a:r>
            <a:r>
              <a:rPr lang="en-US" b="1" dirty="0">
                <a:solidFill>
                  <a:schemeClr val="accent1"/>
                </a:solidFill>
              </a:rPr>
              <a:t>device strategy </a:t>
            </a:r>
            <a:r>
              <a:rPr lang="en-US" dirty="0"/>
              <a:t>to decide what are the allowed devices and how to deploy the application</a:t>
            </a:r>
          </a:p>
          <a:p>
            <a:endParaRPr lang="pt-BR" dirty="0"/>
          </a:p>
          <a:p>
            <a:r>
              <a:rPr lang="pt-BR" dirty="0"/>
              <a:t>T</a:t>
            </a:r>
            <a:r>
              <a:rPr lang="en-US" dirty="0"/>
              <a:t>he </a:t>
            </a:r>
            <a:r>
              <a:rPr lang="en-US" b="1" dirty="0">
                <a:solidFill>
                  <a:schemeClr val="accent1"/>
                </a:solidFill>
              </a:rPr>
              <a:t>functionality strategy </a:t>
            </a:r>
            <a:r>
              <a:rPr lang="en-US" dirty="0"/>
              <a:t>to decide what functionalities to become available in the mobile application</a:t>
            </a:r>
          </a:p>
          <a:p>
            <a:endParaRPr lang="pt-BR" dirty="0"/>
          </a:p>
          <a:p>
            <a:r>
              <a:rPr lang="pt-BR" dirty="0"/>
              <a:t>T</a:t>
            </a:r>
            <a:r>
              <a:rPr lang="en-US" dirty="0"/>
              <a:t>he </a:t>
            </a:r>
            <a:r>
              <a:rPr lang="en-US" b="1" dirty="0">
                <a:solidFill>
                  <a:schemeClr val="accent1"/>
                </a:solidFill>
              </a:rPr>
              <a:t>rollout strategy </a:t>
            </a:r>
            <a:r>
              <a:rPr lang="en-US" dirty="0"/>
              <a:t>to decide how the application will be available to the company</a:t>
            </a:r>
          </a:p>
          <a:p>
            <a:endParaRPr lang="pt-BR" dirty="0"/>
          </a:p>
          <a:p>
            <a:r>
              <a:rPr lang="en-US" dirty="0"/>
              <a:t>Further than the strategic pillars, we have some leading practice recommendation about </a:t>
            </a:r>
            <a:r>
              <a:rPr lang="en-US" b="1" dirty="0">
                <a:solidFill>
                  <a:schemeClr val="accent1"/>
                </a:solidFill>
              </a:rPr>
              <a:t>project planning</a:t>
            </a:r>
            <a:r>
              <a:rPr lang="en-US" dirty="0"/>
              <a:t>,</a:t>
            </a:r>
            <a:r>
              <a:rPr lang="en-US" b="1" dirty="0">
                <a:solidFill>
                  <a:schemeClr val="accent1"/>
                </a:solidFill>
              </a:rPr>
              <a:t> roll out </a:t>
            </a:r>
            <a:r>
              <a:rPr lang="en-US" dirty="0"/>
              <a:t>and </a:t>
            </a:r>
            <a:r>
              <a:rPr lang="en-US" b="1" dirty="0">
                <a:solidFill>
                  <a:schemeClr val="accent1"/>
                </a:solidFill>
              </a:rPr>
              <a:t>governance</a:t>
            </a:r>
          </a:p>
        </p:txBody>
      </p:sp>
      <p:sp>
        <p:nvSpPr>
          <p:cNvPr id="7" name="Frame 6">
            <a:extLst>
              <a:ext uri="{FF2B5EF4-FFF2-40B4-BE49-F238E27FC236}">
                <a16:creationId xmlns:a16="http://schemas.microsoft.com/office/drawing/2014/main" id="{3C46BFD1-79CD-4D1D-AE99-B84C31EE3173}"/>
              </a:ext>
            </a:extLst>
          </p:cNvPr>
          <p:cNvSpPr/>
          <p:nvPr/>
        </p:nvSpPr>
        <p:spPr bwMode="gray">
          <a:xfrm>
            <a:off x="343684" y="4162008"/>
            <a:ext cx="605720" cy="605720"/>
          </a:xfrm>
          <a:prstGeom prst="frame">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nl-NL" sz="1800" kern="0" dirty="0">
                <a:ea typeface="Arial Unicode MS" pitchFamily="34" charset="-128"/>
                <a:cs typeface="Arial Unicode MS" pitchFamily="34" charset="-128"/>
              </a:rPr>
              <a:t>3</a:t>
            </a:r>
          </a:p>
        </p:txBody>
      </p:sp>
    </p:spTree>
    <p:extLst>
      <p:ext uri="{BB962C8B-B14F-4D97-AF65-F5344CB8AC3E}">
        <p14:creationId xmlns:p14="http://schemas.microsoft.com/office/powerpoint/2010/main" val="321337609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1"/>
          <p:cNvSpPr>
            <a:spLocks noGrp="1"/>
          </p:cNvSpPr>
          <p:nvPr>
            <p:ph type="title"/>
          </p:nvPr>
        </p:nvSpPr>
        <p:spPr>
          <a:xfrm>
            <a:off x="354240" y="380070"/>
            <a:ext cx="10513166" cy="738322"/>
          </a:xfrm>
        </p:spPr>
        <p:txBody>
          <a:bodyPr/>
          <a:lstStyle/>
          <a:p>
            <a:r>
              <a:rPr lang="en-US" dirty="0"/>
              <a:t>Mobile Strategy</a:t>
            </a:r>
            <a:br>
              <a:rPr lang="en-US" dirty="0"/>
            </a:br>
            <a:r>
              <a:rPr lang="en-US" b="0" dirty="0">
                <a:solidFill>
                  <a:schemeClr val="bg1">
                    <a:lumMod val="50000"/>
                  </a:schemeClr>
                </a:solidFill>
              </a:rPr>
              <a:t>Preparation</a:t>
            </a:r>
          </a:p>
        </p:txBody>
      </p:sp>
      <p:sp>
        <p:nvSpPr>
          <p:cNvPr id="66" name="Text Placeholder 3"/>
          <p:cNvSpPr txBox="1">
            <a:spLocks/>
          </p:cNvSpPr>
          <p:nvPr/>
        </p:nvSpPr>
        <p:spPr>
          <a:xfrm>
            <a:off x="325337" y="1687695"/>
            <a:ext cx="10858937" cy="4389841"/>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lvl="2" indent="0" defTabSz="913943">
              <a:spcBef>
                <a:spcPts val="600"/>
              </a:spcBef>
              <a:buSzPct val="80000"/>
              <a:buNone/>
              <a:defRPr/>
            </a:pPr>
            <a:endParaRPr lang="en-US" sz="1600"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sz="1600"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dirty="0"/>
          </a:p>
        </p:txBody>
      </p:sp>
      <p:sp>
        <p:nvSpPr>
          <p:cNvPr id="2" name="Frame 1"/>
          <p:cNvSpPr/>
          <p:nvPr/>
        </p:nvSpPr>
        <p:spPr bwMode="gray">
          <a:xfrm>
            <a:off x="354239" y="1687695"/>
            <a:ext cx="605720" cy="605720"/>
          </a:xfrm>
          <a:prstGeom prst="frame">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nl-NL" sz="1800" kern="0" dirty="0">
                <a:ea typeface="Arial Unicode MS" pitchFamily="34" charset="-128"/>
                <a:cs typeface="Arial Unicode MS" pitchFamily="34" charset="-128"/>
              </a:rPr>
              <a:t>1</a:t>
            </a:r>
            <a:endParaRPr lang="nl-NL" sz="1800" kern="0" dirty="0" err="1">
              <a:ea typeface="Arial Unicode MS" pitchFamily="34" charset="-128"/>
              <a:cs typeface="Arial Unicode MS" pitchFamily="34" charset="-128"/>
            </a:endParaRPr>
          </a:p>
        </p:txBody>
      </p:sp>
      <p:sp>
        <p:nvSpPr>
          <p:cNvPr id="22" name="Frame 21"/>
          <p:cNvSpPr/>
          <p:nvPr/>
        </p:nvSpPr>
        <p:spPr bwMode="gray">
          <a:xfrm>
            <a:off x="354239" y="2670046"/>
            <a:ext cx="605720" cy="605720"/>
          </a:xfrm>
          <a:prstGeom prst="frame">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nl-NL" sz="1800" kern="0" dirty="0">
                <a:ea typeface="Arial Unicode MS" pitchFamily="34" charset="-128"/>
                <a:cs typeface="Arial Unicode MS" pitchFamily="34" charset="-128"/>
              </a:rPr>
              <a:t>2</a:t>
            </a:r>
          </a:p>
        </p:txBody>
      </p:sp>
      <p:sp>
        <p:nvSpPr>
          <p:cNvPr id="3" name="Rectangle 2"/>
          <p:cNvSpPr/>
          <p:nvPr/>
        </p:nvSpPr>
        <p:spPr>
          <a:xfrm>
            <a:off x="1270876" y="1700945"/>
            <a:ext cx="9821084" cy="4292489"/>
          </a:xfrm>
          <a:prstGeom prst="rect">
            <a:avLst/>
          </a:prstGeom>
        </p:spPr>
        <p:txBody>
          <a:bodyPr wrap="square">
            <a:spAutoFit/>
          </a:bodyPr>
          <a:lstStyle/>
          <a:p>
            <a:r>
              <a:rPr lang="en-US" dirty="0"/>
              <a:t>Identify </a:t>
            </a:r>
            <a:r>
              <a:rPr lang="en-US" b="1" dirty="0">
                <a:solidFill>
                  <a:schemeClr val="accent1"/>
                </a:solidFill>
              </a:rPr>
              <a:t>stakeholders</a:t>
            </a:r>
            <a:r>
              <a:rPr lang="en-US" dirty="0">
                <a:solidFill>
                  <a:schemeClr val="dk1"/>
                </a:solidFill>
              </a:rPr>
              <a:t>, on both HR and IT side, to drive and promote mobile deployment efforts</a:t>
            </a:r>
          </a:p>
          <a:p>
            <a:endParaRPr lang="en-US" dirty="0">
              <a:solidFill>
                <a:schemeClr val="dk1"/>
              </a:solidFill>
            </a:endParaRPr>
          </a:p>
          <a:p>
            <a:r>
              <a:rPr lang="en-US" dirty="0"/>
              <a:t>Engage with </a:t>
            </a:r>
            <a:r>
              <a:rPr lang="en-US" dirty="0">
                <a:hlinkClick r:id="rId3"/>
              </a:rPr>
              <a:t>SAP SuccessFactors Community </a:t>
            </a:r>
            <a:r>
              <a:rPr lang="en-US" dirty="0"/>
              <a:t>and stay current </a:t>
            </a:r>
            <a:r>
              <a:rPr lang="en-US" dirty="0">
                <a:hlinkClick r:id="rId4"/>
              </a:rPr>
              <a:t>SuccessFactors Mobile Starter Kit</a:t>
            </a:r>
            <a:endParaRPr lang="en-US" dirty="0"/>
          </a:p>
          <a:p>
            <a:endParaRPr lang="en-US" dirty="0"/>
          </a:p>
          <a:p>
            <a:r>
              <a:rPr lang="en-US" dirty="0"/>
              <a:t>Review the </a:t>
            </a:r>
            <a:r>
              <a:rPr lang="en-US" dirty="0">
                <a:hlinkClick r:id="rId5"/>
              </a:rPr>
              <a:t>SAP SuccessFactors Mobile Features Matrix</a:t>
            </a:r>
            <a:r>
              <a:rPr lang="en-US" dirty="0"/>
              <a:t> to get an understanding of how mobile can support your business processes </a:t>
            </a:r>
          </a:p>
          <a:p>
            <a:endParaRPr lang="en-US" dirty="0"/>
          </a:p>
          <a:p>
            <a:r>
              <a:rPr lang="en-US" dirty="0"/>
              <a:t>Review the </a:t>
            </a:r>
            <a:r>
              <a:rPr lang="en-US" dirty="0">
                <a:hlinkClick r:id="rId6"/>
              </a:rPr>
              <a:t>SAP SuccessFactors Mobile Deployment Guide</a:t>
            </a:r>
            <a:r>
              <a:rPr lang="en-US" dirty="0"/>
              <a:t> to get a detailed understanding of the steps required to successfully roll out mobile</a:t>
            </a:r>
          </a:p>
          <a:p>
            <a:endParaRPr lang="en-US" dirty="0"/>
          </a:p>
          <a:p>
            <a:r>
              <a:rPr lang="en-US" dirty="0"/>
              <a:t>Review the </a:t>
            </a:r>
            <a:r>
              <a:rPr lang="en-US" dirty="0">
                <a:hlinkClick r:id="rId7"/>
              </a:rPr>
              <a:t>SAP SuccessFactors Mobile Security Guide</a:t>
            </a:r>
            <a:r>
              <a:rPr lang="en-US" dirty="0"/>
              <a:t>  </a:t>
            </a:r>
          </a:p>
        </p:txBody>
      </p:sp>
    </p:spTree>
    <p:extLst>
      <p:ext uri="{BB962C8B-B14F-4D97-AF65-F5344CB8AC3E}">
        <p14:creationId xmlns:p14="http://schemas.microsoft.com/office/powerpoint/2010/main" val="198851127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1"/>
          <p:cNvSpPr>
            <a:spLocks noGrp="1"/>
          </p:cNvSpPr>
          <p:nvPr>
            <p:ph type="title"/>
          </p:nvPr>
        </p:nvSpPr>
        <p:spPr>
          <a:xfrm>
            <a:off x="354240" y="380070"/>
            <a:ext cx="10513166" cy="738322"/>
          </a:xfrm>
        </p:spPr>
        <p:txBody>
          <a:bodyPr/>
          <a:lstStyle/>
          <a:p>
            <a:r>
              <a:rPr lang="en-US" dirty="0"/>
              <a:t>Device Strategy</a:t>
            </a:r>
            <a:br>
              <a:rPr lang="en-US" dirty="0"/>
            </a:br>
            <a:r>
              <a:rPr lang="en-US" b="0" dirty="0">
                <a:solidFill>
                  <a:schemeClr val="bg1">
                    <a:lumMod val="50000"/>
                  </a:schemeClr>
                </a:solidFill>
              </a:rPr>
              <a:t>Deployment Options</a:t>
            </a:r>
          </a:p>
        </p:txBody>
      </p:sp>
      <p:sp>
        <p:nvSpPr>
          <p:cNvPr id="66" name="Text Placeholder 3"/>
          <p:cNvSpPr txBox="1">
            <a:spLocks/>
          </p:cNvSpPr>
          <p:nvPr/>
        </p:nvSpPr>
        <p:spPr>
          <a:xfrm>
            <a:off x="325337" y="1687695"/>
            <a:ext cx="10858937" cy="4389841"/>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lvl="2" indent="0" defTabSz="913943">
              <a:spcBef>
                <a:spcPts val="600"/>
              </a:spcBef>
              <a:buSzPct val="80000"/>
              <a:buNone/>
              <a:defRPr/>
            </a:pPr>
            <a:endParaRPr lang="en-US" sz="1600"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sz="1600"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dirty="0"/>
          </a:p>
        </p:txBody>
      </p:sp>
      <p:sp>
        <p:nvSpPr>
          <p:cNvPr id="2" name="Frame 1"/>
          <p:cNvSpPr/>
          <p:nvPr/>
        </p:nvSpPr>
        <p:spPr bwMode="gray">
          <a:xfrm>
            <a:off x="354239" y="1687695"/>
            <a:ext cx="605720" cy="605720"/>
          </a:xfrm>
          <a:prstGeom prst="frame">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nl-NL" sz="1800" kern="0" dirty="0">
                <a:ea typeface="Arial Unicode MS" pitchFamily="34" charset="-128"/>
                <a:cs typeface="Arial Unicode MS" pitchFamily="34" charset="-128"/>
              </a:rPr>
              <a:t>1</a:t>
            </a:r>
          </a:p>
        </p:txBody>
      </p:sp>
      <p:sp>
        <p:nvSpPr>
          <p:cNvPr id="3" name="Rectangle 2"/>
          <p:cNvSpPr/>
          <p:nvPr/>
        </p:nvSpPr>
        <p:spPr>
          <a:xfrm>
            <a:off x="1270876" y="1687695"/>
            <a:ext cx="9821084" cy="3646308"/>
          </a:xfrm>
          <a:prstGeom prst="rect">
            <a:avLst/>
          </a:prstGeom>
        </p:spPr>
        <p:txBody>
          <a:bodyPr wrap="square">
            <a:spAutoFit/>
          </a:bodyPr>
          <a:lstStyle/>
          <a:p>
            <a:r>
              <a:rPr lang="en-US" dirty="0"/>
              <a:t>Align with the corporate </a:t>
            </a:r>
            <a:r>
              <a:rPr lang="en-US" b="1" dirty="0">
                <a:solidFill>
                  <a:schemeClr val="accent1"/>
                </a:solidFill>
              </a:rPr>
              <a:t>mobile device strategy</a:t>
            </a:r>
            <a:r>
              <a:rPr lang="en-US" dirty="0"/>
              <a:t>. Are managers and employees allowed to download SuccessFactors Mobile app on their private mobile device or is a corporate mobile device provided? Existing approaches are:</a:t>
            </a:r>
          </a:p>
          <a:p>
            <a:endParaRPr lang="en-US" dirty="0">
              <a:solidFill>
                <a:schemeClr val="dk1"/>
              </a:solidFill>
            </a:endParaRPr>
          </a:p>
          <a:p>
            <a:r>
              <a:rPr lang="en-US" dirty="0">
                <a:solidFill>
                  <a:schemeClr val="dk1"/>
                </a:solidFill>
              </a:rPr>
              <a:t>BYOD : 	Bring Your Own Device (allow </a:t>
            </a:r>
            <a:r>
              <a:rPr lang="nl-NL" dirty="0"/>
              <a:t>company apps </a:t>
            </a:r>
            <a:r>
              <a:rPr lang="nl-NL" dirty="0" err="1"/>
              <a:t>and</a:t>
            </a:r>
            <a:r>
              <a:rPr lang="nl-NL" dirty="0"/>
              <a:t> data on personal 	</a:t>
            </a:r>
            <a:r>
              <a:rPr lang="nl-NL" dirty="0" err="1"/>
              <a:t>devices</a:t>
            </a:r>
            <a:r>
              <a:rPr lang="nl-NL" dirty="0"/>
              <a:t>)</a:t>
            </a:r>
            <a:r>
              <a:rPr lang="en-US" dirty="0">
                <a:solidFill>
                  <a:schemeClr val="dk1"/>
                </a:solidFill>
              </a:rPr>
              <a:t> 	</a:t>
            </a:r>
          </a:p>
          <a:p>
            <a:r>
              <a:rPr lang="en-US" dirty="0">
                <a:solidFill>
                  <a:schemeClr val="dk1"/>
                </a:solidFill>
              </a:rPr>
              <a:t>COPE : 	Company Owned Personally Enabled (</a:t>
            </a:r>
            <a:r>
              <a:rPr lang="en-US" dirty="0"/>
              <a:t>allow personal apps and data on 	their work device)</a:t>
            </a:r>
          </a:p>
          <a:p>
            <a:r>
              <a:rPr lang="en-US" dirty="0">
                <a:solidFill>
                  <a:schemeClr val="dk1"/>
                </a:solidFill>
              </a:rPr>
              <a:t>CYOD : 	Choose Your Own Device (IT provides managed mobile devices to 	employees)</a:t>
            </a:r>
          </a:p>
          <a:p>
            <a:endParaRPr lang="en-US" dirty="0">
              <a:solidFill>
                <a:schemeClr val="dk1"/>
              </a:solidFill>
            </a:endParaRPr>
          </a:p>
        </p:txBody>
      </p:sp>
    </p:spTree>
    <p:extLst>
      <p:ext uri="{BB962C8B-B14F-4D97-AF65-F5344CB8AC3E}">
        <p14:creationId xmlns:p14="http://schemas.microsoft.com/office/powerpoint/2010/main" val="294463855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1"/>
          <p:cNvSpPr>
            <a:spLocks noGrp="1"/>
          </p:cNvSpPr>
          <p:nvPr>
            <p:ph type="title"/>
          </p:nvPr>
        </p:nvSpPr>
        <p:spPr>
          <a:xfrm>
            <a:off x="354240" y="380070"/>
            <a:ext cx="10513166" cy="738322"/>
          </a:xfrm>
        </p:spPr>
        <p:txBody>
          <a:bodyPr/>
          <a:lstStyle/>
          <a:p>
            <a:r>
              <a:rPr lang="en-US" dirty="0"/>
              <a:t>Device Strategy</a:t>
            </a:r>
            <a:br>
              <a:rPr lang="en-US" dirty="0"/>
            </a:br>
            <a:r>
              <a:rPr lang="en-US" b="0" dirty="0">
                <a:solidFill>
                  <a:schemeClr val="bg1">
                    <a:lumMod val="50000"/>
                  </a:schemeClr>
                </a:solidFill>
              </a:rPr>
              <a:t>MDM and SSO</a:t>
            </a:r>
          </a:p>
        </p:txBody>
      </p:sp>
      <p:sp>
        <p:nvSpPr>
          <p:cNvPr id="66" name="Text Placeholder 3"/>
          <p:cNvSpPr txBox="1">
            <a:spLocks/>
          </p:cNvSpPr>
          <p:nvPr/>
        </p:nvSpPr>
        <p:spPr>
          <a:xfrm>
            <a:off x="325337" y="1687695"/>
            <a:ext cx="10858937" cy="4389841"/>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lvl="2" indent="0" defTabSz="913943">
              <a:spcBef>
                <a:spcPts val="600"/>
              </a:spcBef>
              <a:buSzPct val="80000"/>
              <a:buNone/>
              <a:defRPr/>
            </a:pPr>
            <a:endParaRPr lang="en-US" sz="1600"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sz="1600"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dirty="0"/>
          </a:p>
        </p:txBody>
      </p:sp>
      <p:sp>
        <p:nvSpPr>
          <p:cNvPr id="2" name="Frame 1"/>
          <p:cNvSpPr/>
          <p:nvPr/>
        </p:nvSpPr>
        <p:spPr bwMode="gray">
          <a:xfrm>
            <a:off x="354239" y="1687695"/>
            <a:ext cx="605720" cy="605720"/>
          </a:xfrm>
          <a:prstGeom prst="frame">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nl-NL" sz="1800" kern="0" dirty="0">
                <a:ea typeface="Arial Unicode MS" pitchFamily="34" charset="-128"/>
                <a:cs typeface="Arial Unicode MS" pitchFamily="34" charset="-128"/>
              </a:rPr>
              <a:t>2</a:t>
            </a:r>
          </a:p>
        </p:txBody>
      </p:sp>
      <p:sp>
        <p:nvSpPr>
          <p:cNvPr id="3" name="Rectangle 2"/>
          <p:cNvSpPr/>
          <p:nvPr/>
        </p:nvSpPr>
        <p:spPr>
          <a:xfrm>
            <a:off x="1270876" y="1687695"/>
            <a:ext cx="9821084" cy="4615580"/>
          </a:xfrm>
          <a:prstGeom prst="rect">
            <a:avLst/>
          </a:prstGeom>
        </p:spPr>
        <p:txBody>
          <a:bodyPr wrap="square">
            <a:spAutoFit/>
          </a:bodyPr>
          <a:lstStyle/>
          <a:p>
            <a:r>
              <a:rPr lang="en-US" dirty="0"/>
              <a:t>Mobile Device Management (MDM) provides a standard way to enable </a:t>
            </a:r>
            <a:r>
              <a:rPr lang="en-US" b="1" dirty="0">
                <a:solidFill>
                  <a:schemeClr val="accent1"/>
                </a:solidFill>
              </a:rPr>
              <a:t>secure distribution </a:t>
            </a:r>
            <a:r>
              <a:rPr lang="en-US" dirty="0"/>
              <a:t>off SuccessFactors Mobile application, settings and profile information to managed devices</a:t>
            </a:r>
          </a:p>
          <a:p>
            <a:endParaRPr lang="en-US" dirty="0"/>
          </a:p>
          <a:p>
            <a:r>
              <a:rPr lang="en-US" dirty="0"/>
              <a:t>	Restricting activation on non-managed devices ensure that only </a:t>
            </a:r>
            <a:r>
              <a:rPr lang="en-US" b="1" dirty="0">
                <a:solidFill>
                  <a:schemeClr val="accent1"/>
                </a:solidFill>
              </a:rPr>
              <a:t>devices 	controlled by your organization can activate SuccessFactors 	Mobile 	application</a:t>
            </a:r>
          </a:p>
          <a:p>
            <a:endParaRPr lang="en-US" dirty="0">
              <a:solidFill>
                <a:schemeClr val="accent1"/>
              </a:solidFill>
            </a:endParaRPr>
          </a:p>
          <a:p>
            <a:r>
              <a:rPr lang="en-US" dirty="0">
                <a:solidFill>
                  <a:schemeClr val="accent1"/>
                </a:solidFill>
              </a:rPr>
              <a:t>	</a:t>
            </a:r>
            <a:r>
              <a:rPr lang="en-US" dirty="0"/>
              <a:t>Choose between e-mail, MDM, code and QR code activation</a:t>
            </a:r>
          </a:p>
          <a:p>
            <a:endParaRPr lang="en-US" dirty="0">
              <a:solidFill>
                <a:schemeClr val="dk1"/>
              </a:solidFill>
            </a:endParaRPr>
          </a:p>
          <a:p>
            <a:r>
              <a:rPr lang="en-US" b="1" dirty="0">
                <a:solidFill>
                  <a:schemeClr val="accent1"/>
                </a:solidFill>
              </a:rPr>
              <a:t>Single Sign On (SSO)</a:t>
            </a:r>
            <a:r>
              <a:rPr lang="en-US" b="1" dirty="0">
                <a:solidFill>
                  <a:schemeClr val="dk1"/>
                </a:solidFill>
              </a:rPr>
              <a:t> </a:t>
            </a:r>
            <a:r>
              <a:rPr lang="en-US" dirty="0">
                <a:solidFill>
                  <a:schemeClr val="dk1"/>
                </a:solidFill>
              </a:rPr>
              <a:t>as a standard solution for MDM devices</a:t>
            </a:r>
          </a:p>
          <a:p>
            <a:endParaRPr lang="en-US" dirty="0">
              <a:solidFill>
                <a:schemeClr val="dk1"/>
              </a:solidFill>
            </a:endParaRPr>
          </a:p>
          <a:p>
            <a:r>
              <a:rPr lang="en-US" dirty="0">
                <a:solidFill>
                  <a:schemeClr val="dk1"/>
                </a:solidFill>
              </a:rPr>
              <a:t>	We can choose between pushing digital certificates to SuccessFactors 	Mobile application or use default mobile browser for application login</a:t>
            </a:r>
          </a:p>
        </p:txBody>
      </p:sp>
      <p:pic>
        <p:nvPicPr>
          <p:cNvPr id="6" name="Picture 5"/>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374868" y="2795831"/>
            <a:ext cx="778471" cy="778471"/>
          </a:xfrm>
          <a:prstGeom prst="rect">
            <a:avLst/>
          </a:prstGeom>
        </p:spPr>
      </p:pic>
      <p:sp>
        <p:nvSpPr>
          <p:cNvPr id="7" name="Frame 6"/>
          <p:cNvSpPr/>
          <p:nvPr/>
        </p:nvSpPr>
        <p:spPr bwMode="gray">
          <a:xfrm>
            <a:off x="397548" y="4729644"/>
            <a:ext cx="605720" cy="605720"/>
          </a:xfrm>
          <a:prstGeom prst="frame">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nl-NL" sz="1800" kern="0" dirty="0">
                <a:ea typeface="Arial Unicode MS" pitchFamily="34" charset="-128"/>
                <a:cs typeface="Arial Unicode MS" pitchFamily="34" charset="-128"/>
              </a:rPr>
              <a:t>3</a:t>
            </a:r>
          </a:p>
        </p:txBody>
      </p:sp>
      <p:pic>
        <p:nvPicPr>
          <p:cNvPr id="9" name="Picture 8"/>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374868" y="5335364"/>
            <a:ext cx="778471" cy="778471"/>
          </a:xfrm>
          <a:prstGeom prst="rect">
            <a:avLst/>
          </a:prstGeom>
        </p:spPr>
      </p:pic>
      <p:graphicFrame>
        <p:nvGraphicFramePr>
          <p:cNvPr id="4" name="Object 3"/>
          <p:cNvGraphicFramePr>
            <a:graphicFrameLocks noChangeAspect="1"/>
          </p:cNvGraphicFramePr>
          <p:nvPr>
            <p:extLst/>
          </p:nvPr>
        </p:nvGraphicFramePr>
        <p:xfrm>
          <a:off x="11123310" y="1907742"/>
          <a:ext cx="914188" cy="771346"/>
        </p:xfrm>
        <a:graphic>
          <a:graphicData uri="http://schemas.openxmlformats.org/presentationml/2006/ole">
            <mc:AlternateContent xmlns:mc="http://schemas.openxmlformats.org/markup-compatibility/2006">
              <mc:Choice xmlns:v="urn:schemas-microsoft-com:vml" Requires="v">
                <p:oleObj spid="_x0000_s2050" name="Acrobat Document" showAsIcon="1" r:id="rId5" imgW="914400" imgH="771480" progId="AcroExch.Document.11">
                  <p:embed/>
                </p:oleObj>
              </mc:Choice>
              <mc:Fallback>
                <p:oleObj name="Acrobat Document" showAsIcon="1" r:id="rId5" imgW="914400" imgH="771480" progId="AcroExch.Document.11">
                  <p:embed/>
                  <p:pic>
                    <p:nvPicPr>
                      <p:cNvPr id="4" name="Object 3"/>
                      <p:cNvPicPr/>
                      <p:nvPr/>
                    </p:nvPicPr>
                    <p:blipFill>
                      <a:blip r:embed="rId6"/>
                      <a:stretch>
                        <a:fillRect/>
                      </a:stretch>
                    </p:blipFill>
                    <p:spPr>
                      <a:xfrm>
                        <a:off x="11123310" y="1907742"/>
                        <a:ext cx="914188" cy="771346"/>
                      </a:xfrm>
                      <a:prstGeom prst="rect">
                        <a:avLst/>
                      </a:prstGeom>
                    </p:spPr>
                  </p:pic>
                </p:oleObj>
              </mc:Fallback>
            </mc:AlternateContent>
          </a:graphicData>
        </a:graphic>
      </p:graphicFrame>
    </p:spTree>
    <p:extLst>
      <p:ext uri="{BB962C8B-B14F-4D97-AF65-F5344CB8AC3E}">
        <p14:creationId xmlns:p14="http://schemas.microsoft.com/office/powerpoint/2010/main" val="1087078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Oval 75"/>
          <p:cNvSpPr/>
          <p:nvPr/>
        </p:nvSpPr>
        <p:spPr bwMode="gray">
          <a:xfrm>
            <a:off x="4231317" y="2690548"/>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6b</a:t>
            </a:r>
          </a:p>
        </p:txBody>
      </p:sp>
      <p:sp>
        <p:nvSpPr>
          <p:cNvPr id="77" name="Oval 76"/>
          <p:cNvSpPr/>
          <p:nvPr/>
        </p:nvSpPr>
        <p:spPr bwMode="gray">
          <a:xfrm>
            <a:off x="4666646" y="1634932"/>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6a</a:t>
            </a:r>
          </a:p>
        </p:txBody>
      </p:sp>
      <p:sp>
        <p:nvSpPr>
          <p:cNvPr id="2" name="Title 1"/>
          <p:cNvSpPr>
            <a:spLocks noGrp="1"/>
          </p:cNvSpPr>
          <p:nvPr>
            <p:ph type="title"/>
          </p:nvPr>
        </p:nvSpPr>
        <p:spPr>
          <a:xfrm>
            <a:off x="505296" y="503999"/>
            <a:ext cx="11183887" cy="738493"/>
          </a:xfrm>
        </p:spPr>
        <p:txBody>
          <a:bodyPr/>
          <a:lstStyle/>
          <a:p>
            <a:r>
              <a:rPr lang="en-US" dirty="0"/>
              <a:t>Recruit &amp; Hire </a:t>
            </a:r>
            <a:br>
              <a:rPr lang="en-US" dirty="0"/>
            </a:br>
            <a:r>
              <a:rPr lang="en-US" b="0" dirty="0"/>
              <a:t>Process Interactions</a:t>
            </a:r>
            <a:endParaRPr lang="en-US" dirty="0"/>
          </a:p>
        </p:txBody>
      </p:sp>
      <p:grpSp>
        <p:nvGrpSpPr>
          <p:cNvPr id="224" name="Group 223"/>
          <p:cNvGrpSpPr/>
          <p:nvPr/>
        </p:nvGrpSpPr>
        <p:grpSpPr>
          <a:xfrm>
            <a:off x="4087997" y="3917717"/>
            <a:ext cx="914580" cy="1046339"/>
            <a:chOff x="7956884" y="4984226"/>
            <a:chExt cx="914818" cy="1046611"/>
          </a:xfrm>
        </p:grpSpPr>
        <p:grpSp>
          <p:nvGrpSpPr>
            <p:cNvPr id="225" name="Group 224"/>
            <p:cNvGrpSpPr/>
            <p:nvPr/>
          </p:nvGrpSpPr>
          <p:grpSpPr>
            <a:xfrm>
              <a:off x="7956884" y="4984226"/>
              <a:ext cx="914818" cy="1046611"/>
              <a:chOff x="10492431" y="1510888"/>
              <a:chExt cx="914818" cy="1046611"/>
            </a:xfrm>
          </p:grpSpPr>
          <p:sp>
            <p:nvSpPr>
              <p:cNvPr id="227" name="Rectangle 226"/>
              <p:cNvSpPr/>
              <p:nvPr/>
            </p:nvSpPr>
            <p:spPr bwMode="gray">
              <a:xfrm>
                <a:off x="10492431" y="1726618"/>
                <a:ext cx="914818" cy="830881"/>
              </a:xfrm>
              <a:prstGeom prst="rect">
                <a:avLst/>
              </a:prstGeom>
              <a:solidFill>
                <a:schemeClr val="accent6">
                  <a:lumMod val="50000"/>
                </a:schemeClr>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228" name="TextBox 227"/>
              <p:cNvSpPr txBox="1"/>
              <p:nvPr/>
            </p:nvSpPr>
            <p:spPr>
              <a:xfrm>
                <a:off x="10492431" y="1510888"/>
                <a:ext cx="914818"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Onboarding</a:t>
                </a:r>
              </a:p>
            </p:txBody>
          </p:sp>
        </p:grpSp>
        <p:pic>
          <p:nvPicPr>
            <p:cNvPr id="226" name="Picture 225"/>
            <p:cNvPicPr>
              <a:picLocks noChangeAspect="1"/>
            </p:cNvPicPr>
            <p:nvPr/>
          </p:nvPicPr>
          <p:blipFill>
            <a:blip r:embed="rId3"/>
            <a:stretch>
              <a:fillRect/>
            </a:stretch>
          </p:blipFill>
          <p:spPr>
            <a:xfrm>
              <a:off x="8141771" y="5303750"/>
              <a:ext cx="585008" cy="610444"/>
            </a:xfrm>
            <a:prstGeom prst="ellipse">
              <a:avLst/>
            </a:prstGeom>
            <a:ln w="28575">
              <a:solidFill>
                <a:schemeClr val="bg2">
                  <a:lumMod val="75000"/>
                </a:schemeClr>
              </a:solidFill>
            </a:ln>
          </p:spPr>
        </p:pic>
      </p:grpSp>
      <p:cxnSp>
        <p:nvCxnSpPr>
          <p:cNvPr id="229" name="Elbow Connector 228"/>
          <p:cNvCxnSpPr>
            <a:stCxn id="217" idx="2"/>
            <a:endCxn id="227" idx="1"/>
          </p:cNvCxnSpPr>
          <p:nvPr/>
        </p:nvCxnSpPr>
        <p:spPr>
          <a:xfrm rot="16200000" flipH="1">
            <a:off x="3032828" y="3493554"/>
            <a:ext cx="838528" cy="1271810"/>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Elbow Connector 229"/>
          <p:cNvCxnSpPr>
            <a:stCxn id="228" idx="0"/>
            <a:endCxn id="221" idx="1"/>
          </p:cNvCxnSpPr>
          <p:nvPr/>
        </p:nvCxnSpPr>
        <p:spPr>
          <a:xfrm rot="5400000" flipH="1" flipV="1">
            <a:off x="4670516" y="2813795"/>
            <a:ext cx="978693" cy="1229148"/>
          </a:xfrm>
          <a:prstGeom prst="bentConnector2">
            <a:avLst/>
          </a:prstGeom>
          <a:ln w="63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1" name="Elbow Connector 230"/>
          <p:cNvCxnSpPr>
            <a:stCxn id="221" idx="3"/>
            <a:endCxn id="235" idx="0"/>
          </p:cNvCxnSpPr>
          <p:nvPr/>
        </p:nvCxnSpPr>
        <p:spPr>
          <a:xfrm>
            <a:off x="6688598" y="2939023"/>
            <a:ext cx="619431" cy="949046"/>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32" name="Group 231"/>
          <p:cNvGrpSpPr/>
          <p:nvPr/>
        </p:nvGrpSpPr>
        <p:grpSpPr>
          <a:xfrm>
            <a:off x="6660931" y="3888070"/>
            <a:ext cx="1294194" cy="1051753"/>
            <a:chOff x="10275380" y="1505472"/>
            <a:chExt cx="1294531" cy="1052027"/>
          </a:xfrm>
        </p:grpSpPr>
        <p:sp>
          <p:nvSpPr>
            <p:cNvPr id="233" name="Rectangle 232"/>
            <p:cNvSpPr/>
            <p:nvPr/>
          </p:nvSpPr>
          <p:spPr bwMode="gray">
            <a:xfrm>
              <a:off x="10492431" y="1726618"/>
              <a:ext cx="914818" cy="830881"/>
            </a:xfrm>
            <a:prstGeom prst="rect">
              <a:avLst/>
            </a:prstGeom>
            <a:solidFill>
              <a:schemeClr val="bg1">
                <a:lumMod val="65000"/>
              </a:schemeClr>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234" name="Picture 233"/>
            <p:cNvPicPr>
              <a:picLocks noChangeAspect="1"/>
            </p:cNvPicPr>
            <p:nvPr/>
          </p:nvPicPr>
          <p:blipFill>
            <a:blip r:embed="rId4"/>
            <a:stretch>
              <a:fillRect/>
            </a:stretch>
          </p:blipFill>
          <p:spPr>
            <a:xfrm>
              <a:off x="10632476" y="1810583"/>
              <a:ext cx="618775" cy="658271"/>
            </a:xfrm>
            <a:prstGeom prst="ellipse">
              <a:avLst/>
            </a:prstGeom>
            <a:ln w="28575">
              <a:solidFill>
                <a:schemeClr val="bg2">
                  <a:lumMod val="75000"/>
                </a:schemeClr>
              </a:solidFill>
            </a:ln>
          </p:spPr>
        </p:pic>
        <p:sp>
          <p:nvSpPr>
            <p:cNvPr id="235" name="TextBox 234"/>
            <p:cNvSpPr txBox="1"/>
            <p:nvPr/>
          </p:nvSpPr>
          <p:spPr>
            <a:xfrm>
              <a:off x="10275380" y="1505472"/>
              <a:ext cx="1294531" cy="184709"/>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Profile</a:t>
              </a:r>
            </a:p>
          </p:txBody>
        </p:sp>
      </p:grpSp>
      <p:cxnSp>
        <p:nvCxnSpPr>
          <p:cNvPr id="236" name="Elbow Connector 235"/>
          <p:cNvCxnSpPr>
            <a:stCxn id="223" idx="0"/>
            <a:endCxn id="218" idx="0"/>
          </p:cNvCxnSpPr>
          <p:nvPr/>
        </p:nvCxnSpPr>
        <p:spPr>
          <a:xfrm rot="16200000" flipH="1" flipV="1">
            <a:off x="4343194" y="749414"/>
            <a:ext cx="339938" cy="3415330"/>
          </a:xfrm>
          <a:prstGeom prst="bentConnector3">
            <a:avLst>
              <a:gd name="adj1" fmla="val -67230"/>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7" name="TextBox 236"/>
          <p:cNvSpPr txBox="1"/>
          <p:nvPr/>
        </p:nvSpPr>
        <p:spPr>
          <a:xfrm>
            <a:off x="2900157" y="2123992"/>
            <a:ext cx="2492202" cy="430775"/>
          </a:xfrm>
          <a:prstGeom prst="rect">
            <a:avLst/>
          </a:prstGeom>
          <a:noFill/>
        </p:spPr>
        <p:txBody>
          <a:bodyPr wrap="square" rtlCol="0">
            <a:spAutoFit/>
          </a:bodyPr>
          <a:lstStyle/>
          <a:p>
            <a:pPr fontAlgn="t">
              <a:spcBef>
                <a:spcPts val="60"/>
              </a:spcBef>
            </a:pPr>
            <a:r>
              <a:rPr lang="en-US" sz="1100" dirty="0">
                <a:latin typeface="Arial" panose="020B0604020202020204" pitchFamily="34" charset="0"/>
                <a:cs typeface="Arial" panose="020B0604020202020204" pitchFamily="34" charset="0"/>
              </a:rPr>
              <a:t>       Job requisition can be initiated from Position Org Chart</a:t>
            </a:r>
          </a:p>
        </p:txBody>
      </p:sp>
      <p:cxnSp>
        <p:nvCxnSpPr>
          <p:cNvPr id="244" name="Elbow Connector 243"/>
          <p:cNvCxnSpPr/>
          <p:nvPr/>
        </p:nvCxnSpPr>
        <p:spPr>
          <a:xfrm rot="5400000" flipH="1">
            <a:off x="4014162" y="1635773"/>
            <a:ext cx="1645570" cy="4976108"/>
          </a:xfrm>
          <a:prstGeom prst="bentConnector4">
            <a:avLst>
              <a:gd name="adj1" fmla="val -15740"/>
              <a:gd name="adj2" fmla="val 104593"/>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5-Point Star 2"/>
          <p:cNvSpPr/>
          <p:nvPr/>
        </p:nvSpPr>
        <p:spPr bwMode="gray">
          <a:xfrm>
            <a:off x="2702780" y="1536108"/>
            <a:ext cx="759916" cy="481168"/>
          </a:xfrm>
          <a:prstGeom prst="star5">
            <a:avLst/>
          </a:prstGeom>
          <a:solidFill>
            <a:schemeClr val="accent1"/>
          </a:solidFill>
          <a:ln w="6350" algn="ctr">
            <a:noFill/>
            <a:miter lim="800000"/>
            <a:headEnd/>
            <a:tailEnd/>
          </a:ln>
        </p:spPr>
        <p:txBody>
          <a:bodyPr lIns="0" tIns="0" rIns="0" bIns="0" rtlCol="0" anchor="ctr"/>
          <a:lstStyle/>
          <a:p>
            <a:pPr algn="ctr" defTabSz="914126" fontAlgn="base">
              <a:spcBef>
                <a:spcPct val="50000"/>
              </a:spcBef>
              <a:spcAft>
                <a:spcPct val="0"/>
              </a:spcAft>
              <a:buClr>
                <a:srgbClr val="F0AB00"/>
              </a:buClr>
              <a:buSzPct val="80000"/>
            </a:pPr>
            <a:r>
              <a:rPr lang="en-US" sz="1000" b="1" kern="0" dirty="0">
                <a:ea typeface="Arial Unicode MS" pitchFamily="34" charset="-128"/>
                <a:cs typeface="Arial Unicode MS" pitchFamily="34" charset="-128"/>
              </a:rPr>
              <a:t>Start</a:t>
            </a:r>
          </a:p>
        </p:txBody>
      </p:sp>
      <p:grpSp>
        <p:nvGrpSpPr>
          <p:cNvPr id="4" name="Group 3"/>
          <p:cNvGrpSpPr/>
          <p:nvPr/>
        </p:nvGrpSpPr>
        <p:grpSpPr>
          <a:xfrm>
            <a:off x="5573729" y="2287110"/>
            <a:ext cx="1294194" cy="1067857"/>
            <a:chOff x="6906489" y="2708845"/>
            <a:chExt cx="1294531" cy="1068135"/>
          </a:xfrm>
        </p:grpSpPr>
        <p:grpSp>
          <p:nvGrpSpPr>
            <p:cNvPr id="220" name="Group 219"/>
            <p:cNvGrpSpPr/>
            <p:nvPr/>
          </p:nvGrpSpPr>
          <p:grpSpPr>
            <a:xfrm>
              <a:off x="6906489" y="2708845"/>
              <a:ext cx="1294531" cy="1068135"/>
              <a:chOff x="4598598" y="3328742"/>
              <a:chExt cx="1294531" cy="1068135"/>
            </a:xfrm>
          </p:grpSpPr>
          <p:sp>
            <p:nvSpPr>
              <p:cNvPr id="221" name="Rectangle 220"/>
              <p:cNvSpPr/>
              <p:nvPr/>
            </p:nvSpPr>
            <p:spPr bwMode="gray">
              <a:xfrm>
                <a:off x="4799357" y="3564773"/>
                <a:ext cx="914400" cy="832104"/>
              </a:xfrm>
              <a:prstGeom prst="rect">
                <a:avLst/>
              </a:prstGeom>
              <a:solidFill>
                <a:schemeClr val="bg1">
                  <a:lumMod val="50000"/>
                </a:schemeClr>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223" name="TextBox 222"/>
              <p:cNvSpPr txBox="1"/>
              <p:nvPr/>
            </p:nvSpPr>
            <p:spPr>
              <a:xfrm>
                <a:off x="4598598" y="3328742"/>
                <a:ext cx="1294531"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Central</a:t>
                </a:r>
              </a:p>
            </p:txBody>
          </p:sp>
        </p:grpSp>
        <p:pic>
          <p:nvPicPr>
            <p:cNvPr id="121" name="Picture 120"/>
            <p:cNvPicPr>
              <a:picLocks noChangeAspect="1"/>
            </p:cNvPicPr>
            <p:nvPr/>
          </p:nvPicPr>
          <p:blipFill>
            <a:blip r:embed="rId5"/>
            <a:stretch>
              <a:fillRect/>
            </a:stretch>
          </p:blipFill>
          <p:spPr>
            <a:xfrm>
              <a:off x="7258713" y="3071045"/>
              <a:ext cx="652801" cy="586694"/>
            </a:xfrm>
            <a:prstGeom prst="roundRect">
              <a:avLst/>
            </a:prstGeom>
            <a:ln w="28575">
              <a:solidFill>
                <a:schemeClr val="bg2">
                  <a:lumMod val="50000"/>
                </a:schemeClr>
              </a:solidFill>
            </a:ln>
          </p:spPr>
        </p:pic>
      </p:grpSp>
      <p:grpSp>
        <p:nvGrpSpPr>
          <p:cNvPr id="51" name="Group 50"/>
          <p:cNvGrpSpPr/>
          <p:nvPr/>
        </p:nvGrpSpPr>
        <p:grpSpPr>
          <a:xfrm>
            <a:off x="9580348" y="1621577"/>
            <a:ext cx="1025545" cy="895039"/>
            <a:chOff x="6286310" y="4675661"/>
            <a:chExt cx="1025812" cy="895272"/>
          </a:xfrm>
        </p:grpSpPr>
        <p:sp>
          <p:nvSpPr>
            <p:cNvPr id="52" name="Rectangle 51"/>
            <p:cNvSpPr/>
            <p:nvPr/>
          </p:nvSpPr>
          <p:spPr bwMode="gray">
            <a:xfrm>
              <a:off x="6391124" y="4882487"/>
              <a:ext cx="857963" cy="688446"/>
            </a:xfrm>
            <a:prstGeom prst="rect">
              <a:avLst/>
            </a:prstGeom>
            <a:solidFill>
              <a:srgbClr val="9E3039"/>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53" name="TextBox 52"/>
            <p:cNvSpPr txBox="1"/>
            <p:nvPr/>
          </p:nvSpPr>
          <p:spPr>
            <a:xfrm>
              <a:off x="6286310" y="4675661"/>
              <a:ext cx="1025812"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Learning</a:t>
              </a:r>
            </a:p>
          </p:txBody>
        </p:sp>
        <p:pic>
          <p:nvPicPr>
            <p:cNvPr id="54" name="Picture 53"/>
            <p:cNvPicPr>
              <a:picLocks noChangeAspect="1"/>
            </p:cNvPicPr>
            <p:nvPr/>
          </p:nvPicPr>
          <p:blipFill rotWithShape="1">
            <a:blip r:embed="rId6"/>
            <a:srcRect b="32705"/>
            <a:stretch/>
          </p:blipFill>
          <p:spPr>
            <a:xfrm>
              <a:off x="6425077" y="4979943"/>
              <a:ext cx="773740" cy="488543"/>
            </a:xfrm>
            <a:prstGeom prst="ellipse">
              <a:avLst/>
            </a:prstGeom>
            <a:ln w="28575">
              <a:solidFill>
                <a:schemeClr val="bg2">
                  <a:lumMod val="75000"/>
                </a:schemeClr>
              </a:solidFill>
            </a:ln>
          </p:spPr>
        </p:pic>
      </p:grpSp>
      <p:grpSp>
        <p:nvGrpSpPr>
          <p:cNvPr id="55" name="Group 54"/>
          <p:cNvGrpSpPr/>
          <p:nvPr/>
        </p:nvGrpSpPr>
        <p:grpSpPr>
          <a:xfrm>
            <a:off x="9501525" y="4680745"/>
            <a:ext cx="1294194" cy="884028"/>
            <a:chOff x="6257215" y="2674241"/>
            <a:chExt cx="1294531" cy="884258"/>
          </a:xfrm>
        </p:grpSpPr>
        <p:sp>
          <p:nvSpPr>
            <p:cNvPr id="56" name="Rectangle 55"/>
            <p:cNvSpPr/>
            <p:nvPr/>
          </p:nvSpPr>
          <p:spPr bwMode="gray">
            <a:xfrm>
              <a:off x="6457975" y="2872699"/>
              <a:ext cx="872794" cy="685800"/>
            </a:xfrm>
            <a:prstGeom prst="rect">
              <a:avLst/>
            </a:prstGeom>
            <a:solidFill>
              <a:srgbClr val="D4652D"/>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57" name="TextBox 56"/>
            <p:cNvSpPr txBox="1"/>
            <p:nvPr/>
          </p:nvSpPr>
          <p:spPr>
            <a:xfrm>
              <a:off x="6257215" y="2674241"/>
              <a:ext cx="1294531" cy="184709"/>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Goals</a:t>
              </a:r>
            </a:p>
          </p:txBody>
        </p:sp>
        <p:pic>
          <p:nvPicPr>
            <p:cNvPr id="58" name="Picture 57"/>
            <p:cNvPicPr>
              <a:picLocks noChangeAspect="1"/>
            </p:cNvPicPr>
            <p:nvPr/>
          </p:nvPicPr>
          <p:blipFill rotWithShape="1">
            <a:blip r:embed="rId7"/>
            <a:srcRect l="18956" t="7002"/>
            <a:stretch/>
          </p:blipFill>
          <p:spPr>
            <a:xfrm>
              <a:off x="6648440" y="2949659"/>
              <a:ext cx="494578" cy="497550"/>
            </a:xfrm>
            <a:prstGeom prst="ellipse">
              <a:avLst/>
            </a:prstGeom>
            <a:ln w="28575">
              <a:solidFill>
                <a:schemeClr val="bg2">
                  <a:lumMod val="75000"/>
                </a:schemeClr>
              </a:solidFill>
            </a:ln>
          </p:spPr>
        </p:pic>
      </p:grpSp>
      <p:grpSp>
        <p:nvGrpSpPr>
          <p:cNvPr id="59" name="Group 58"/>
          <p:cNvGrpSpPr/>
          <p:nvPr/>
        </p:nvGrpSpPr>
        <p:grpSpPr>
          <a:xfrm>
            <a:off x="9697891" y="3050087"/>
            <a:ext cx="882420" cy="891943"/>
            <a:chOff x="9353737" y="3470275"/>
            <a:chExt cx="882650" cy="892175"/>
          </a:xfrm>
        </p:grpSpPr>
        <p:sp>
          <p:nvSpPr>
            <p:cNvPr id="60" name="Rectangle 59"/>
            <p:cNvSpPr>
              <a:spLocks noChangeArrowheads="1"/>
            </p:cNvSpPr>
            <p:nvPr/>
          </p:nvSpPr>
          <p:spPr bwMode="auto">
            <a:xfrm>
              <a:off x="9353737" y="3663950"/>
              <a:ext cx="882650" cy="698500"/>
            </a:xfrm>
            <a:prstGeom prst="rect">
              <a:avLst/>
            </a:prstGeom>
            <a:solidFill>
              <a:srgbClr val="FFD0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61" name="Rectangle 60"/>
            <p:cNvSpPr>
              <a:spLocks noChangeArrowheads="1"/>
            </p:cNvSpPr>
            <p:nvPr/>
          </p:nvSpPr>
          <p:spPr bwMode="auto">
            <a:xfrm>
              <a:off x="9593449" y="3470275"/>
              <a:ext cx="42227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126"/>
              <a:r>
                <a:rPr lang="en-US" altLang="en-US" sz="1200" b="1" dirty="0">
                  <a:solidFill>
                    <a:srgbClr val="7F7F7F"/>
                  </a:solidFill>
                </a:rPr>
                <a:t>Jam</a:t>
              </a:r>
              <a:endParaRPr lang="en-US" altLang="en-US" sz="1799" dirty="0"/>
            </a:p>
          </p:txBody>
        </p:sp>
        <p:pic>
          <p:nvPicPr>
            <p:cNvPr id="62" name="Picture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60099" y="3725863"/>
              <a:ext cx="673100" cy="5826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Freeform 39"/>
            <p:cNvSpPr>
              <a:spLocks/>
            </p:cNvSpPr>
            <p:nvPr/>
          </p:nvSpPr>
          <p:spPr bwMode="auto">
            <a:xfrm>
              <a:off x="9445812" y="3706813"/>
              <a:ext cx="696913" cy="614363"/>
            </a:xfrm>
            <a:custGeom>
              <a:avLst/>
              <a:gdLst>
                <a:gd name="T0" fmla="*/ 219 w 439"/>
                <a:gd name="T1" fmla="*/ 0 h 387"/>
                <a:gd name="T2" fmla="*/ 242 w 439"/>
                <a:gd name="T3" fmla="*/ 1 h 387"/>
                <a:gd name="T4" fmla="*/ 263 w 439"/>
                <a:gd name="T5" fmla="*/ 5 h 387"/>
                <a:gd name="T6" fmla="*/ 284 w 439"/>
                <a:gd name="T7" fmla="*/ 9 h 387"/>
                <a:gd name="T8" fmla="*/ 305 w 439"/>
                <a:gd name="T9" fmla="*/ 16 h 387"/>
                <a:gd name="T10" fmla="*/ 324 w 439"/>
                <a:gd name="T11" fmla="*/ 24 h 387"/>
                <a:gd name="T12" fmla="*/ 342 w 439"/>
                <a:gd name="T13" fmla="*/ 33 h 387"/>
                <a:gd name="T14" fmla="*/ 374 w 439"/>
                <a:gd name="T15" fmla="*/ 56 h 387"/>
                <a:gd name="T16" fmla="*/ 388 w 439"/>
                <a:gd name="T17" fmla="*/ 71 h 387"/>
                <a:gd name="T18" fmla="*/ 401 w 439"/>
                <a:gd name="T19" fmla="*/ 85 h 387"/>
                <a:gd name="T20" fmla="*/ 412 w 439"/>
                <a:gd name="T21" fmla="*/ 101 h 387"/>
                <a:gd name="T22" fmla="*/ 421 w 439"/>
                <a:gd name="T23" fmla="*/ 118 h 387"/>
                <a:gd name="T24" fmla="*/ 429 w 439"/>
                <a:gd name="T25" fmla="*/ 136 h 387"/>
                <a:gd name="T26" fmla="*/ 434 w 439"/>
                <a:gd name="T27" fmla="*/ 154 h 387"/>
                <a:gd name="T28" fmla="*/ 438 w 439"/>
                <a:gd name="T29" fmla="*/ 174 h 387"/>
                <a:gd name="T30" fmla="*/ 439 w 439"/>
                <a:gd name="T31" fmla="*/ 194 h 387"/>
                <a:gd name="T32" fmla="*/ 438 w 439"/>
                <a:gd name="T33" fmla="*/ 213 h 387"/>
                <a:gd name="T34" fmla="*/ 434 w 439"/>
                <a:gd name="T35" fmla="*/ 233 h 387"/>
                <a:gd name="T36" fmla="*/ 429 w 439"/>
                <a:gd name="T37" fmla="*/ 251 h 387"/>
                <a:gd name="T38" fmla="*/ 421 w 439"/>
                <a:gd name="T39" fmla="*/ 269 h 387"/>
                <a:gd name="T40" fmla="*/ 412 w 439"/>
                <a:gd name="T41" fmla="*/ 286 h 387"/>
                <a:gd name="T42" fmla="*/ 401 w 439"/>
                <a:gd name="T43" fmla="*/ 302 h 387"/>
                <a:gd name="T44" fmla="*/ 388 w 439"/>
                <a:gd name="T45" fmla="*/ 317 h 387"/>
                <a:gd name="T46" fmla="*/ 374 w 439"/>
                <a:gd name="T47" fmla="*/ 331 h 387"/>
                <a:gd name="T48" fmla="*/ 342 w 439"/>
                <a:gd name="T49" fmla="*/ 354 h 387"/>
                <a:gd name="T50" fmla="*/ 324 w 439"/>
                <a:gd name="T51" fmla="*/ 364 h 387"/>
                <a:gd name="T52" fmla="*/ 305 w 439"/>
                <a:gd name="T53" fmla="*/ 372 h 387"/>
                <a:gd name="T54" fmla="*/ 284 w 439"/>
                <a:gd name="T55" fmla="*/ 378 h 387"/>
                <a:gd name="T56" fmla="*/ 263 w 439"/>
                <a:gd name="T57" fmla="*/ 383 h 387"/>
                <a:gd name="T58" fmla="*/ 242 w 439"/>
                <a:gd name="T59" fmla="*/ 386 h 387"/>
                <a:gd name="T60" fmla="*/ 219 w 439"/>
                <a:gd name="T61" fmla="*/ 387 h 387"/>
                <a:gd name="T62" fmla="*/ 197 w 439"/>
                <a:gd name="T63" fmla="*/ 386 h 387"/>
                <a:gd name="T64" fmla="*/ 175 w 439"/>
                <a:gd name="T65" fmla="*/ 383 h 387"/>
                <a:gd name="T66" fmla="*/ 154 w 439"/>
                <a:gd name="T67" fmla="*/ 378 h 387"/>
                <a:gd name="T68" fmla="*/ 134 w 439"/>
                <a:gd name="T69" fmla="*/ 372 h 387"/>
                <a:gd name="T70" fmla="*/ 115 w 439"/>
                <a:gd name="T71" fmla="*/ 364 h 387"/>
                <a:gd name="T72" fmla="*/ 97 w 439"/>
                <a:gd name="T73" fmla="*/ 354 h 387"/>
                <a:gd name="T74" fmla="*/ 65 w 439"/>
                <a:gd name="T75" fmla="*/ 331 h 387"/>
                <a:gd name="T76" fmla="*/ 50 w 439"/>
                <a:gd name="T77" fmla="*/ 317 h 387"/>
                <a:gd name="T78" fmla="*/ 38 w 439"/>
                <a:gd name="T79" fmla="*/ 302 h 387"/>
                <a:gd name="T80" fmla="*/ 27 w 439"/>
                <a:gd name="T81" fmla="*/ 286 h 387"/>
                <a:gd name="T82" fmla="*/ 17 w 439"/>
                <a:gd name="T83" fmla="*/ 269 h 387"/>
                <a:gd name="T84" fmla="*/ 10 w 439"/>
                <a:gd name="T85" fmla="*/ 251 h 387"/>
                <a:gd name="T86" fmla="*/ 4 w 439"/>
                <a:gd name="T87" fmla="*/ 233 h 387"/>
                <a:gd name="T88" fmla="*/ 1 w 439"/>
                <a:gd name="T89" fmla="*/ 213 h 387"/>
                <a:gd name="T90" fmla="*/ 0 w 439"/>
                <a:gd name="T91" fmla="*/ 194 h 387"/>
                <a:gd name="T92" fmla="*/ 1 w 439"/>
                <a:gd name="T93" fmla="*/ 174 h 387"/>
                <a:gd name="T94" fmla="*/ 4 w 439"/>
                <a:gd name="T95" fmla="*/ 154 h 387"/>
                <a:gd name="T96" fmla="*/ 10 w 439"/>
                <a:gd name="T97" fmla="*/ 136 h 387"/>
                <a:gd name="T98" fmla="*/ 17 w 439"/>
                <a:gd name="T99" fmla="*/ 118 h 387"/>
                <a:gd name="T100" fmla="*/ 27 w 439"/>
                <a:gd name="T101" fmla="*/ 101 h 387"/>
                <a:gd name="T102" fmla="*/ 38 w 439"/>
                <a:gd name="T103" fmla="*/ 85 h 387"/>
                <a:gd name="T104" fmla="*/ 50 w 439"/>
                <a:gd name="T105" fmla="*/ 71 h 387"/>
                <a:gd name="T106" fmla="*/ 65 w 439"/>
                <a:gd name="T107" fmla="*/ 56 h 387"/>
                <a:gd name="T108" fmla="*/ 97 w 439"/>
                <a:gd name="T109" fmla="*/ 33 h 387"/>
                <a:gd name="T110" fmla="*/ 115 w 439"/>
                <a:gd name="T111" fmla="*/ 24 h 387"/>
                <a:gd name="T112" fmla="*/ 134 w 439"/>
                <a:gd name="T113" fmla="*/ 16 h 387"/>
                <a:gd name="T114" fmla="*/ 154 w 439"/>
                <a:gd name="T115" fmla="*/ 9 h 387"/>
                <a:gd name="T116" fmla="*/ 175 w 439"/>
                <a:gd name="T117" fmla="*/ 5 h 387"/>
                <a:gd name="T118" fmla="*/ 197 w 439"/>
                <a:gd name="T119" fmla="*/ 1 h 387"/>
                <a:gd name="T120" fmla="*/ 219 w 439"/>
                <a:gd name="T121"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9" h="387">
                  <a:moveTo>
                    <a:pt x="219" y="0"/>
                  </a:moveTo>
                  <a:lnTo>
                    <a:pt x="242" y="1"/>
                  </a:lnTo>
                  <a:lnTo>
                    <a:pt x="263" y="5"/>
                  </a:lnTo>
                  <a:lnTo>
                    <a:pt x="284" y="9"/>
                  </a:lnTo>
                  <a:lnTo>
                    <a:pt x="305" y="16"/>
                  </a:lnTo>
                  <a:lnTo>
                    <a:pt x="324" y="24"/>
                  </a:lnTo>
                  <a:lnTo>
                    <a:pt x="342" y="33"/>
                  </a:lnTo>
                  <a:lnTo>
                    <a:pt x="374" y="56"/>
                  </a:lnTo>
                  <a:lnTo>
                    <a:pt x="388" y="71"/>
                  </a:lnTo>
                  <a:lnTo>
                    <a:pt x="401" y="85"/>
                  </a:lnTo>
                  <a:lnTo>
                    <a:pt x="412" y="101"/>
                  </a:lnTo>
                  <a:lnTo>
                    <a:pt x="421" y="118"/>
                  </a:lnTo>
                  <a:lnTo>
                    <a:pt x="429" y="136"/>
                  </a:lnTo>
                  <a:lnTo>
                    <a:pt x="434" y="154"/>
                  </a:lnTo>
                  <a:lnTo>
                    <a:pt x="438" y="174"/>
                  </a:lnTo>
                  <a:lnTo>
                    <a:pt x="439" y="194"/>
                  </a:lnTo>
                  <a:lnTo>
                    <a:pt x="438" y="213"/>
                  </a:lnTo>
                  <a:lnTo>
                    <a:pt x="434" y="233"/>
                  </a:lnTo>
                  <a:lnTo>
                    <a:pt x="429" y="251"/>
                  </a:lnTo>
                  <a:lnTo>
                    <a:pt x="421" y="269"/>
                  </a:lnTo>
                  <a:lnTo>
                    <a:pt x="412" y="286"/>
                  </a:lnTo>
                  <a:lnTo>
                    <a:pt x="401" y="302"/>
                  </a:lnTo>
                  <a:lnTo>
                    <a:pt x="388" y="317"/>
                  </a:lnTo>
                  <a:lnTo>
                    <a:pt x="374" y="331"/>
                  </a:lnTo>
                  <a:lnTo>
                    <a:pt x="342" y="354"/>
                  </a:lnTo>
                  <a:lnTo>
                    <a:pt x="324" y="364"/>
                  </a:lnTo>
                  <a:lnTo>
                    <a:pt x="305" y="372"/>
                  </a:lnTo>
                  <a:lnTo>
                    <a:pt x="284" y="378"/>
                  </a:lnTo>
                  <a:lnTo>
                    <a:pt x="263" y="383"/>
                  </a:lnTo>
                  <a:lnTo>
                    <a:pt x="242" y="386"/>
                  </a:lnTo>
                  <a:lnTo>
                    <a:pt x="219" y="387"/>
                  </a:lnTo>
                  <a:lnTo>
                    <a:pt x="197" y="386"/>
                  </a:lnTo>
                  <a:lnTo>
                    <a:pt x="175" y="383"/>
                  </a:lnTo>
                  <a:lnTo>
                    <a:pt x="154" y="378"/>
                  </a:lnTo>
                  <a:lnTo>
                    <a:pt x="134" y="372"/>
                  </a:lnTo>
                  <a:lnTo>
                    <a:pt x="115" y="364"/>
                  </a:lnTo>
                  <a:lnTo>
                    <a:pt x="97" y="354"/>
                  </a:lnTo>
                  <a:lnTo>
                    <a:pt x="65" y="331"/>
                  </a:lnTo>
                  <a:lnTo>
                    <a:pt x="50" y="317"/>
                  </a:lnTo>
                  <a:lnTo>
                    <a:pt x="38" y="302"/>
                  </a:lnTo>
                  <a:lnTo>
                    <a:pt x="27" y="286"/>
                  </a:lnTo>
                  <a:lnTo>
                    <a:pt x="17" y="269"/>
                  </a:lnTo>
                  <a:lnTo>
                    <a:pt x="10" y="251"/>
                  </a:lnTo>
                  <a:lnTo>
                    <a:pt x="4" y="233"/>
                  </a:lnTo>
                  <a:lnTo>
                    <a:pt x="1" y="213"/>
                  </a:lnTo>
                  <a:lnTo>
                    <a:pt x="0" y="194"/>
                  </a:lnTo>
                  <a:lnTo>
                    <a:pt x="1" y="174"/>
                  </a:lnTo>
                  <a:lnTo>
                    <a:pt x="4" y="154"/>
                  </a:lnTo>
                  <a:lnTo>
                    <a:pt x="10" y="136"/>
                  </a:lnTo>
                  <a:lnTo>
                    <a:pt x="17" y="118"/>
                  </a:lnTo>
                  <a:lnTo>
                    <a:pt x="27" y="101"/>
                  </a:lnTo>
                  <a:lnTo>
                    <a:pt x="38" y="85"/>
                  </a:lnTo>
                  <a:lnTo>
                    <a:pt x="50" y="71"/>
                  </a:lnTo>
                  <a:lnTo>
                    <a:pt x="65" y="56"/>
                  </a:lnTo>
                  <a:lnTo>
                    <a:pt x="97" y="33"/>
                  </a:lnTo>
                  <a:lnTo>
                    <a:pt x="115" y="24"/>
                  </a:lnTo>
                  <a:lnTo>
                    <a:pt x="134" y="16"/>
                  </a:lnTo>
                  <a:lnTo>
                    <a:pt x="154" y="9"/>
                  </a:lnTo>
                  <a:lnTo>
                    <a:pt x="175" y="5"/>
                  </a:lnTo>
                  <a:lnTo>
                    <a:pt x="197" y="1"/>
                  </a:lnTo>
                  <a:lnTo>
                    <a:pt x="219" y="0"/>
                  </a:lnTo>
                  <a:close/>
                </a:path>
              </a:pathLst>
            </a:custGeom>
            <a:noFill/>
            <a:ln w="30163" cap="rnd">
              <a:solidFill>
                <a:srgbClr val="9999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1799"/>
            </a:p>
          </p:txBody>
        </p:sp>
      </p:grpSp>
      <p:cxnSp>
        <p:nvCxnSpPr>
          <p:cNvPr id="11" name="Elbow Connector 10"/>
          <p:cNvCxnSpPr>
            <a:stCxn id="52" idx="3"/>
            <a:endCxn id="85" idx="0"/>
          </p:cNvCxnSpPr>
          <p:nvPr/>
        </p:nvCxnSpPr>
        <p:spPr>
          <a:xfrm>
            <a:off x="10542873" y="2172482"/>
            <a:ext cx="821176" cy="415602"/>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233" idx="3"/>
            <a:endCxn id="56" idx="1"/>
          </p:cNvCxnSpPr>
          <p:nvPr/>
        </p:nvCxnSpPr>
        <p:spPr>
          <a:xfrm>
            <a:off x="7792505" y="4524490"/>
            <a:ext cx="1909728" cy="697471"/>
          </a:xfrm>
          <a:prstGeom prst="bentConnector3">
            <a:avLst>
              <a:gd name="adj1" fmla="val 55319"/>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233" idx="3"/>
            <a:endCxn id="52" idx="1"/>
          </p:cNvCxnSpPr>
          <p:nvPr/>
        </p:nvCxnSpPr>
        <p:spPr>
          <a:xfrm flipV="1">
            <a:off x="7792506" y="2172483"/>
            <a:ext cx="1892629" cy="2352007"/>
          </a:xfrm>
          <a:prstGeom prst="bentConnector3">
            <a:avLst>
              <a:gd name="adj1" fmla="val 5578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Flowchart: Off-page Connector 84"/>
          <p:cNvSpPr/>
          <p:nvPr/>
        </p:nvSpPr>
        <p:spPr bwMode="gray">
          <a:xfrm>
            <a:off x="10814996" y="2588084"/>
            <a:ext cx="1098109" cy="580446"/>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Learn &amp; Develop</a:t>
            </a:r>
          </a:p>
        </p:txBody>
      </p:sp>
      <p:sp>
        <p:nvSpPr>
          <p:cNvPr id="86" name="Flowchart: Off-page Connector 85"/>
          <p:cNvSpPr/>
          <p:nvPr/>
        </p:nvSpPr>
        <p:spPr bwMode="gray">
          <a:xfrm>
            <a:off x="10814996" y="4928828"/>
            <a:ext cx="1098109" cy="580446"/>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Perform &amp; Reward</a:t>
            </a:r>
          </a:p>
        </p:txBody>
      </p:sp>
      <p:cxnSp>
        <p:nvCxnSpPr>
          <p:cNvPr id="240" name="Elbow Connector 239"/>
          <p:cNvCxnSpPr>
            <a:stCxn id="233" idx="3"/>
            <a:endCxn id="60" idx="1"/>
          </p:cNvCxnSpPr>
          <p:nvPr/>
        </p:nvCxnSpPr>
        <p:spPr>
          <a:xfrm flipV="1">
            <a:off x="7792505" y="3592870"/>
            <a:ext cx="1905386" cy="931620"/>
          </a:xfrm>
          <a:prstGeom prst="bentConnector3">
            <a:avLst>
              <a:gd name="adj1" fmla="val 5492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Elbow Connector 242"/>
          <p:cNvCxnSpPr>
            <a:stCxn id="56" idx="3"/>
            <a:endCxn id="86" idx="1"/>
          </p:cNvCxnSpPr>
          <p:nvPr/>
        </p:nvCxnSpPr>
        <p:spPr>
          <a:xfrm flipV="1">
            <a:off x="10574800" y="5219051"/>
            <a:ext cx="240196" cy="2911"/>
          </a:xfrm>
          <a:prstGeom prst="bentConnector3">
            <a:avLst>
              <a:gd name="adj1" fmla="val 5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60" idx="3"/>
            <a:endCxn id="85" idx="2"/>
          </p:cNvCxnSpPr>
          <p:nvPr/>
        </p:nvCxnSpPr>
        <p:spPr>
          <a:xfrm flipV="1">
            <a:off x="10580311" y="3168531"/>
            <a:ext cx="783739" cy="424339"/>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Oval 65"/>
          <p:cNvSpPr/>
          <p:nvPr/>
        </p:nvSpPr>
        <p:spPr bwMode="gray">
          <a:xfrm>
            <a:off x="2954812" y="2113683"/>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1a</a:t>
            </a:r>
          </a:p>
        </p:txBody>
      </p:sp>
      <p:sp>
        <p:nvSpPr>
          <p:cNvPr id="67" name="Oval 66"/>
          <p:cNvSpPr/>
          <p:nvPr/>
        </p:nvSpPr>
        <p:spPr bwMode="gray">
          <a:xfrm>
            <a:off x="2866212" y="3898173"/>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4</a:t>
            </a:r>
          </a:p>
        </p:txBody>
      </p:sp>
      <p:sp>
        <p:nvSpPr>
          <p:cNvPr id="68" name="Oval 67"/>
          <p:cNvSpPr/>
          <p:nvPr/>
        </p:nvSpPr>
        <p:spPr bwMode="gray">
          <a:xfrm>
            <a:off x="2099012" y="5275311"/>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2</a:t>
            </a:r>
          </a:p>
        </p:txBody>
      </p:sp>
      <p:sp>
        <p:nvSpPr>
          <p:cNvPr id="69" name="Oval 68"/>
          <p:cNvSpPr/>
          <p:nvPr/>
        </p:nvSpPr>
        <p:spPr bwMode="gray">
          <a:xfrm>
            <a:off x="2096493" y="5575326"/>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3</a:t>
            </a:r>
          </a:p>
        </p:txBody>
      </p:sp>
      <p:sp>
        <p:nvSpPr>
          <p:cNvPr id="70" name="Oval 69"/>
          <p:cNvSpPr/>
          <p:nvPr/>
        </p:nvSpPr>
        <p:spPr bwMode="gray">
          <a:xfrm>
            <a:off x="4618157" y="3453175"/>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5</a:t>
            </a:r>
          </a:p>
        </p:txBody>
      </p:sp>
      <p:sp>
        <p:nvSpPr>
          <p:cNvPr id="71" name="Oval 70"/>
          <p:cNvSpPr/>
          <p:nvPr/>
        </p:nvSpPr>
        <p:spPr bwMode="gray">
          <a:xfrm>
            <a:off x="7387323" y="3157293"/>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7</a:t>
            </a:r>
          </a:p>
        </p:txBody>
      </p:sp>
      <p:sp>
        <p:nvSpPr>
          <p:cNvPr id="72" name="Oval 71"/>
          <p:cNvSpPr/>
          <p:nvPr/>
        </p:nvSpPr>
        <p:spPr bwMode="gray">
          <a:xfrm>
            <a:off x="8631839" y="1806195"/>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8</a:t>
            </a:r>
          </a:p>
        </p:txBody>
      </p:sp>
      <p:sp>
        <p:nvSpPr>
          <p:cNvPr id="73" name="Oval 72"/>
          <p:cNvSpPr/>
          <p:nvPr/>
        </p:nvSpPr>
        <p:spPr bwMode="gray">
          <a:xfrm>
            <a:off x="8585499" y="3378890"/>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9</a:t>
            </a:r>
          </a:p>
        </p:txBody>
      </p:sp>
      <p:sp>
        <p:nvSpPr>
          <p:cNvPr id="74" name="Oval 73"/>
          <p:cNvSpPr/>
          <p:nvPr/>
        </p:nvSpPr>
        <p:spPr bwMode="gray">
          <a:xfrm>
            <a:off x="8579752" y="4853314"/>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10</a:t>
            </a:r>
          </a:p>
        </p:txBody>
      </p:sp>
      <p:sp>
        <p:nvSpPr>
          <p:cNvPr id="82" name="Rectangle 81"/>
          <p:cNvSpPr/>
          <p:nvPr/>
        </p:nvSpPr>
        <p:spPr bwMode="gray">
          <a:xfrm>
            <a:off x="229509" y="1342352"/>
            <a:ext cx="11817738" cy="5154338"/>
          </a:xfrm>
          <a:prstGeom prst="rect">
            <a:avLst/>
          </a:prstGeom>
          <a:solidFill>
            <a:schemeClr val="bg1">
              <a:alpha val="68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pic>
        <p:nvPicPr>
          <p:cNvPr id="2050" name="Picture 2" descr="image00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04954" y="2516616"/>
            <a:ext cx="5600917" cy="3613128"/>
          </a:xfrm>
          <a:prstGeom prst="rect">
            <a:avLst/>
          </a:prstGeom>
          <a:noFill/>
          <a:ln>
            <a:noFill/>
          </a:ln>
          <a:effectLst>
            <a:glow rad="228600">
              <a:schemeClr val="accent1">
                <a:satMod val="175000"/>
                <a:alpha val="40000"/>
              </a:schemeClr>
            </a:glo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6" name="Group 215"/>
          <p:cNvGrpSpPr/>
          <p:nvPr/>
        </p:nvGrpSpPr>
        <p:grpSpPr>
          <a:xfrm>
            <a:off x="2345722" y="2627049"/>
            <a:ext cx="927546" cy="1083147"/>
            <a:chOff x="8648064" y="3839466"/>
            <a:chExt cx="927788" cy="1083429"/>
          </a:xfrm>
        </p:grpSpPr>
        <p:sp>
          <p:nvSpPr>
            <p:cNvPr id="217" name="Rectangle 216"/>
            <p:cNvSpPr/>
            <p:nvPr/>
          </p:nvSpPr>
          <p:spPr bwMode="gray">
            <a:xfrm>
              <a:off x="8661452" y="4090791"/>
              <a:ext cx="914400" cy="832104"/>
            </a:xfrm>
            <a:prstGeom prst="rect">
              <a:avLst/>
            </a:prstGeom>
            <a:solidFill>
              <a:schemeClr val="accent6">
                <a:lumMod val="75000"/>
              </a:schemeClr>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218" name="TextBox 217"/>
            <p:cNvSpPr txBox="1"/>
            <p:nvPr/>
          </p:nvSpPr>
          <p:spPr>
            <a:xfrm>
              <a:off x="8648064" y="3839466"/>
              <a:ext cx="919788" cy="18744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Recruiting</a:t>
              </a:r>
            </a:p>
          </p:txBody>
        </p:sp>
        <p:pic>
          <p:nvPicPr>
            <p:cNvPr id="219" name="Picture 218"/>
            <p:cNvPicPr>
              <a:picLocks noChangeAspect="1"/>
            </p:cNvPicPr>
            <p:nvPr/>
          </p:nvPicPr>
          <p:blipFill>
            <a:blip r:embed="rId10"/>
            <a:stretch>
              <a:fillRect/>
            </a:stretch>
          </p:blipFill>
          <p:spPr>
            <a:xfrm>
              <a:off x="8843401" y="4197246"/>
              <a:ext cx="541871" cy="562319"/>
            </a:xfrm>
            <a:prstGeom prst="ellipse">
              <a:avLst/>
            </a:prstGeom>
            <a:ln w="28575">
              <a:solidFill>
                <a:schemeClr val="bg2">
                  <a:lumMod val="75000"/>
                </a:schemeClr>
              </a:solidFill>
            </a:ln>
          </p:spPr>
        </p:pic>
      </p:grpSp>
      <p:grpSp>
        <p:nvGrpSpPr>
          <p:cNvPr id="263" name="Group 262"/>
          <p:cNvGrpSpPr/>
          <p:nvPr/>
        </p:nvGrpSpPr>
        <p:grpSpPr>
          <a:xfrm>
            <a:off x="229508" y="3063324"/>
            <a:ext cx="1569785" cy="1066135"/>
            <a:chOff x="3034019" y="4039909"/>
            <a:chExt cx="1570194" cy="1066413"/>
          </a:xfrm>
        </p:grpSpPr>
        <p:sp>
          <p:nvSpPr>
            <p:cNvPr id="264" name="Rectangle 263"/>
            <p:cNvSpPr/>
            <p:nvPr/>
          </p:nvSpPr>
          <p:spPr bwMode="gray">
            <a:xfrm>
              <a:off x="3361707" y="4275441"/>
              <a:ext cx="914818" cy="830881"/>
            </a:xfrm>
            <a:prstGeom prst="rect">
              <a:avLst/>
            </a:prstGeom>
            <a:solidFill>
              <a:srgbClr val="2B3F7B"/>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265" name="Picture 264"/>
            <p:cNvPicPr>
              <a:picLocks noChangeAspect="1"/>
            </p:cNvPicPr>
            <p:nvPr/>
          </p:nvPicPr>
          <p:blipFill>
            <a:blip r:embed="rId11"/>
            <a:stretch>
              <a:fillRect/>
            </a:stretch>
          </p:blipFill>
          <p:spPr>
            <a:xfrm>
              <a:off x="3443149" y="4419313"/>
              <a:ext cx="769128" cy="549377"/>
            </a:xfrm>
            <a:prstGeom prst="ellipse">
              <a:avLst/>
            </a:prstGeom>
            <a:ln w="28575">
              <a:solidFill>
                <a:schemeClr val="bg2">
                  <a:lumMod val="75000"/>
                </a:schemeClr>
              </a:solidFill>
            </a:ln>
          </p:spPr>
        </p:pic>
        <p:sp>
          <p:nvSpPr>
            <p:cNvPr id="266" name="TextBox 265"/>
            <p:cNvSpPr txBox="1"/>
            <p:nvPr/>
          </p:nvSpPr>
          <p:spPr>
            <a:xfrm>
              <a:off x="3034019" y="4039909"/>
              <a:ext cx="1570194"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Succession</a:t>
              </a:r>
            </a:p>
          </p:txBody>
        </p:sp>
      </p:grpSp>
      <p:cxnSp>
        <p:nvCxnSpPr>
          <p:cNvPr id="268" name="Elbow Connector 267"/>
          <p:cNvCxnSpPr>
            <a:stCxn id="266" idx="0"/>
            <a:endCxn id="218" idx="1"/>
          </p:cNvCxnSpPr>
          <p:nvPr/>
        </p:nvCxnSpPr>
        <p:spPr>
          <a:xfrm rot="5400000" flipH="1" flipV="1">
            <a:off x="1508775" y="2226375"/>
            <a:ext cx="342576" cy="1331321"/>
          </a:xfrm>
          <a:prstGeom prst="bentConnector2">
            <a:avLst/>
          </a:prstGeom>
          <a:ln w="6350">
            <a:solidFill>
              <a:schemeClr val="tx1"/>
            </a:solidFill>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71" name="TextBox 270"/>
          <p:cNvSpPr txBox="1"/>
          <p:nvPr/>
        </p:nvSpPr>
        <p:spPr>
          <a:xfrm>
            <a:off x="880564" y="2157660"/>
            <a:ext cx="1637515" cy="600008"/>
          </a:xfrm>
          <a:prstGeom prst="rect">
            <a:avLst/>
          </a:prstGeom>
          <a:noFill/>
        </p:spPr>
        <p:txBody>
          <a:bodyPr wrap="square" rtlCol="0">
            <a:spAutoFit/>
          </a:bodyPr>
          <a:lstStyle/>
          <a:p>
            <a:pPr fontAlgn="t"/>
            <a:r>
              <a:rPr lang="en-US" sz="1100" dirty="0">
                <a:latin typeface="Arial" panose="020B0604020202020204" pitchFamily="34" charset="0"/>
                <a:cs typeface="Arial" panose="020B0604020202020204" pitchFamily="34" charset="0"/>
              </a:rPr>
              <a:t>Job requisition can be initiated from Succession Org Chart</a:t>
            </a:r>
          </a:p>
        </p:txBody>
      </p:sp>
      <p:sp>
        <p:nvSpPr>
          <p:cNvPr id="65" name="Oval 64"/>
          <p:cNvSpPr/>
          <p:nvPr/>
        </p:nvSpPr>
        <p:spPr bwMode="gray">
          <a:xfrm>
            <a:off x="646991" y="2327590"/>
            <a:ext cx="254668" cy="217056"/>
          </a:xfrm>
          <a:prstGeom prst="ellipse">
            <a:avLst/>
          </a:prstGeom>
          <a:solidFill>
            <a:srgbClr val="0070C0"/>
          </a:solidFill>
          <a:ln w="6350" algn="ctr">
            <a:noFill/>
            <a:miter lim="800000"/>
            <a:headEnd/>
            <a:tailEnd/>
          </a:ln>
          <a:effectLst>
            <a:glow rad="228600">
              <a:schemeClr val="accent1">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1b</a:t>
            </a:r>
          </a:p>
        </p:txBody>
      </p:sp>
    </p:spTree>
    <p:extLst>
      <p:ext uri="{BB962C8B-B14F-4D97-AF65-F5344CB8AC3E}">
        <p14:creationId xmlns:p14="http://schemas.microsoft.com/office/powerpoint/2010/main" val="2137791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271"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1"/>
          <p:cNvSpPr>
            <a:spLocks noGrp="1"/>
          </p:cNvSpPr>
          <p:nvPr>
            <p:ph type="title"/>
          </p:nvPr>
        </p:nvSpPr>
        <p:spPr>
          <a:xfrm>
            <a:off x="354240" y="380070"/>
            <a:ext cx="10513166" cy="738322"/>
          </a:xfrm>
        </p:spPr>
        <p:txBody>
          <a:bodyPr/>
          <a:lstStyle/>
          <a:p>
            <a:r>
              <a:rPr lang="en-US" dirty="0"/>
              <a:t>Functionality Strategy</a:t>
            </a:r>
            <a:br>
              <a:rPr lang="en-US" dirty="0"/>
            </a:br>
            <a:r>
              <a:rPr lang="en-US" b="0" dirty="0">
                <a:solidFill>
                  <a:schemeClr val="bg1">
                    <a:lumMod val="50000"/>
                  </a:schemeClr>
                </a:solidFill>
              </a:rPr>
              <a:t>Assessment of Functionality</a:t>
            </a:r>
          </a:p>
        </p:txBody>
      </p:sp>
      <p:sp>
        <p:nvSpPr>
          <p:cNvPr id="66" name="Text Placeholder 3"/>
          <p:cNvSpPr txBox="1">
            <a:spLocks/>
          </p:cNvSpPr>
          <p:nvPr/>
        </p:nvSpPr>
        <p:spPr>
          <a:xfrm>
            <a:off x="325337" y="1687695"/>
            <a:ext cx="10858937" cy="4389841"/>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lvl="2" indent="0" defTabSz="913943">
              <a:spcBef>
                <a:spcPts val="600"/>
              </a:spcBef>
              <a:buSzPct val="80000"/>
              <a:buNone/>
              <a:defRPr/>
            </a:pPr>
            <a:endParaRPr lang="en-US" sz="1600"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sz="1600"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dirty="0"/>
          </a:p>
        </p:txBody>
      </p:sp>
      <p:sp>
        <p:nvSpPr>
          <p:cNvPr id="2" name="Frame 1"/>
          <p:cNvSpPr/>
          <p:nvPr/>
        </p:nvSpPr>
        <p:spPr bwMode="gray">
          <a:xfrm>
            <a:off x="354239" y="1687695"/>
            <a:ext cx="605720" cy="605720"/>
          </a:xfrm>
          <a:prstGeom prst="frame">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nl-NL" sz="1800" kern="0" dirty="0">
                <a:ea typeface="Arial Unicode MS" pitchFamily="34" charset="-128"/>
                <a:cs typeface="Arial Unicode MS" pitchFamily="34" charset="-128"/>
              </a:rPr>
              <a:t>1</a:t>
            </a:r>
          </a:p>
        </p:txBody>
      </p:sp>
      <p:sp>
        <p:nvSpPr>
          <p:cNvPr id="3" name="Rectangle 2"/>
          <p:cNvSpPr/>
          <p:nvPr/>
        </p:nvSpPr>
        <p:spPr>
          <a:xfrm>
            <a:off x="1270876" y="1687695"/>
            <a:ext cx="9821084" cy="4938671"/>
          </a:xfrm>
          <a:prstGeom prst="rect">
            <a:avLst/>
          </a:prstGeom>
        </p:spPr>
        <p:txBody>
          <a:bodyPr wrap="square">
            <a:spAutoFit/>
          </a:bodyPr>
          <a:lstStyle/>
          <a:p>
            <a:r>
              <a:rPr lang="en-US" b="1" dirty="0">
                <a:solidFill>
                  <a:schemeClr val="accent1"/>
                </a:solidFill>
              </a:rPr>
              <a:t>Assess available mobile features </a:t>
            </a:r>
            <a:r>
              <a:rPr lang="en-US" dirty="0"/>
              <a:t>and decide which ones will be enabled</a:t>
            </a:r>
          </a:p>
          <a:p>
            <a:endParaRPr lang="en-US" dirty="0"/>
          </a:p>
          <a:p>
            <a:r>
              <a:rPr lang="en-US" sz="1800" dirty="0">
                <a:solidFill>
                  <a:schemeClr val="dk1"/>
                </a:solidFill>
              </a:rPr>
              <a:t>	SAP SuccessFactors supports iOS and Android, available functionality can be 	different per platform  </a:t>
            </a:r>
          </a:p>
          <a:p>
            <a:r>
              <a:rPr lang="en-US" sz="1800" dirty="0">
                <a:solidFill>
                  <a:schemeClr val="dk1"/>
                </a:solidFill>
              </a:rPr>
              <a:t>	</a:t>
            </a:r>
          </a:p>
          <a:p>
            <a:endParaRPr lang="en-US" sz="1800" dirty="0">
              <a:solidFill>
                <a:schemeClr val="dk1"/>
              </a:solidFill>
            </a:endParaRPr>
          </a:p>
          <a:p>
            <a:r>
              <a:rPr lang="en-US" sz="1800" dirty="0">
                <a:solidFill>
                  <a:schemeClr val="dk1"/>
                </a:solidFill>
              </a:rPr>
              <a:t>Mobile capabilities exist for the following </a:t>
            </a:r>
            <a:r>
              <a:rPr lang="en-US" sz="1800" dirty="0" err="1">
                <a:solidFill>
                  <a:schemeClr val="dk1"/>
                </a:solidFill>
              </a:rPr>
              <a:t>SuccessFactors</a:t>
            </a:r>
            <a:r>
              <a:rPr lang="en-US" sz="1800" dirty="0">
                <a:solidFill>
                  <a:schemeClr val="dk1"/>
                </a:solidFill>
              </a:rPr>
              <a:t> modules:</a:t>
            </a:r>
          </a:p>
          <a:p>
            <a:endParaRPr lang="en-US" sz="1800" dirty="0">
              <a:solidFill>
                <a:schemeClr val="dk1"/>
              </a:solidFill>
            </a:endParaRPr>
          </a:p>
          <a:p>
            <a:r>
              <a:rPr lang="en-US" sz="1800" dirty="0">
                <a:solidFill>
                  <a:schemeClr val="dk1"/>
                </a:solidFill>
              </a:rPr>
              <a:t>	Goal Management				JAM</a:t>
            </a:r>
          </a:p>
          <a:p>
            <a:r>
              <a:rPr lang="en-US" sz="1800" dirty="0">
                <a:solidFill>
                  <a:schemeClr val="dk1"/>
                </a:solidFill>
              </a:rPr>
              <a:t>	Performance Management			Learning Management</a:t>
            </a:r>
          </a:p>
          <a:p>
            <a:r>
              <a:rPr lang="en-US" sz="1800" dirty="0">
                <a:solidFill>
                  <a:schemeClr val="dk1"/>
                </a:solidFill>
              </a:rPr>
              <a:t>	Continuous Performance Management</a:t>
            </a:r>
          </a:p>
          <a:p>
            <a:r>
              <a:rPr lang="en-US" sz="1800" dirty="0">
                <a:solidFill>
                  <a:schemeClr val="dk1"/>
                </a:solidFill>
              </a:rPr>
              <a:t>	Recruitment Management</a:t>
            </a:r>
          </a:p>
          <a:p>
            <a:r>
              <a:rPr lang="en-US" sz="1800" dirty="0">
                <a:solidFill>
                  <a:schemeClr val="dk1"/>
                </a:solidFill>
              </a:rPr>
              <a:t>	Onboarding</a:t>
            </a:r>
          </a:p>
          <a:p>
            <a:r>
              <a:rPr lang="en-US" sz="1800" dirty="0">
                <a:solidFill>
                  <a:schemeClr val="dk1"/>
                </a:solidFill>
              </a:rPr>
              <a:t>	Employee Profile</a:t>
            </a:r>
          </a:p>
          <a:p>
            <a:r>
              <a:rPr lang="en-US" sz="1800" dirty="0">
                <a:solidFill>
                  <a:schemeClr val="dk1"/>
                </a:solidFill>
              </a:rPr>
              <a:t>	Employee Central</a:t>
            </a:r>
          </a:p>
          <a:p>
            <a:r>
              <a:rPr lang="en-US" sz="1800" dirty="0">
                <a:solidFill>
                  <a:schemeClr val="dk1"/>
                </a:solidFill>
              </a:rPr>
              <a:t>	Analytics</a:t>
            </a:r>
          </a:p>
          <a:p>
            <a:r>
              <a:rPr lang="en-US" sz="1800" dirty="0">
                <a:solidFill>
                  <a:schemeClr val="dk1"/>
                </a:solidFill>
              </a:rPr>
              <a:t>	</a:t>
            </a:r>
            <a:endParaRPr lang="en-US" dirty="0">
              <a:solidFill>
                <a:schemeClr val="dk1"/>
              </a:solidFill>
            </a:endParaRPr>
          </a:p>
        </p:txBody>
      </p:sp>
      <p:pic>
        <p:nvPicPr>
          <p:cNvPr id="8" name="Picture 7"/>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424018" y="2209211"/>
            <a:ext cx="778471" cy="778471"/>
          </a:xfrm>
          <a:prstGeom prst="rect">
            <a:avLst/>
          </a:prstGeom>
        </p:spPr>
      </p:pic>
      <p:sp>
        <p:nvSpPr>
          <p:cNvPr id="7" name="Frame 6"/>
          <p:cNvSpPr/>
          <p:nvPr/>
        </p:nvSpPr>
        <p:spPr bwMode="gray">
          <a:xfrm>
            <a:off x="2084110" y="4304539"/>
            <a:ext cx="236757" cy="240049"/>
          </a:xfrm>
          <a:prstGeom prst="frame">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nl-NL" sz="1800" kern="0" dirty="0">
              <a:ea typeface="Arial Unicode MS" pitchFamily="34" charset="-128"/>
              <a:cs typeface="Arial Unicode MS" pitchFamily="34" charset="-128"/>
            </a:endParaRPr>
          </a:p>
        </p:txBody>
      </p:sp>
      <p:sp>
        <p:nvSpPr>
          <p:cNvPr id="9" name="Frame 8"/>
          <p:cNvSpPr/>
          <p:nvPr/>
        </p:nvSpPr>
        <p:spPr bwMode="gray">
          <a:xfrm>
            <a:off x="2084110" y="4036890"/>
            <a:ext cx="236757" cy="240049"/>
          </a:xfrm>
          <a:prstGeom prst="frame">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nl-NL" sz="1800" kern="0" dirty="0">
              <a:ea typeface="Arial Unicode MS" pitchFamily="34" charset="-128"/>
              <a:cs typeface="Arial Unicode MS" pitchFamily="34" charset="-128"/>
            </a:endParaRPr>
          </a:p>
        </p:txBody>
      </p:sp>
      <p:sp>
        <p:nvSpPr>
          <p:cNvPr id="10" name="Frame 9"/>
          <p:cNvSpPr/>
          <p:nvPr/>
        </p:nvSpPr>
        <p:spPr bwMode="gray">
          <a:xfrm>
            <a:off x="2084110" y="4572189"/>
            <a:ext cx="236757" cy="240049"/>
          </a:xfrm>
          <a:prstGeom prst="frame">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nl-NL" sz="1800" kern="0" dirty="0">
              <a:ea typeface="Arial Unicode MS" pitchFamily="34" charset="-128"/>
              <a:cs typeface="Arial Unicode MS" pitchFamily="34" charset="-128"/>
            </a:endParaRPr>
          </a:p>
        </p:txBody>
      </p:sp>
      <p:sp>
        <p:nvSpPr>
          <p:cNvPr id="11" name="Frame 10"/>
          <p:cNvSpPr/>
          <p:nvPr/>
        </p:nvSpPr>
        <p:spPr bwMode="gray">
          <a:xfrm>
            <a:off x="2084110" y="4854221"/>
            <a:ext cx="236757" cy="240049"/>
          </a:xfrm>
          <a:prstGeom prst="frame">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nl-NL" sz="1800" kern="0" dirty="0">
              <a:ea typeface="Arial Unicode MS" pitchFamily="34" charset="-128"/>
              <a:cs typeface="Arial Unicode MS" pitchFamily="34" charset="-128"/>
            </a:endParaRPr>
          </a:p>
        </p:txBody>
      </p:sp>
      <p:sp>
        <p:nvSpPr>
          <p:cNvPr id="12" name="Frame 11"/>
          <p:cNvSpPr/>
          <p:nvPr/>
        </p:nvSpPr>
        <p:spPr bwMode="gray">
          <a:xfrm>
            <a:off x="2084110" y="5136253"/>
            <a:ext cx="236757" cy="240049"/>
          </a:xfrm>
          <a:prstGeom prst="frame">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nl-NL" sz="1800" kern="0" dirty="0">
              <a:ea typeface="Arial Unicode MS" pitchFamily="34" charset="-128"/>
              <a:cs typeface="Arial Unicode MS" pitchFamily="34" charset="-128"/>
            </a:endParaRPr>
          </a:p>
        </p:txBody>
      </p:sp>
      <p:sp>
        <p:nvSpPr>
          <p:cNvPr id="13" name="Frame 12"/>
          <p:cNvSpPr/>
          <p:nvPr/>
        </p:nvSpPr>
        <p:spPr bwMode="gray">
          <a:xfrm>
            <a:off x="2084110" y="5413526"/>
            <a:ext cx="236757" cy="240049"/>
          </a:xfrm>
          <a:prstGeom prst="frame">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nl-NL" sz="1800" kern="0" dirty="0">
              <a:ea typeface="Arial Unicode MS" pitchFamily="34" charset="-128"/>
              <a:cs typeface="Arial Unicode MS" pitchFamily="34" charset="-128"/>
            </a:endParaRPr>
          </a:p>
        </p:txBody>
      </p:sp>
      <p:sp>
        <p:nvSpPr>
          <p:cNvPr id="14" name="Frame 13"/>
          <p:cNvSpPr/>
          <p:nvPr/>
        </p:nvSpPr>
        <p:spPr bwMode="gray">
          <a:xfrm>
            <a:off x="2084110" y="5690800"/>
            <a:ext cx="236757" cy="240049"/>
          </a:xfrm>
          <a:prstGeom prst="frame">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nl-NL" sz="1800" kern="0" dirty="0">
              <a:ea typeface="Arial Unicode MS" pitchFamily="34" charset="-128"/>
              <a:cs typeface="Arial Unicode MS" pitchFamily="34" charset="-128"/>
            </a:endParaRPr>
          </a:p>
        </p:txBody>
      </p:sp>
      <p:sp>
        <p:nvSpPr>
          <p:cNvPr id="15" name="Frame 14"/>
          <p:cNvSpPr/>
          <p:nvPr/>
        </p:nvSpPr>
        <p:spPr bwMode="gray">
          <a:xfrm>
            <a:off x="2084110" y="5968074"/>
            <a:ext cx="236757" cy="240049"/>
          </a:xfrm>
          <a:prstGeom prst="frame">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nl-NL" sz="1800" kern="0" dirty="0">
              <a:ea typeface="Arial Unicode MS" pitchFamily="34" charset="-128"/>
              <a:cs typeface="Arial Unicode MS" pitchFamily="34" charset="-128"/>
            </a:endParaRPr>
          </a:p>
        </p:txBody>
      </p:sp>
      <p:sp>
        <p:nvSpPr>
          <p:cNvPr id="17" name="Frame 16"/>
          <p:cNvSpPr/>
          <p:nvPr/>
        </p:nvSpPr>
        <p:spPr bwMode="gray">
          <a:xfrm>
            <a:off x="7555991" y="4036889"/>
            <a:ext cx="236757" cy="240049"/>
          </a:xfrm>
          <a:prstGeom prst="frame">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nl-NL" sz="1800" kern="0" dirty="0">
              <a:ea typeface="Arial Unicode MS" pitchFamily="34" charset="-128"/>
              <a:cs typeface="Arial Unicode MS" pitchFamily="34" charset="-128"/>
            </a:endParaRPr>
          </a:p>
        </p:txBody>
      </p:sp>
      <p:sp>
        <p:nvSpPr>
          <p:cNvPr id="18" name="Frame 17"/>
          <p:cNvSpPr/>
          <p:nvPr/>
        </p:nvSpPr>
        <p:spPr bwMode="gray">
          <a:xfrm>
            <a:off x="7555991" y="4315265"/>
            <a:ext cx="236757" cy="240049"/>
          </a:xfrm>
          <a:prstGeom prst="frame">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nl-NL" sz="18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224862250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1"/>
          <p:cNvSpPr>
            <a:spLocks noGrp="1"/>
          </p:cNvSpPr>
          <p:nvPr>
            <p:ph type="title"/>
          </p:nvPr>
        </p:nvSpPr>
        <p:spPr>
          <a:xfrm>
            <a:off x="354240" y="380070"/>
            <a:ext cx="10513166" cy="738322"/>
          </a:xfrm>
        </p:spPr>
        <p:txBody>
          <a:bodyPr/>
          <a:lstStyle/>
          <a:p>
            <a:r>
              <a:rPr lang="en-US" dirty="0"/>
              <a:t>Functionality Strategy</a:t>
            </a:r>
            <a:br>
              <a:rPr lang="en-US" dirty="0"/>
            </a:br>
            <a:r>
              <a:rPr lang="en-US" b="0" dirty="0">
                <a:solidFill>
                  <a:schemeClr val="bg1">
                    <a:lumMod val="50000"/>
                  </a:schemeClr>
                </a:solidFill>
              </a:rPr>
              <a:t>Process Design</a:t>
            </a:r>
          </a:p>
        </p:txBody>
      </p:sp>
      <p:sp>
        <p:nvSpPr>
          <p:cNvPr id="2" name="Frame 1"/>
          <p:cNvSpPr/>
          <p:nvPr/>
        </p:nvSpPr>
        <p:spPr bwMode="gray">
          <a:xfrm>
            <a:off x="354239" y="1687695"/>
            <a:ext cx="605720" cy="605720"/>
          </a:xfrm>
          <a:prstGeom prst="frame">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nl-NL" sz="1800" kern="0" dirty="0">
                <a:ea typeface="Arial Unicode MS" pitchFamily="34" charset="-128"/>
                <a:cs typeface="Arial Unicode MS" pitchFamily="34" charset="-128"/>
              </a:rPr>
              <a:t>2</a:t>
            </a:r>
          </a:p>
        </p:txBody>
      </p:sp>
      <p:sp>
        <p:nvSpPr>
          <p:cNvPr id="3" name="Rectangle 2"/>
          <p:cNvSpPr/>
          <p:nvPr/>
        </p:nvSpPr>
        <p:spPr>
          <a:xfrm>
            <a:off x="1270876" y="1687695"/>
            <a:ext cx="9821084" cy="3784776"/>
          </a:xfrm>
          <a:prstGeom prst="rect">
            <a:avLst/>
          </a:prstGeom>
        </p:spPr>
        <p:txBody>
          <a:bodyPr wrap="square">
            <a:spAutoFit/>
          </a:bodyPr>
          <a:lstStyle/>
          <a:p>
            <a:r>
              <a:rPr lang="en-US" dirty="0">
                <a:solidFill>
                  <a:schemeClr val="dk1"/>
                </a:solidFill>
              </a:rPr>
              <a:t>Ensure that mobile is enabled on a SuccessFactors test instance as soon as possible during the project. This approach allows for </a:t>
            </a:r>
            <a:r>
              <a:rPr lang="en-US" b="1" dirty="0">
                <a:solidFill>
                  <a:schemeClr val="accent1"/>
                </a:solidFill>
              </a:rPr>
              <a:t>early process design </a:t>
            </a:r>
            <a:r>
              <a:rPr lang="en-US" dirty="0">
                <a:solidFill>
                  <a:schemeClr val="dk1"/>
                </a:solidFill>
              </a:rPr>
              <a:t>with mobile in mind.</a:t>
            </a:r>
          </a:p>
          <a:p>
            <a:endParaRPr lang="en-US" dirty="0">
              <a:solidFill>
                <a:schemeClr val="dk1"/>
              </a:solidFill>
            </a:endParaRPr>
          </a:p>
          <a:p>
            <a:r>
              <a:rPr lang="en-US" dirty="0">
                <a:solidFill>
                  <a:schemeClr val="dk1"/>
                </a:solidFill>
              </a:rPr>
              <a:t>	</a:t>
            </a:r>
            <a:r>
              <a:rPr lang="en-US" sz="1800" dirty="0">
                <a:solidFill>
                  <a:schemeClr val="dk1"/>
                </a:solidFill>
              </a:rPr>
              <a:t>Functionality provided via the mobile app is </a:t>
            </a:r>
            <a:r>
              <a:rPr lang="en-US" sz="1800" b="1" dirty="0">
                <a:solidFill>
                  <a:schemeClr val="dk1"/>
                </a:solidFill>
              </a:rPr>
              <a:t>complementary</a:t>
            </a:r>
            <a:r>
              <a:rPr lang="en-US" sz="1800" dirty="0">
                <a:solidFill>
                  <a:schemeClr val="dk1"/>
                </a:solidFill>
              </a:rPr>
              <a:t> to the web application 	and typically focusses on quick 15 second tasks</a:t>
            </a:r>
          </a:p>
          <a:p>
            <a:endParaRPr lang="en-US" sz="1800" dirty="0">
              <a:solidFill>
                <a:schemeClr val="dk1"/>
              </a:solidFill>
            </a:endParaRPr>
          </a:p>
          <a:p>
            <a:endParaRPr lang="en-US" sz="1800" dirty="0">
              <a:solidFill>
                <a:schemeClr val="dk1"/>
              </a:solidFill>
            </a:endParaRPr>
          </a:p>
          <a:p>
            <a:endParaRPr lang="en-US" sz="1800" dirty="0">
              <a:solidFill>
                <a:schemeClr val="dk1"/>
              </a:solidFill>
            </a:endParaRPr>
          </a:p>
          <a:p>
            <a:r>
              <a:rPr lang="en-US" sz="1800" dirty="0">
                <a:solidFill>
                  <a:schemeClr val="dk1"/>
                </a:solidFill>
              </a:rPr>
              <a:t>	Using Continuous Performance Management and Sap SuccessFactors Mobile 	application, the results of the performance evaluation process are leveraged by 	meaningful and structured information collected during the whole cycle.</a:t>
            </a:r>
          </a:p>
        </p:txBody>
      </p:sp>
      <p:pic>
        <p:nvPicPr>
          <p:cNvPr id="8" name="Picture 7"/>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424018" y="2831920"/>
            <a:ext cx="778471" cy="778471"/>
          </a:xfrm>
          <a:prstGeom prst="rect">
            <a:avLst/>
          </a:prstGeom>
        </p:spPr>
      </p:pic>
    </p:spTree>
    <p:extLst>
      <p:ext uri="{BB962C8B-B14F-4D97-AF65-F5344CB8AC3E}">
        <p14:creationId xmlns:p14="http://schemas.microsoft.com/office/powerpoint/2010/main" val="414737067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1"/>
          <p:cNvSpPr>
            <a:spLocks noGrp="1"/>
          </p:cNvSpPr>
          <p:nvPr>
            <p:ph type="title"/>
          </p:nvPr>
        </p:nvSpPr>
        <p:spPr>
          <a:xfrm>
            <a:off x="354240" y="380070"/>
            <a:ext cx="10513166" cy="738322"/>
          </a:xfrm>
        </p:spPr>
        <p:txBody>
          <a:bodyPr/>
          <a:lstStyle/>
          <a:p>
            <a:r>
              <a:rPr lang="en-US" dirty="0"/>
              <a:t>Functionality Strategy</a:t>
            </a:r>
            <a:br>
              <a:rPr lang="en-US" dirty="0"/>
            </a:br>
            <a:r>
              <a:rPr lang="en-US" b="0" dirty="0">
                <a:solidFill>
                  <a:schemeClr val="bg1">
                    <a:lumMod val="50000"/>
                  </a:schemeClr>
                </a:solidFill>
              </a:rPr>
              <a:t>Mobile App as a complement of the Web Application – CPM Example</a:t>
            </a:r>
          </a:p>
        </p:txBody>
      </p:sp>
      <p:grpSp>
        <p:nvGrpSpPr>
          <p:cNvPr id="2" name="Group 1"/>
          <p:cNvGrpSpPr/>
          <p:nvPr/>
        </p:nvGrpSpPr>
        <p:grpSpPr>
          <a:xfrm>
            <a:off x="328867" y="1349119"/>
            <a:ext cx="2399757" cy="1683793"/>
            <a:chOff x="6463192" y="1558805"/>
            <a:chExt cx="5595658" cy="3611074"/>
          </a:xfrm>
        </p:grpSpPr>
        <p:pic>
          <p:nvPicPr>
            <p:cNvPr id="4" name="Picture 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463192" y="1558805"/>
              <a:ext cx="5595658" cy="3611074"/>
            </a:xfrm>
            <a:prstGeom prst="rect">
              <a:avLst/>
            </a:prstGeom>
          </p:spPr>
        </p:pic>
        <p:pic>
          <p:nvPicPr>
            <p:cNvPr id="5" name="Picture 4"/>
            <p:cNvPicPr>
              <a:picLocks noChangeAspect="1"/>
            </p:cNvPicPr>
            <p:nvPr/>
          </p:nvPicPr>
          <p:blipFill rotWithShape="1">
            <a:blip r:embed="rId4"/>
            <a:srcRect l="-1" t="15806" r="1117" b="6176"/>
            <a:stretch/>
          </p:blipFill>
          <p:spPr>
            <a:xfrm>
              <a:off x="6732808" y="1737398"/>
              <a:ext cx="5157835" cy="2376844"/>
            </a:xfrm>
            <a:prstGeom prst="rect">
              <a:avLst/>
            </a:prstGeom>
          </p:spPr>
        </p:pic>
      </p:grpSp>
      <p:grpSp>
        <p:nvGrpSpPr>
          <p:cNvPr id="7" name="Group 6"/>
          <p:cNvGrpSpPr/>
          <p:nvPr/>
        </p:nvGrpSpPr>
        <p:grpSpPr>
          <a:xfrm>
            <a:off x="2396801" y="3227227"/>
            <a:ext cx="1469516" cy="2484930"/>
            <a:chOff x="7375516" y="1460258"/>
            <a:chExt cx="2959101" cy="5003800"/>
          </a:xfrm>
        </p:grpSpPr>
        <p:pic>
          <p:nvPicPr>
            <p:cNvPr id="8" name="Picture 2" descr="\\Mac\Home\Desktop\Masters\_icons and graphics\_Misc\iPhone_6.png"/>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18368" r="22494"/>
            <a:stretch/>
          </p:blipFill>
          <p:spPr bwMode="auto">
            <a:xfrm>
              <a:off x="7375516" y="1460258"/>
              <a:ext cx="2959101" cy="50038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906809" y="2116255"/>
              <a:ext cx="2079890" cy="3691806"/>
            </a:xfrm>
            <a:prstGeom prst="rect">
              <a:avLst/>
            </a:prstGeom>
          </p:spPr>
        </p:pic>
      </p:grpSp>
      <p:grpSp>
        <p:nvGrpSpPr>
          <p:cNvPr id="13" name="Group 12"/>
          <p:cNvGrpSpPr/>
          <p:nvPr/>
        </p:nvGrpSpPr>
        <p:grpSpPr>
          <a:xfrm>
            <a:off x="4267020" y="3222965"/>
            <a:ext cx="1472479" cy="2489192"/>
            <a:chOff x="8602195" y="1196975"/>
            <a:chExt cx="2959101" cy="5003800"/>
          </a:xfrm>
        </p:grpSpPr>
        <p:pic>
          <p:nvPicPr>
            <p:cNvPr id="14" name="Picture 2" descr="\\Mac\Home\Desktop\Masters\_icons and graphics\_Misc\iPhone_6.png"/>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l="18368" r="22494"/>
            <a:stretch/>
          </p:blipFill>
          <p:spPr bwMode="auto">
            <a:xfrm>
              <a:off x="8602195" y="1196975"/>
              <a:ext cx="2959101" cy="50038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170522" y="1882849"/>
              <a:ext cx="2070265" cy="3682311"/>
            </a:xfrm>
            <a:prstGeom prst="rect">
              <a:avLst/>
            </a:prstGeom>
          </p:spPr>
        </p:pic>
      </p:grpSp>
      <p:grpSp>
        <p:nvGrpSpPr>
          <p:cNvPr id="16" name="Group 15"/>
          <p:cNvGrpSpPr/>
          <p:nvPr/>
        </p:nvGrpSpPr>
        <p:grpSpPr>
          <a:xfrm>
            <a:off x="6170113" y="3218687"/>
            <a:ext cx="1472479" cy="2489192"/>
            <a:chOff x="9197975" y="870191"/>
            <a:chExt cx="2959101" cy="5003800"/>
          </a:xfrm>
        </p:grpSpPr>
        <p:pic>
          <p:nvPicPr>
            <p:cNvPr id="17" name="Picture 2" descr="\\Mac\Home\Desktop\Masters\_icons and graphics\_Misc\iPhone_6.png"/>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l="18368" r="22494"/>
            <a:stretch/>
          </p:blipFill>
          <p:spPr bwMode="auto">
            <a:xfrm>
              <a:off x="9197975" y="870191"/>
              <a:ext cx="2959101" cy="50038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787556" y="1604370"/>
              <a:ext cx="2046780" cy="3640540"/>
            </a:xfrm>
            <a:prstGeom prst="rect">
              <a:avLst/>
            </a:prstGeom>
          </p:spPr>
        </p:pic>
      </p:grpSp>
      <p:grpSp>
        <p:nvGrpSpPr>
          <p:cNvPr id="19" name="Group 18"/>
          <p:cNvGrpSpPr/>
          <p:nvPr/>
        </p:nvGrpSpPr>
        <p:grpSpPr>
          <a:xfrm>
            <a:off x="8088089" y="3212994"/>
            <a:ext cx="1472479" cy="2489192"/>
            <a:chOff x="4575296" y="1251646"/>
            <a:chExt cx="2959101" cy="5003800"/>
          </a:xfrm>
        </p:grpSpPr>
        <p:pic>
          <p:nvPicPr>
            <p:cNvPr id="20" name="Picture 2" descr="\\Mac\Home\Desktop\Masters\_icons and graphics\_Misc\iPhone_6.png"/>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l="18368" r="22494"/>
            <a:stretch/>
          </p:blipFill>
          <p:spPr bwMode="auto">
            <a:xfrm>
              <a:off x="4575296" y="1251646"/>
              <a:ext cx="2959101" cy="50038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094162" y="1879980"/>
              <a:ext cx="2104142" cy="3734851"/>
            </a:xfrm>
            <a:prstGeom prst="rect">
              <a:avLst/>
            </a:prstGeom>
          </p:spPr>
        </p:pic>
      </p:grpSp>
      <p:sp>
        <p:nvSpPr>
          <p:cNvPr id="22" name="TextBox 21"/>
          <p:cNvSpPr txBox="1"/>
          <p:nvPr/>
        </p:nvSpPr>
        <p:spPr>
          <a:xfrm>
            <a:off x="2279493" y="5727675"/>
            <a:ext cx="1849767" cy="64618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Add Topics and Activities and link to Goals</a:t>
            </a:r>
          </a:p>
        </p:txBody>
      </p:sp>
      <p:sp>
        <p:nvSpPr>
          <p:cNvPr id="24" name="TextBox 23"/>
          <p:cNvSpPr txBox="1"/>
          <p:nvPr/>
        </p:nvSpPr>
        <p:spPr>
          <a:xfrm>
            <a:off x="4318093" y="5757451"/>
            <a:ext cx="1454203" cy="64618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Realize one-on-one meeting and capture</a:t>
            </a:r>
          </a:p>
        </p:txBody>
      </p:sp>
      <p:sp>
        <p:nvSpPr>
          <p:cNvPr id="25" name="TextBox 24"/>
          <p:cNvSpPr txBox="1"/>
          <p:nvPr/>
        </p:nvSpPr>
        <p:spPr>
          <a:xfrm>
            <a:off x="6181022" y="5770035"/>
            <a:ext cx="1579774" cy="21539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Add Achievement</a:t>
            </a:r>
          </a:p>
        </p:txBody>
      </p:sp>
      <p:sp>
        <p:nvSpPr>
          <p:cNvPr id="26" name="TextBox 25"/>
          <p:cNvSpPr txBox="1"/>
          <p:nvPr/>
        </p:nvSpPr>
        <p:spPr>
          <a:xfrm>
            <a:off x="8249303" y="5766779"/>
            <a:ext cx="1396252" cy="21539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Ask Feedback</a:t>
            </a:r>
          </a:p>
        </p:txBody>
      </p:sp>
      <p:sp>
        <p:nvSpPr>
          <p:cNvPr id="28" name="Right Arrow 27"/>
          <p:cNvSpPr/>
          <p:nvPr/>
        </p:nvSpPr>
        <p:spPr>
          <a:xfrm>
            <a:off x="3832768" y="3781487"/>
            <a:ext cx="554484" cy="508795"/>
          </a:xfrm>
          <a:prstGeom prst="rightArrow">
            <a:avLst>
              <a:gd name="adj1" fmla="val 53164"/>
              <a:gd name="adj2" fmla="val 57155"/>
            </a:avLst>
          </a:prstGeom>
          <a:solidFill>
            <a:srgbClr val="0076CB"/>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p:cNvSpPr/>
          <p:nvPr/>
        </p:nvSpPr>
        <p:spPr>
          <a:xfrm>
            <a:off x="5747339" y="3781486"/>
            <a:ext cx="554484" cy="508795"/>
          </a:xfrm>
          <a:prstGeom prst="rightArrow">
            <a:avLst>
              <a:gd name="adj1" fmla="val 53164"/>
              <a:gd name="adj2" fmla="val 57155"/>
            </a:avLst>
          </a:prstGeom>
          <a:solidFill>
            <a:srgbClr val="0076CB"/>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p:cNvSpPr/>
          <p:nvPr/>
        </p:nvSpPr>
        <p:spPr>
          <a:xfrm>
            <a:off x="7642637" y="3755011"/>
            <a:ext cx="554484" cy="508795"/>
          </a:xfrm>
          <a:prstGeom prst="rightArrow">
            <a:avLst>
              <a:gd name="adj1" fmla="val 53164"/>
              <a:gd name="adj2" fmla="val 57155"/>
            </a:avLst>
          </a:prstGeom>
          <a:solidFill>
            <a:srgbClr val="0076CB"/>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2838987" y="1338581"/>
            <a:ext cx="2741024" cy="107696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The Performance Management process starts in the web application. Managers and Employees agreed upon goals and targets for the cycle </a:t>
            </a:r>
          </a:p>
        </p:txBody>
      </p:sp>
      <p:sp>
        <p:nvSpPr>
          <p:cNvPr id="3" name="Bent-Up Arrow 2"/>
          <p:cNvSpPr/>
          <p:nvPr/>
        </p:nvSpPr>
        <p:spPr bwMode="gray">
          <a:xfrm rot="5400000">
            <a:off x="1419044" y="3181094"/>
            <a:ext cx="1081930" cy="1136446"/>
          </a:xfrm>
          <a:prstGeom prst="bentUpArrow">
            <a:avLst>
              <a:gd name="adj1" fmla="val 29651"/>
              <a:gd name="adj2" fmla="val 25000"/>
              <a:gd name="adj3" fmla="val 25980"/>
            </a:avLst>
          </a:prstGeom>
          <a:solidFill>
            <a:srgbClr val="0076CB"/>
          </a:solidFill>
          <a:ln w="28575" algn="ctr">
            <a:solidFill>
              <a:srgbClr val="D8D8D8"/>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s-419" sz="1800" kern="0" dirty="0" err="1">
              <a:ea typeface="Arial Unicode MS" pitchFamily="34" charset="-128"/>
              <a:cs typeface="Arial Unicode MS" pitchFamily="34" charset="-128"/>
            </a:endParaRPr>
          </a:p>
        </p:txBody>
      </p:sp>
      <p:grpSp>
        <p:nvGrpSpPr>
          <p:cNvPr id="6" name="Group 5"/>
          <p:cNvGrpSpPr/>
          <p:nvPr/>
        </p:nvGrpSpPr>
        <p:grpSpPr>
          <a:xfrm>
            <a:off x="9436733" y="1355715"/>
            <a:ext cx="2404315" cy="1682107"/>
            <a:chOff x="6526249" y="1613519"/>
            <a:chExt cx="5595658" cy="3602282"/>
          </a:xfrm>
        </p:grpSpPr>
        <p:pic>
          <p:nvPicPr>
            <p:cNvPr id="33" name="Picture 32"/>
            <p:cNvPicPr>
              <a:picLocks noChangeAspect="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26249" y="1613519"/>
              <a:ext cx="5595658" cy="3602282"/>
            </a:xfrm>
            <a:prstGeom prst="rect">
              <a:avLst/>
            </a:prstGeom>
          </p:spPr>
        </p:pic>
        <p:pic>
          <p:nvPicPr>
            <p:cNvPr id="34" name="Picture 33"/>
            <p:cNvPicPr>
              <a:picLocks noChangeAspect="1"/>
            </p:cNvPicPr>
            <p:nvPr/>
          </p:nvPicPr>
          <p:blipFill rotWithShape="1">
            <a:blip r:embed="rId12"/>
            <a:srcRect t="15765" r="1155" b="6175"/>
            <a:stretch/>
          </p:blipFill>
          <p:spPr>
            <a:xfrm>
              <a:off x="6783099" y="1721586"/>
              <a:ext cx="5169877" cy="2419591"/>
            </a:xfrm>
            <a:prstGeom prst="rect">
              <a:avLst/>
            </a:prstGeom>
          </p:spPr>
        </p:pic>
      </p:grpSp>
      <p:sp>
        <p:nvSpPr>
          <p:cNvPr id="36" name="Bent-Up Arrow 35"/>
          <p:cNvSpPr/>
          <p:nvPr/>
        </p:nvSpPr>
        <p:spPr bwMode="gray">
          <a:xfrm>
            <a:off x="9769515" y="3056188"/>
            <a:ext cx="1081930" cy="1136446"/>
          </a:xfrm>
          <a:prstGeom prst="bentUpArrow">
            <a:avLst>
              <a:gd name="adj1" fmla="val 29651"/>
              <a:gd name="adj2" fmla="val 25000"/>
              <a:gd name="adj3" fmla="val 25980"/>
            </a:avLst>
          </a:prstGeom>
          <a:solidFill>
            <a:srgbClr val="0076CB"/>
          </a:solidFill>
          <a:ln w="28575" algn="ctr">
            <a:solidFill>
              <a:srgbClr val="D8D8D8"/>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s-419" sz="1800" kern="0" dirty="0" err="1">
              <a:ea typeface="Arial Unicode MS" pitchFamily="34" charset="-128"/>
              <a:cs typeface="Arial Unicode MS" pitchFamily="34" charset="-128"/>
            </a:endParaRPr>
          </a:p>
        </p:txBody>
      </p:sp>
      <p:sp>
        <p:nvSpPr>
          <p:cNvPr id="38" name="TextBox 37"/>
          <p:cNvSpPr txBox="1"/>
          <p:nvPr/>
        </p:nvSpPr>
        <p:spPr>
          <a:xfrm>
            <a:off x="6706203" y="1333471"/>
            <a:ext cx="2617057" cy="1292363"/>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In the Performance Form, Managers can access Achievements registered using the mobile device and have a meaningful overview of employee performance </a:t>
            </a:r>
          </a:p>
        </p:txBody>
      </p:sp>
      <p:sp>
        <p:nvSpPr>
          <p:cNvPr id="39" name="TextBox 38"/>
          <p:cNvSpPr txBox="1"/>
          <p:nvPr/>
        </p:nvSpPr>
        <p:spPr>
          <a:xfrm>
            <a:off x="336856" y="4287152"/>
            <a:ext cx="1878292" cy="193854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During the cycle, Managers and Employees uses de Mobile App to update goals with Activities and Achievement as well as perform meetings based on the information registered</a:t>
            </a:r>
          </a:p>
        </p:txBody>
      </p:sp>
      <p:sp>
        <p:nvSpPr>
          <p:cNvPr id="10" name="TextBox 9"/>
          <p:cNvSpPr txBox="1"/>
          <p:nvPr/>
        </p:nvSpPr>
        <p:spPr>
          <a:xfrm>
            <a:off x="6024581" y="6264985"/>
            <a:ext cx="5466641" cy="30770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kern="0" dirty="0">
                <a:ea typeface="Arial Unicode MS" pitchFamily="34" charset="-128"/>
                <a:cs typeface="Arial Unicode MS" pitchFamily="34" charset="-128"/>
              </a:rPr>
              <a:t>This is a Continuous Performance Management summary of using </a:t>
            </a:r>
            <a:r>
              <a:rPr lang="en-US" sz="1000" kern="0" dirty="0" err="1">
                <a:ea typeface="Arial Unicode MS" pitchFamily="34" charset="-128"/>
                <a:cs typeface="Arial Unicode MS" pitchFamily="34" charset="-128"/>
              </a:rPr>
              <a:t>SuccessFactors</a:t>
            </a:r>
            <a:r>
              <a:rPr lang="en-US" sz="1000" kern="0" dirty="0">
                <a:ea typeface="Arial Unicode MS" pitchFamily="34" charset="-128"/>
                <a:cs typeface="Arial Unicode MS" pitchFamily="34" charset="-128"/>
              </a:rPr>
              <a:t> Mobile app. Further details and other modules process should be verified at module specific documentation.</a:t>
            </a:r>
          </a:p>
        </p:txBody>
      </p:sp>
    </p:spTree>
    <p:extLst>
      <p:ext uri="{BB962C8B-B14F-4D97-AF65-F5344CB8AC3E}">
        <p14:creationId xmlns:p14="http://schemas.microsoft.com/office/powerpoint/2010/main" val="29376152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1"/>
          <p:cNvSpPr>
            <a:spLocks noGrp="1"/>
          </p:cNvSpPr>
          <p:nvPr>
            <p:ph type="title"/>
          </p:nvPr>
        </p:nvSpPr>
        <p:spPr>
          <a:xfrm>
            <a:off x="354240" y="380070"/>
            <a:ext cx="10513166" cy="738493"/>
          </a:xfrm>
        </p:spPr>
        <p:txBody>
          <a:bodyPr/>
          <a:lstStyle/>
          <a:p>
            <a:r>
              <a:rPr lang="en-US" dirty="0"/>
              <a:t>Roll Out Strategy</a:t>
            </a:r>
            <a:br>
              <a:rPr lang="en-US" dirty="0"/>
            </a:br>
            <a:r>
              <a:rPr lang="en-US" b="0" dirty="0">
                <a:solidFill>
                  <a:schemeClr val="bg1">
                    <a:lumMod val="50000"/>
                  </a:schemeClr>
                </a:solidFill>
              </a:rPr>
              <a:t>Options</a:t>
            </a:r>
          </a:p>
        </p:txBody>
      </p:sp>
      <p:sp>
        <p:nvSpPr>
          <p:cNvPr id="66" name="Text Placeholder 3"/>
          <p:cNvSpPr txBox="1">
            <a:spLocks/>
          </p:cNvSpPr>
          <p:nvPr/>
        </p:nvSpPr>
        <p:spPr>
          <a:xfrm>
            <a:off x="325337" y="1687695"/>
            <a:ext cx="10858937" cy="4389841"/>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lvl="2" indent="0" defTabSz="913943">
              <a:spcBef>
                <a:spcPts val="600"/>
              </a:spcBef>
              <a:buSzPct val="80000"/>
              <a:buNone/>
              <a:defRPr/>
            </a:pPr>
            <a:endParaRPr lang="en-US" sz="1600"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sz="1600"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dirty="0"/>
          </a:p>
        </p:txBody>
      </p:sp>
      <p:sp>
        <p:nvSpPr>
          <p:cNvPr id="6" name="Text Placeholder 2">
            <a:extLst>
              <a:ext uri="{FF2B5EF4-FFF2-40B4-BE49-F238E27FC236}">
                <a16:creationId xmlns:a16="http://schemas.microsoft.com/office/drawing/2014/main" id="{ED975F35-E755-4405-AD1E-620B929D49AA}"/>
              </a:ext>
            </a:extLst>
          </p:cNvPr>
          <p:cNvSpPr txBox="1">
            <a:spLocks/>
          </p:cNvSpPr>
          <p:nvPr/>
        </p:nvSpPr>
        <p:spPr>
          <a:xfrm>
            <a:off x="505295" y="1620000"/>
            <a:ext cx="11183888" cy="4230000"/>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fontAlgn="base">
              <a:spcBef>
                <a:spcPts val="600"/>
              </a:spcBef>
              <a:spcAft>
                <a:spcPct val="0"/>
              </a:spcAft>
              <a:buClr>
                <a:srgbClr val="F0AB00"/>
              </a:buClr>
            </a:pPr>
            <a:r>
              <a:rPr lang="en-US" sz="1800" b="1" kern="0">
                <a:ea typeface="Arial Unicode MS" pitchFamily="34" charset="-128"/>
                <a:cs typeface="Arial Unicode MS" pitchFamily="34" charset="-128"/>
              </a:rPr>
              <a:t>Big Bang</a:t>
            </a:r>
          </a:p>
          <a:p>
            <a:pPr marL="829806" lvl="1" indent="-285636" fontAlgn="base">
              <a:spcAft>
                <a:spcPct val="0"/>
              </a:spcAft>
              <a:buClr>
                <a:srgbClr val="F0AB00"/>
              </a:buClr>
              <a:buSzPct val="80000"/>
              <a:buFont typeface="Wingdings" charset="2"/>
              <a:buChar char="§"/>
            </a:pPr>
            <a:r>
              <a:rPr lang="en-US"/>
              <a:t>Implement functionality across the globe at the same time.</a:t>
            </a:r>
            <a:endParaRPr lang="en-US" kern="0">
              <a:ea typeface="Arial Unicode MS" pitchFamily="34" charset="-128"/>
              <a:cs typeface="Arial Unicode MS" pitchFamily="34" charset="-128"/>
            </a:endParaRPr>
          </a:p>
          <a:p>
            <a:pPr marL="829806" lvl="1" indent="-285636" fontAlgn="base">
              <a:spcAft>
                <a:spcPct val="0"/>
              </a:spcAft>
              <a:buClr>
                <a:srgbClr val="F0AB00"/>
              </a:buClr>
              <a:buFont typeface="Wingdings" charset="2"/>
              <a:buChar char="§"/>
            </a:pPr>
            <a:endParaRPr lang="en-US" kern="0">
              <a:ea typeface="Arial Unicode MS" pitchFamily="34" charset="-128"/>
              <a:cs typeface="Arial Unicode MS" pitchFamily="34" charset="-128"/>
            </a:endParaRPr>
          </a:p>
          <a:p>
            <a:pPr fontAlgn="base">
              <a:spcBef>
                <a:spcPts val="600"/>
              </a:spcBef>
              <a:spcAft>
                <a:spcPct val="0"/>
              </a:spcAft>
              <a:buClr>
                <a:srgbClr val="F0AB00"/>
              </a:buClr>
            </a:pPr>
            <a:r>
              <a:rPr lang="en-US" sz="1800" b="1" kern="0">
                <a:ea typeface="Arial Unicode MS" pitchFamily="34" charset="-128"/>
                <a:cs typeface="Arial Unicode MS" pitchFamily="34" charset="-128"/>
              </a:rPr>
              <a:t>Phased</a:t>
            </a:r>
          </a:p>
          <a:p>
            <a:pPr marL="829806" lvl="1" indent="-285636" fontAlgn="base">
              <a:spcAft>
                <a:spcPct val="0"/>
              </a:spcAft>
              <a:buClr>
                <a:srgbClr val="F0AB00"/>
              </a:buClr>
              <a:buSzPct val="80000"/>
            </a:pPr>
            <a:r>
              <a:rPr lang="en-US"/>
              <a:t>Implement functionality by regional group(s) of countries.</a:t>
            </a:r>
          </a:p>
          <a:p>
            <a:endParaRPr lang="en-US" dirty="0"/>
          </a:p>
        </p:txBody>
      </p:sp>
    </p:spTree>
    <p:extLst>
      <p:ext uri="{BB962C8B-B14F-4D97-AF65-F5344CB8AC3E}">
        <p14:creationId xmlns:p14="http://schemas.microsoft.com/office/powerpoint/2010/main" val="189856428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1"/>
          <p:cNvSpPr>
            <a:spLocks noGrp="1"/>
          </p:cNvSpPr>
          <p:nvPr>
            <p:ph type="title"/>
          </p:nvPr>
        </p:nvSpPr>
        <p:spPr>
          <a:xfrm>
            <a:off x="354240" y="380070"/>
            <a:ext cx="10513166" cy="738493"/>
          </a:xfrm>
        </p:spPr>
        <p:txBody>
          <a:bodyPr/>
          <a:lstStyle/>
          <a:p>
            <a:r>
              <a:rPr lang="en-US" dirty="0"/>
              <a:t>Roll Out Strategy</a:t>
            </a:r>
            <a:br>
              <a:rPr lang="en-US" dirty="0"/>
            </a:br>
            <a:r>
              <a:rPr lang="en-US" b="0" dirty="0">
                <a:solidFill>
                  <a:schemeClr val="bg1">
                    <a:lumMod val="50000"/>
                  </a:schemeClr>
                </a:solidFill>
              </a:rPr>
              <a:t>Options</a:t>
            </a:r>
          </a:p>
        </p:txBody>
      </p:sp>
      <p:sp>
        <p:nvSpPr>
          <p:cNvPr id="66" name="Text Placeholder 3"/>
          <p:cNvSpPr txBox="1">
            <a:spLocks/>
          </p:cNvSpPr>
          <p:nvPr/>
        </p:nvSpPr>
        <p:spPr>
          <a:xfrm>
            <a:off x="325337" y="1687695"/>
            <a:ext cx="10858937" cy="4389841"/>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lvl="2" indent="0" defTabSz="913943">
              <a:spcBef>
                <a:spcPts val="600"/>
              </a:spcBef>
              <a:buSzPct val="80000"/>
              <a:buNone/>
              <a:defRPr/>
            </a:pPr>
            <a:endParaRPr lang="en-US" sz="1600"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sz="1600"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dirty="0"/>
          </a:p>
        </p:txBody>
      </p:sp>
      <p:sp>
        <p:nvSpPr>
          <p:cNvPr id="14" name="Text Placeholder 3"/>
          <p:cNvSpPr txBox="1">
            <a:spLocks/>
          </p:cNvSpPr>
          <p:nvPr/>
        </p:nvSpPr>
        <p:spPr>
          <a:xfrm>
            <a:off x="505294" y="1620000"/>
            <a:ext cx="5326767" cy="4230000"/>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ctr"/>
            <a:r>
              <a:rPr lang="en-US" sz="2100" b="1" dirty="0">
                <a:solidFill>
                  <a:schemeClr val="accent1"/>
                </a:solidFill>
                <a:latin typeface="Arial"/>
              </a:rPr>
              <a:t>Big Bang Strategy</a:t>
            </a:r>
          </a:p>
          <a:p>
            <a:pPr marL="342831" indent="-342831">
              <a:buFont typeface="Arial" panose="020B0604020202020204" pitchFamily="34" charset="0"/>
              <a:buChar char="•"/>
            </a:pPr>
            <a:r>
              <a:rPr lang="en-US" dirty="0"/>
              <a:t>All users start using mobile at the same time</a:t>
            </a:r>
          </a:p>
          <a:p>
            <a:pPr marL="342831" indent="-342831">
              <a:buFont typeface="Arial" panose="020B0604020202020204" pitchFamily="34" charset="0"/>
              <a:buChar char="•"/>
            </a:pPr>
            <a:r>
              <a:rPr lang="en-US" dirty="0"/>
              <a:t>One time end user training</a:t>
            </a:r>
          </a:p>
          <a:p>
            <a:pPr marL="342831" indent="-342831">
              <a:buFont typeface="Arial" panose="020B0604020202020204" pitchFamily="34" charset="0"/>
              <a:buChar char="•"/>
            </a:pPr>
            <a:r>
              <a:rPr lang="en-US" dirty="0"/>
              <a:t>The entire organization reaps the benefits of the deployed system as this enforces process change</a:t>
            </a:r>
          </a:p>
          <a:p>
            <a:pPr marL="342831" indent="-342831">
              <a:buFont typeface="Arial" panose="020B0604020202020204" pitchFamily="34" charset="0"/>
              <a:buChar char="•"/>
            </a:pPr>
            <a:r>
              <a:rPr lang="en-US" dirty="0"/>
              <a:t>Adoption acceleration and quicker return on the investment</a:t>
            </a:r>
          </a:p>
          <a:p>
            <a:pPr marL="342831" indent="-342831">
              <a:buFont typeface="Arial" panose="020B0604020202020204" pitchFamily="34" charset="0"/>
              <a:buChar char="•"/>
            </a:pPr>
            <a:endParaRPr lang="en-US" dirty="0"/>
          </a:p>
          <a:p>
            <a:pPr marL="342831" indent="-342831">
              <a:buFont typeface="Arial" panose="020B0604020202020204" pitchFamily="34" charset="0"/>
              <a:buChar char="•"/>
            </a:pPr>
            <a:endParaRPr lang="en-US" dirty="0"/>
          </a:p>
        </p:txBody>
      </p:sp>
      <p:sp>
        <p:nvSpPr>
          <p:cNvPr id="15" name="Text Placeholder 4"/>
          <p:cNvSpPr txBox="1">
            <a:spLocks/>
          </p:cNvSpPr>
          <p:nvPr/>
        </p:nvSpPr>
        <p:spPr>
          <a:xfrm>
            <a:off x="6362416" y="1620000"/>
            <a:ext cx="5326767" cy="4230000"/>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ctr"/>
            <a:r>
              <a:rPr lang="en-US" sz="2100" b="1" dirty="0">
                <a:solidFill>
                  <a:schemeClr val="accent1"/>
                </a:solidFill>
                <a:latin typeface="Arial"/>
              </a:rPr>
              <a:t>Phased Roll Out Strategy</a:t>
            </a:r>
          </a:p>
          <a:p>
            <a:pPr marL="342831" indent="-342831">
              <a:buFont typeface="Arial" panose="020B0604020202020204" pitchFamily="34" charset="0"/>
              <a:buChar char="•"/>
            </a:pPr>
            <a:r>
              <a:rPr lang="en-US" dirty="0"/>
              <a:t>Users are granted access to mobile in waves</a:t>
            </a:r>
          </a:p>
          <a:p>
            <a:pPr marL="342831" indent="-342831">
              <a:buFont typeface="Arial" panose="020B0604020202020204" pitchFamily="34" charset="0"/>
              <a:buChar char="•"/>
            </a:pPr>
            <a:r>
              <a:rPr lang="en-US" dirty="0"/>
              <a:t>Recurrent effort on end user training</a:t>
            </a:r>
          </a:p>
          <a:p>
            <a:pPr marL="342831" indent="-342831">
              <a:buFont typeface="Arial" panose="020B0604020202020204" pitchFamily="34" charset="0"/>
              <a:buChar char="•"/>
            </a:pPr>
            <a:r>
              <a:rPr lang="en-US" dirty="0"/>
              <a:t>Can take advantage from lessons learned</a:t>
            </a:r>
          </a:p>
          <a:p>
            <a:pPr marL="342831" indent="-342831">
              <a:buFont typeface="Arial" panose="020B0604020202020204" pitchFamily="34" charset="0"/>
              <a:buChar char="•"/>
            </a:pPr>
            <a:endParaRPr lang="en-US" dirty="0"/>
          </a:p>
        </p:txBody>
      </p:sp>
    </p:spTree>
    <p:extLst>
      <p:ext uri="{BB962C8B-B14F-4D97-AF65-F5344CB8AC3E}">
        <p14:creationId xmlns:p14="http://schemas.microsoft.com/office/powerpoint/2010/main" val="213347778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945" y="383959"/>
            <a:ext cx="11183887" cy="738493"/>
          </a:xfrm>
        </p:spPr>
        <p:txBody>
          <a:bodyPr/>
          <a:lstStyle/>
          <a:p>
            <a:r>
              <a:rPr lang="en-US" dirty="0"/>
              <a:t>Leading Practice Recommendation</a:t>
            </a:r>
            <a:br>
              <a:rPr lang="en-US" dirty="0"/>
            </a:br>
            <a:r>
              <a:rPr lang="en-US" b="0" dirty="0">
                <a:solidFill>
                  <a:schemeClr val="bg1">
                    <a:lumMod val="50000"/>
                  </a:schemeClr>
                </a:solidFill>
              </a:rPr>
              <a:t>Project Planning</a:t>
            </a:r>
            <a:endParaRPr lang="en-US" dirty="0"/>
          </a:p>
        </p:txBody>
      </p:sp>
      <p:cxnSp>
        <p:nvCxnSpPr>
          <p:cNvPr id="3" name="Straight Connector 2"/>
          <p:cNvCxnSpPr/>
          <p:nvPr/>
        </p:nvCxnSpPr>
        <p:spPr>
          <a:xfrm>
            <a:off x="554907" y="6140639"/>
            <a:ext cx="1118261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Line 3"/>
          <p:cNvSpPr>
            <a:spLocks noChangeShapeType="1"/>
          </p:cNvSpPr>
          <p:nvPr/>
        </p:nvSpPr>
        <p:spPr bwMode="gray">
          <a:xfrm>
            <a:off x="3610172" y="3036408"/>
            <a:ext cx="5497649" cy="0"/>
          </a:xfrm>
          <a:prstGeom prst="line">
            <a:avLst/>
          </a:prstGeom>
          <a:noFill/>
          <a:ln w="76200">
            <a:solidFill>
              <a:schemeClr val="accent3"/>
            </a:solidFill>
            <a:round/>
            <a:headEnd/>
            <a:tailEnd/>
          </a:ln>
          <a:effectLst/>
        </p:spPr>
        <p:txBody>
          <a:bodyPr wrap="none" lIns="89958" tIns="46778" rIns="89958" bIns="46778" anchor="ctr"/>
          <a:lstStyle/>
          <a:p>
            <a:endParaRPr lang="en-US" dirty="0"/>
          </a:p>
        </p:txBody>
      </p:sp>
      <p:sp>
        <p:nvSpPr>
          <p:cNvPr id="10" name="Line 3"/>
          <p:cNvSpPr>
            <a:spLocks noChangeShapeType="1"/>
          </p:cNvSpPr>
          <p:nvPr/>
        </p:nvSpPr>
        <p:spPr bwMode="gray">
          <a:xfrm>
            <a:off x="3610171" y="3425082"/>
            <a:ext cx="1167543" cy="0"/>
          </a:xfrm>
          <a:prstGeom prst="line">
            <a:avLst/>
          </a:prstGeom>
          <a:noFill/>
          <a:ln w="76200">
            <a:solidFill>
              <a:schemeClr val="accent3"/>
            </a:solidFill>
            <a:round/>
            <a:headEnd/>
            <a:tailEnd/>
          </a:ln>
          <a:effectLst/>
        </p:spPr>
        <p:txBody>
          <a:bodyPr wrap="none" lIns="89958" tIns="46778" rIns="89958" bIns="46778" anchor="ctr"/>
          <a:lstStyle/>
          <a:p>
            <a:endParaRPr lang="en-US"/>
          </a:p>
        </p:txBody>
      </p:sp>
      <p:sp>
        <p:nvSpPr>
          <p:cNvPr id="11" name="Line 3"/>
          <p:cNvSpPr>
            <a:spLocks noChangeShapeType="1"/>
          </p:cNvSpPr>
          <p:nvPr/>
        </p:nvSpPr>
        <p:spPr bwMode="gray">
          <a:xfrm>
            <a:off x="9345179" y="5630834"/>
            <a:ext cx="2343248" cy="0"/>
          </a:xfrm>
          <a:prstGeom prst="line">
            <a:avLst/>
          </a:prstGeom>
          <a:noFill/>
          <a:ln w="76200">
            <a:solidFill>
              <a:schemeClr val="accent3"/>
            </a:solidFill>
            <a:round/>
            <a:headEnd/>
            <a:tailEnd/>
          </a:ln>
          <a:effectLst/>
        </p:spPr>
        <p:txBody>
          <a:bodyPr wrap="none" lIns="89958" tIns="46778" rIns="89958" bIns="46778" anchor="ctr"/>
          <a:lstStyle/>
          <a:p>
            <a:endParaRPr lang="en-US"/>
          </a:p>
        </p:txBody>
      </p:sp>
      <p:sp>
        <p:nvSpPr>
          <p:cNvPr id="13" name="TextBox 12"/>
          <p:cNvSpPr txBox="1"/>
          <p:nvPr/>
        </p:nvSpPr>
        <p:spPr>
          <a:xfrm>
            <a:off x="554906" y="2928736"/>
            <a:ext cx="2985448" cy="215344"/>
          </a:xfrm>
          <a:prstGeom prst="rect">
            <a:avLst/>
          </a:prstGeom>
          <a:noFill/>
        </p:spPr>
        <p:txBody>
          <a:bodyPr wrap="square" lIns="0" tIns="0" rIns="0" bIns="0" rtlCol="0" anchor="ctr">
            <a:spAutoFit/>
          </a:bodyPr>
          <a:lstStyle/>
          <a:p>
            <a:pPr fontAlgn="base">
              <a:spcBef>
                <a:spcPct val="50000"/>
              </a:spcBef>
              <a:spcAft>
                <a:spcPct val="0"/>
              </a:spcAft>
              <a:buClr>
                <a:srgbClr val="F0AB00"/>
              </a:buClr>
              <a:buSzPct val="80000"/>
            </a:pPr>
            <a:r>
              <a:rPr lang="en-US" sz="1400" dirty="0"/>
              <a:t>Conduct instance configuration</a:t>
            </a:r>
            <a:endParaRPr lang="en-US" sz="1400" kern="0" dirty="0">
              <a:ea typeface="Arial Unicode MS" pitchFamily="34" charset="-128"/>
              <a:cs typeface="Arial Unicode MS" pitchFamily="34" charset="-128"/>
            </a:endParaRPr>
          </a:p>
        </p:txBody>
      </p:sp>
      <p:sp>
        <p:nvSpPr>
          <p:cNvPr id="14" name="TextBox 13"/>
          <p:cNvSpPr txBox="1"/>
          <p:nvPr/>
        </p:nvSpPr>
        <p:spPr>
          <a:xfrm>
            <a:off x="554905" y="3317410"/>
            <a:ext cx="2985448" cy="215344"/>
          </a:xfrm>
          <a:prstGeom prst="rect">
            <a:avLst/>
          </a:prstGeom>
          <a:noFill/>
        </p:spPr>
        <p:txBody>
          <a:bodyPr wrap="square" lIns="0" tIns="0" rIns="0" bIns="0" rtlCol="0" anchor="ctr">
            <a:spAutoFit/>
          </a:bodyPr>
          <a:lstStyle/>
          <a:p>
            <a:pPr fontAlgn="base">
              <a:spcBef>
                <a:spcPct val="50000"/>
              </a:spcBef>
              <a:spcAft>
                <a:spcPct val="0"/>
              </a:spcAft>
              <a:buClr>
                <a:srgbClr val="F0AB00"/>
              </a:buClr>
              <a:buSzPct val="80000"/>
            </a:pPr>
            <a:r>
              <a:rPr lang="en-US" sz="1400" dirty="0"/>
              <a:t>Enable mobile</a:t>
            </a:r>
            <a:endParaRPr lang="en-US" sz="1400" kern="0" dirty="0">
              <a:ea typeface="Arial Unicode MS" pitchFamily="34" charset="-128"/>
              <a:cs typeface="Arial Unicode MS" pitchFamily="34" charset="-128"/>
            </a:endParaRPr>
          </a:p>
        </p:txBody>
      </p:sp>
      <p:sp>
        <p:nvSpPr>
          <p:cNvPr id="15" name="TextBox 14"/>
          <p:cNvSpPr txBox="1"/>
          <p:nvPr/>
        </p:nvSpPr>
        <p:spPr>
          <a:xfrm>
            <a:off x="516602" y="5503922"/>
            <a:ext cx="2985448" cy="215344"/>
          </a:xfrm>
          <a:prstGeom prst="rect">
            <a:avLst/>
          </a:prstGeom>
          <a:noFill/>
        </p:spPr>
        <p:txBody>
          <a:bodyPr wrap="square" lIns="0" tIns="0" rIns="0" bIns="0" rtlCol="0" anchor="ctr">
            <a:spAutoFit/>
          </a:bodyPr>
          <a:lstStyle/>
          <a:p>
            <a:pPr fontAlgn="base">
              <a:spcBef>
                <a:spcPct val="50000"/>
              </a:spcBef>
              <a:spcAft>
                <a:spcPct val="0"/>
              </a:spcAft>
              <a:buClr>
                <a:srgbClr val="F0AB00"/>
              </a:buClr>
              <a:buSzPct val="80000"/>
            </a:pPr>
            <a:r>
              <a:rPr lang="en-US" sz="1400" dirty="0"/>
              <a:t>Conduct instance cut-over plan</a:t>
            </a:r>
            <a:endParaRPr lang="en-US" sz="1400" kern="0" dirty="0">
              <a:ea typeface="Arial Unicode MS" pitchFamily="34" charset="-128"/>
              <a:cs typeface="Arial Unicode MS" pitchFamily="34" charset="-128"/>
            </a:endParaRPr>
          </a:p>
        </p:txBody>
      </p:sp>
      <p:cxnSp>
        <p:nvCxnSpPr>
          <p:cNvPr id="23" name="Straight Connector 22"/>
          <p:cNvCxnSpPr/>
          <p:nvPr/>
        </p:nvCxnSpPr>
        <p:spPr>
          <a:xfrm>
            <a:off x="557529" y="2680806"/>
            <a:ext cx="1117182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Line 3"/>
          <p:cNvSpPr>
            <a:spLocks noChangeShapeType="1"/>
          </p:cNvSpPr>
          <p:nvPr/>
        </p:nvSpPr>
        <p:spPr bwMode="gray">
          <a:xfrm>
            <a:off x="9345180" y="5919492"/>
            <a:ext cx="2351635" cy="0"/>
          </a:xfrm>
          <a:prstGeom prst="line">
            <a:avLst/>
          </a:prstGeom>
          <a:noFill/>
          <a:ln w="76200">
            <a:solidFill>
              <a:schemeClr val="accent3"/>
            </a:solidFill>
            <a:round/>
            <a:headEnd/>
            <a:tailEnd/>
          </a:ln>
          <a:effectLst/>
        </p:spPr>
        <p:txBody>
          <a:bodyPr wrap="none" lIns="89958" tIns="46778" rIns="89958" bIns="46778" anchor="ctr"/>
          <a:lstStyle/>
          <a:p>
            <a:endParaRPr lang="en-US"/>
          </a:p>
        </p:txBody>
      </p:sp>
      <p:sp>
        <p:nvSpPr>
          <p:cNvPr id="26" name="TextBox 25"/>
          <p:cNvSpPr txBox="1"/>
          <p:nvPr/>
        </p:nvSpPr>
        <p:spPr>
          <a:xfrm>
            <a:off x="516602" y="5800967"/>
            <a:ext cx="2985448" cy="215344"/>
          </a:xfrm>
          <a:prstGeom prst="rect">
            <a:avLst/>
          </a:prstGeom>
          <a:noFill/>
        </p:spPr>
        <p:txBody>
          <a:bodyPr wrap="square" lIns="0" tIns="0" rIns="0" bIns="0" rtlCol="0" anchor="ctr">
            <a:spAutoFit/>
          </a:bodyPr>
          <a:lstStyle/>
          <a:p>
            <a:pPr fontAlgn="base">
              <a:spcBef>
                <a:spcPct val="50000"/>
              </a:spcBef>
              <a:spcAft>
                <a:spcPct val="0"/>
              </a:spcAft>
              <a:buClr>
                <a:srgbClr val="F0AB00"/>
              </a:buClr>
              <a:buSzPct val="80000"/>
            </a:pPr>
            <a:r>
              <a:rPr lang="en-US" sz="1400" dirty="0"/>
              <a:t>Conduct mobile roll out plan</a:t>
            </a:r>
            <a:endParaRPr lang="en-US" sz="1400" kern="0" dirty="0">
              <a:ea typeface="Arial Unicode MS" pitchFamily="34" charset="-128"/>
              <a:cs typeface="Arial Unicode MS" pitchFamily="34" charset="-128"/>
            </a:endParaRPr>
          </a:p>
        </p:txBody>
      </p:sp>
      <p:sp>
        <p:nvSpPr>
          <p:cNvPr id="28" name="Line 3"/>
          <p:cNvSpPr>
            <a:spLocks noChangeShapeType="1"/>
          </p:cNvSpPr>
          <p:nvPr/>
        </p:nvSpPr>
        <p:spPr bwMode="gray">
          <a:xfrm>
            <a:off x="5827719" y="4167516"/>
            <a:ext cx="1167543" cy="0"/>
          </a:xfrm>
          <a:prstGeom prst="line">
            <a:avLst/>
          </a:prstGeom>
          <a:noFill/>
          <a:ln w="76200">
            <a:solidFill>
              <a:schemeClr val="accent3"/>
            </a:solidFill>
            <a:round/>
            <a:headEnd/>
            <a:tailEnd/>
          </a:ln>
          <a:effectLst/>
        </p:spPr>
        <p:txBody>
          <a:bodyPr wrap="none" lIns="89958" tIns="46778" rIns="89958" bIns="46778" anchor="ctr"/>
          <a:lstStyle/>
          <a:p>
            <a:endParaRPr lang="en-US"/>
          </a:p>
        </p:txBody>
      </p:sp>
      <p:sp>
        <p:nvSpPr>
          <p:cNvPr id="29" name="TextBox 28"/>
          <p:cNvSpPr txBox="1"/>
          <p:nvPr/>
        </p:nvSpPr>
        <p:spPr>
          <a:xfrm>
            <a:off x="545076" y="4050014"/>
            <a:ext cx="2985448" cy="215344"/>
          </a:xfrm>
          <a:prstGeom prst="rect">
            <a:avLst/>
          </a:prstGeom>
          <a:noFill/>
        </p:spPr>
        <p:txBody>
          <a:bodyPr wrap="square" lIns="0" tIns="0" rIns="0" bIns="0" rtlCol="0" anchor="ctr">
            <a:spAutoFit/>
          </a:bodyPr>
          <a:lstStyle/>
          <a:p>
            <a:pPr fontAlgn="base">
              <a:spcBef>
                <a:spcPct val="50000"/>
              </a:spcBef>
              <a:spcAft>
                <a:spcPct val="0"/>
              </a:spcAft>
              <a:buClr>
                <a:srgbClr val="F0AB00"/>
              </a:buClr>
              <a:buSzPct val="80000"/>
            </a:pPr>
            <a:r>
              <a:rPr lang="en-US" sz="1400" dirty="0"/>
              <a:t>Plan mobile feature strategy</a:t>
            </a:r>
            <a:endParaRPr lang="en-US" sz="1400" kern="0" dirty="0">
              <a:ea typeface="Arial Unicode MS" pitchFamily="34" charset="-128"/>
              <a:cs typeface="Arial Unicode MS" pitchFamily="34" charset="-128"/>
            </a:endParaRPr>
          </a:p>
        </p:txBody>
      </p:sp>
      <p:sp>
        <p:nvSpPr>
          <p:cNvPr id="30" name="Line 3"/>
          <p:cNvSpPr>
            <a:spLocks noChangeShapeType="1"/>
          </p:cNvSpPr>
          <p:nvPr/>
        </p:nvSpPr>
        <p:spPr bwMode="gray">
          <a:xfrm>
            <a:off x="7911673" y="4902409"/>
            <a:ext cx="1167543" cy="0"/>
          </a:xfrm>
          <a:prstGeom prst="line">
            <a:avLst/>
          </a:prstGeom>
          <a:noFill/>
          <a:ln w="76200">
            <a:solidFill>
              <a:schemeClr val="accent3"/>
            </a:solidFill>
            <a:round/>
            <a:headEnd/>
            <a:tailEnd/>
          </a:ln>
          <a:effectLst/>
        </p:spPr>
        <p:txBody>
          <a:bodyPr wrap="none" lIns="89958" tIns="46778" rIns="89958" bIns="46778" anchor="ctr"/>
          <a:lstStyle/>
          <a:p>
            <a:endParaRPr lang="en-US"/>
          </a:p>
        </p:txBody>
      </p:sp>
      <p:sp>
        <p:nvSpPr>
          <p:cNvPr id="31" name="TextBox 30"/>
          <p:cNvSpPr txBox="1"/>
          <p:nvPr/>
        </p:nvSpPr>
        <p:spPr>
          <a:xfrm>
            <a:off x="554905" y="4775076"/>
            <a:ext cx="2985448" cy="215344"/>
          </a:xfrm>
          <a:prstGeom prst="rect">
            <a:avLst/>
          </a:prstGeom>
          <a:noFill/>
        </p:spPr>
        <p:txBody>
          <a:bodyPr wrap="square" lIns="0" tIns="0" rIns="0" bIns="0" rtlCol="0" anchor="ctr">
            <a:spAutoFit/>
          </a:bodyPr>
          <a:lstStyle/>
          <a:p>
            <a:pPr fontAlgn="base">
              <a:spcBef>
                <a:spcPct val="50000"/>
              </a:spcBef>
              <a:spcAft>
                <a:spcPct val="0"/>
              </a:spcAft>
              <a:buClr>
                <a:srgbClr val="F0AB00"/>
              </a:buClr>
              <a:buSzPct val="80000"/>
            </a:pPr>
            <a:r>
              <a:rPr lang="en-US" sz="1400" dirty="0"/>
              <a:t>Plan mobile communication</a:t>
            </a:r>
            <a:endParaRPr lang="en-US" sz="1400" kern="0" dirty="0">
              <a:ea typeface="Arial Unicode MS" pitchFamily="34" charset="-128"/>
              <a:cs typeface="Arial Unicode MS" pitchFamily="34" charset="-128"/>
            </a:endParaRPr>
          </a:p>
        </p:txBody>
      </p:sp>
      <p:sp>
        <p:nvSpPr>
          <p:cNvPr id="32" name="Line 3"/>
          <p:cNvSpPr>
            <a:spLocks noChangeShapeType="1"/>
          </p:cNvSpPr>
          <p:nvPr/>
        </p:nvSpPr>
        <p:spPr bwMode="gray">
          <a:xfrm>
            <a:off x="4580994" y="3778636"/>
            <a:ext cx="1167543" cy="0"/>
          </a:xfrm>
          <a:prstGeom prst="line">
            <a:avLst/>
          </a:prstGeom>
          <a:noFill/>
          <a:ln w="76200">
            <a:solidFill>
              <a:schemeClr val="accent3"/>
            </a:solidFill>
            <a:round/>
            <a:headEnd/>
            <a:tailEnd/>
          </a:ln>
          <a:effectLst/>
        </p:spPr>
        <p:txBody>
          <a:bodyPr wrap="none" lIns="89958" tIns="46778" rIns="89958" bIns="46778" anchor="ctr"/>
          <a:lstStyle/>
          <a:p>
            <a:endParaRPr lang="en-US"/>
          </a:p>
        </p:txBody>
      </p:sp>
      <p:sp>
        <p:nvSpPr>
          <p:cNvPr id="33" name="TextBox 32"/>
          <p:cNvSpPr txBox="1"/>
          <p:nvPr/>
        </p:nvSpPr>
        <p:spPr>
          <a:xfrm>
            <a:off x="554905" y="3680795"/>
            <a:ext cx="2985448" cy="215344"/>
          </a:xfrm>
          <a:prstGeom prst="rect">
            <a:avLst/>
          </a:prstGeom>
          <a:noFill/>
        </p:spPr>
        <p:txBody>
          <a:bodyPr wrap="square" lIns="0" tIns="0" rIns="0" bIns="0" rtlCol="0" anchor="ctr">
            <a:spAutoFit/>
          </a:bodyPr>
          <a:lstStyle/>
          <a:p>
            <a:pPr fontAlgn="base">
              <a:spcBef>
                <a:spcPct val="50000"/>
              </a:spcBef>
              <a:spcAft>
                <a:spcPct val="0"/>
              </a:spcAft>
              <a:buClr>
                <a:srgbClr val="F0AB00"/>
              </a:buClr>
              <a:buSzPct val="80000"/>
            </a:pPr>
            <a:r>
              <a:rPr lang="en-US" sz="1400" dirty="0"/>
              <a:t>Plan mobile device strategy</a:t>
            </a:r>
            <a:endParaRPr lang="en-US" sz="1400" kern="0" dirty="0">
              <a:ea typeface="Arial Unicode MS" pitchFamily="34" charset="-128"/>
              <a:cs typeface="Arial Unicode MS" pitchFamily="34" charset="-128"/>
            </a:endParaRPr>
          </a:p>
        </p:txBody>
      </p:sp>
      <p:cxnSp>
        <p:nvCxnSpPr>
          <p:cNvPr id="34" name="Straight Connector 33"/>
          <p:cNvCxnSpPr/>
          <p:nvPr/>
        </p:nvCxnSpPr>
        <p:spPr>
          <a:xfrm>
            <a:off x="516602" y="5256905"/>
            <a:ext cx="11171825" cy="0"/>
          </a:xfrm>
          <a:prstGeom prst="line">
            <a:avLst/>
          </a:prstGeom>
          <a:ln w="254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6" name="Line 3"/>
          <p:cNvSpPr>
            <a:spLocks noChangeShapeType="1"/>
          </p:cNvSpPr>
          <p:nvPr/>
        </p:nvSpPr>
        <p:spPr bwMode="gray">
          <a:xfrm>
            <a:off x="6869698" y="4543609"/>
            <a:ext cx="1167543" cy="0"/>
          </a:xfrm>
          <a:prstGeom prst="line">
            <a:avLst/>
          </a:prstGeom>
          <a:noFill/>
          <a:ln w="76200">
            <a:solidFill>
              <a:schemeClr val="accent3"/>
            </a:solidFill>
            <a:round/>
            <a:headEnd/>
            <a:tailEnd/>
          </a:ln>
          <a:effectLst/>
        </p:spPr>
        <p:txBody>
          <a:bodyPr wrap="none" lIns="89958" tIns="46778" rIns="89958" bIns="46778" anchor="ctr"/>
          <a:lstStyle/>
          <a:p>
            <a:endParaRPr lang="en-US"/>
          </a:p>
        </p:txBody>
      </p:sp>
      <p:sp>
        <p:nvSpPr>
          <p:cNvPr id="37" name="TextBox 36"/>
          <p:cNvSpPr txBox="1"/>
          <p:nvPr/>
        </p:nvSpPr>
        <p:spPr>
          <a:xfrm>
            <a:off x="545076" y="4416252"/>
            <a:ext cx="2985448" cy="215394"/>
          </a:xfrm>
          <a:prstGeom prst="rect">
            <a:avLst/>
          </a:prstGeom>
          <a:noFill/>
        </p:spPr>
        <p:txBody>
          <a:bodyPr wrap="square" lIns="0" tIns="0" rIns="0" bIns="0" rtlCol="0" anchor="ctr">
            <a:spAutoFit/>
          </a:bodyPr>
          <a:lstStyle/>
          <a:p>
            <a:pPr fontAlgn="base">
              <a:spcBef>
                <a:spcPct val="50000"/>
              </a:spcBef>
              <a:spcAft>
                <a:spcPct val="0"/>
              </a:spcAft>
              <a:buClr>
                <a:srgbClr val="F0AB00"/>
              </a:buClr>
              <a:buSzPct val="80000"/>
            </a:pPr>
            <a:r>
              <a:rPr lang="en-US" sz="1400" dirty="0"/>
              <a:t>Plan mobile roll out strategy</a:t>
            </a:r>
            <a:endParaRPr lang="en-US" sz="1400" kern="0" dirty="0">
              <a:ea typeface="Arial Unicode MS" pitchFamily="34" charset="-128"/>
              <a:cs typeface="Arial Unicode MS" pitchFamily="34" charset="-128"/>
            </a:endParaRPr>
          </a:p>
        </p:txBody>
      </p:sp>
      <p:sp>
        <p:nvSpPr>
          <p:cNvPr id="4" name="Rectangle 3"/>
          <p:cNvSpPr/>
          <p:nvPr/>
        </p:nvSpPr>
        <p:spPr>
          <a:xfrm>
            <a:off x="1358879" y="1495545"/>
            <a:ext cx="10378640" cy="415402"/>
          </a:xfrm>
          <a:prstGeom prst="rect">
            <a:avLst/>
          </a:prstGeom>
        </p:spPr>
        <p:txBody>
          <a:bodyPr wrap="square">
            <a:spAutoFit/>
          </a:bodyPr>
          <a:lstStyle/>
          <a:p>
            <a:r>
              <a:rPr lang="en-US" dirty="0"/>
              <a:t>Ensure that mobile is included in and aligned with the </a:t>
            </a:r>
            <a:r>
              <a:rPr lang="en-US" b="1" dirty="0">
                <a:solidFill>
                  <a:schemeClr val="accent1"/>
                </a:solidFill>
              </a:rPr>
              <a:t>overall project plan</a:t>
            </a:r>
            <a:r>
              <a:rPr lang="en-US" dirty="0"/>
              <a:t>  </a:t>
            </a:r>
          </a:p>
        </p:txBody>
      </p:sp>
      <p:pic>
        <p:nvPicPr>
          <p:cNvPr id="24" name="Picture 23">
            <a:extLst>
              <a:ext uri="{FF2B5EF4-FFF2-40B4-BE49-F238E27FC236}">
                <a16:creationId xmlns:a16="http://schemas.microsoft.com/office/drawing/2014/main" id="{F6021831-8C20-4476-8B28-27213BD8C70B}"/>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05296" y="1357642"/>
            <a:ext cx="778471" cy="778471"/>
          </a:xfrm>
          <a:prstGeom prst="rect">
            <a:avLst/>
          </a:prstGeom>
        </p:spPr>
      </p:pic>
      <p:sp>
        <p:nvSpPr>
          <p:cNvPr id="5" name="TextBox 4">
            <a:extLst>
              <a:ext uri="{FF2B5EF4-FFF2-40B4-BE49-F238E27FC236}">
                <a16:creationId xmlns:a16="http://schemas.microsoft.com/office/drawing/2014/main" id="{625E0CE1-F3AB-4B71-A2B4-A656FF593AC3}"/>
              </a:ext>
            </a:extLst>
          </p:cNvPr>
          <p:cNvSpPr txBox="1"/>
          <p:nvPr/>
        </p:nvSpPr>
        <p:spPr>
          <a:xfrm rot="1788501">
            <a:off x="9168149" y="3264720"/>
            <a:ext cx="2697309" cy="110774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800" kern="0" dirty="0">
                <a:solidFill>
                  <a:srgbClr val="FF0000"/>
                </a:solidFill>
                <a:ea typeface="Arial Unicode MS" pitchFamily="34" charset="-128"/>
                <a:cs typeface="Arial Unicode MS" pitchFamily="34" charset="-128"/>
              </a:rPr>
              <a:t>Sample! Just to illustrate parallel activities of web and mobile based application</a:t>
            </a:r>
          </a:p>
        </p:txBody>
      </p:sp>
    </p:spTree>
    <p:extLst>
      <p:ext uri="{BB962C8B-B14F-4D97-AF65-F5344CB8AC3E}">
        <p14:creationId xmlns:p14="http://schemas.microsoft.com/office/powerpoint/2010/main" val="286409664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5A5D9F-8D84-4633-BBCE-8E5315850209}"/>
              </a:ext>
            </a:extLst>
          </p:cNvPr>
          <p:cNvSpPr>
            <a:spLocks noGrp="1"/>
          </p:cNvSpPr>
          <p:nvPr>
            <p:ph type="body" sz="quarter" idx="10"/>
          </p:nvPr>
        </p:nvSpPr>
        <p:spPr>
          <a:xfrm>
            <a:off x="1463726" y="1620000"/>
            <a:ext cx="10225457" cy="4230000"/>
          </a:xfrm>
        </p:spPr>
        <p:txBody>
          <a:bodyPr/>
          <a:lstStyle/>
          <a:p>
            <a:r>
              <a:rPr lang="en-US" dirty="0"/>
              <a:t>The roll out of the Mobile Application should happens in parallel with the Web based application roll out.</a:t>
            </a:r>
          </a:p>
          <a:p>
            <a:r>
              <a:rPr lang="pt-BR" dirty="0"/>
              <a:t>I</a:t>
            </a:r>
            <a:r>
              <a:rPr lang="en-US" dirty="0"/>
              <a:t>f your company already have the web based application roll outed and wants to deploy the mobile application. Review the roll out option and prefer the big bang approach as much as possible.</a:t>
            </a:r>
          </a:p>
          <a:p>
            <a:r>
              <a:rPr lang="pt-BR" dirty="0"/>
              <a:t>B</a:t>
            </a:r>
            <a:r>
              <a:rPr lang="en-US" dirty="0" err="1"/>
              <a:t>ig</a:t>
            </a:r>
            <a:r>
              <a:rPr lang="en-US" dirty="0"/>
              <a:t> Bang approach will accelerate the adoption and increase de ROI.</a:t>
            </a:r>
          </a:p>
          <a:p>
            <a:endParaRPr lang="en-US" dirty="0"/>
          </a:p>
        </p:txBody>
      </p:sp>
      <p:sp>
        <p:nvSpPr>
          <p:cNvPr id="65" name="Title 1"/>
          <p:cNvSpPr>
            <a:spLocks noGrp="1"/>
          </p:cNvSpPr>
          <p:nvPr>
            <p:ph type="title"/>
          </p:nvPr>
        </p:nvSpPr>
        <p:spPr>
          <a:xfrm>
            <a:off x="357945" y="383959"/>
            <a:ext cx="11183887" cy="738493"/>
          </a:xfrm>
        </p:spPr>
        <p:txBody>
          <a:bodyPr/>
          <a:lstStyle/>
          <a:p>
            <a:r>
              <a:rPr lang="en-US" dirty="0"/>
              <a:t>Leading Practice Recommendation</a:t>
            </a:r>
            <a:br>
              <a:rPr lang="en-US" dirty="0"/>
            </a:br>
            <a:r>
              <a:rPr lang="en-US" b="0" dirty="0">
                <a:solidFill>
                  <a:schemeClr val="bg1">
                    <a:lumMod val="50000"/>
                  </a:schemeClr>
                </a:solidFill>
              </a:rPr>
              <a:t>Roll Out</a:t>
            </a:r>
          </a:p>
        </p:txBody>
      </p:sp>
      <p:sp>
        <p:nvSpPr>
          <p:cNvPr id="66" name="Text Placeholder 3"/>
          <p:cNvSpPr txBox="1">
            <a:spLocks/>
          </p:cNvSpPr>
          <p:nvPr/>
        </p:nvSpPr>
        <p:spPr>
          <a:xfrm>
            <a:off x="325337" y="1687695"/>
            <a:ext cx="10858937" cy="4389841"/>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lvl="2" indent="0" defTabSz="913943">
              <a:spcBef>
                <a:spcPts val="600"/>
              </a:spcBef>
              <a:buSzPct val="80000"/>
              <a:buNone/>
              <a:defRPr/>
            </a:pPr>
            <a:endParaRPr lang="en-US" sz="1600"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sz="1600"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dirty="0"/>
          </a:p>
        </p:txBody>
      </p:sp>
      <p:pic>
        <p:nvPicPr>
          <p:cNvPr id="7" name="Picture 6">
            <a:extLst>
              <a:ext uri="{FF2B5EF4-FFF2-40B4-BE49-F238E27FC236}">
                <a16:creationId xmlns:a16="http://schemas.microsoft.com/office/drawing/2014/main" id="{BC94AF8C-926D-4847-9E9D-E83055769E8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05296" y="1357642"/>
            <a:ext cx="778471" cy="778471"/>
          </a:xfrm>
          <a:prstGeom prst="rect">
            <a:avLst/>
          </a:prstGeom>
        </p:spPr>
      </p:pic>
    </p:spTree>
    <p:extLst>
      <p:ext uri="{BB962C8B-B14F-4D97-AF65-F5344CB8AC3E}">
        <p14:creationId xmlns:p14="http://schemas.microsoft.com/office/powerpoint/2010/main" val="135599807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1"/>
          <p:cNvSpPr>
            <a:spLocks noGrp="1"/>
          </p:cNvSpPr>
          <p:nvPr>
            <p:ph type="title"/>
          </p:nvPr>
        </p:nvSpPr>
        <p:spPr>
          <a:xfrm>
            <a:off x="354240" y="380070"/>
            <a:ext cx="10513166" cy="738322"/>
          </a:xfrm>
        </p:spPr>
        <p:txBody>
          <a:bodyPr/>
          <a:lstStyle/>
          <a:p>
            <a:r>
              <a:rPr lang="en-US" dirty="0"/>
              <a:t>Roll Out Strategy</a:t>
            </a:r>
            <a:br>
              <a:rPr lang="en-US" dirty="0"/>
            </a:br>
            <a:r>
              <a:rPr lang="en-US" b="0" dirty="0">
                <a:solidFill>
                  <a:schemeClr val="bg1">
                    <a:lumMod val="50000"/>
                  </a:schemeClr>
                </a:solidFill>
              </a:rPr>
              <a:t>Recommendations</a:t>
            </a:r>
          </a:p>
        </p:txBody>
      </p:sp>
      <p:sp>
        <p:nvSpPr>
          <p:cNvPr id="66" name="Text Placeholder 3"/>
          <p:cNvSpPr txBox="1">
            <a:spLocks/>
          </p:cNvSpPr>
          <p:nvPr/>
        </p:nvSpPr>
        <p:spPr>
          <a:xfrm>
            <a:off x="325337" y="1687695"/>
            <a:ext cx="10858937" cy="4389841"/>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lvl="2" indent="0" defTabSz="913943">
              <a:spcBef>
                <a:spcPts val="600"/>
              </a:spcBef>
              <a:buSzPct val="80000"/>
              <a:buNone/>
              <a:defRPr/>
            </a:pPr>
            <a:endParaRPr lang="en-US" sz="1600"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sz="1600"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dirty="0"/>
          </a:p>
        </p:txBody>
      </p:sp>
      <p:sp>
        <p:nvSpPr>
          <p:cNvPr id="2" name="Frame 1"/>
          <p:cNvSpPr/>
          <p:nvPr/>
        </p:nvSpPr>
        <p:spPr bwMode="gray">
          <a:xfrm>
            <a:off x="354239" y="1687695"/>
            <a:ext cx="605720" cy="605720"/>
          </a:xfrm>
          <a:prstGeom prst="frame">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nl-NL" sz="1800" kern="0" dirty="0">
                <a:ea typeface="Arial Unicode MS" pitchFamily="34" charset="-128"/>
                <a:cs typeface="Arial Unicode MS" pitchFamily="34" charset="-128"/>
              </a:rPr>
              <a:t>1</a:t>
            </a:r>
          </a:p>
        </p:txBody>
      </p:sp>
      <p:sp>
        <p:nvSpPr>
          <p:cNvPr id="3" name="Rectangle 2"/>
          <p:cNvSpPr/>
          <p:nvPr/>
        </p:nvSpPr>
        <p:spPr>
          <a:xfrm>
            <a:off x="1270876" y="1687696"/>
            <a:ext cx="9821084" cy="4246334"/>
          </a:xfrm>
          <a:prstGeom prst="rect">
            <a:avLst/>
          </a:prstGeom>
        </p:spPr>
        <p:txBody>
          <a:bodyPr wrap="square">
            <a:spAutoFit/>
          </a:bodyPr>
          <a:lstStyle/>
          <a:p>
            <a:r>
              <a:rPr lang="en-US" dirty="0"/>
              <a:t>Define which </a:t>
            </a:r>
            <a:r>
              <a:rPr lang="en-US" b="1" dirty="0">
                <a:solidFill>
                  <a:schemeClr val="accent1"/>
                </a:solidFill>
              </a:rPr>
              <a:t>user population</a:t>
            </a:r>
            <a:r>
              <a:rPr lang="en-US" b="1" dirty="0"/>
              <a:t> </a:t>
            </a:r>
            <a:r>
              <a:rPr lang="en-US" dirty="0"/>
              <a:t>will be granted permissions to use the mobile app.  </a:t>
            </a:r>
          </a:p>
          <a:p>
            <a:endParaRPr lang="en-US" dirty="0"/>
          </a:p>
          <a:p>
            <a:r>
              <a:rPr lang="en-US" sz="1800" dirty="0"/>
              <a:t>	Permissions to access specific modules or functionality within such a module are 	defined once via role based permissions (same permissions apply to both web 	application and mobile application usage).  </a:t>
            </a:r>
          </a:p>
          <a:p>
            <a:r>
              <a:rPr lang="en-US" sz="1800" dirty="0"/>
              <a:t>	</a:t>
            </a:r>
          </a:p>
          <a:p>
            <a:r>
              <a:rPr lang="en-US" sz="1800" dirty="0">
                <a:solidFill>
                  <a:schemeClr val="dk1"/>
                </a:solidFill>
              </a:rPr>
              <a:t>	Some companies choose to gradually roll out SuccessFactors Mobile to different 	groups over time. This is supported from a permission point of view but can 	complicate the communication / end user training efforts</a:t>
            </a:r>
          </a:p>
          <a:p>
            <a:endParaRPr lang="en-US" sz="1800" dirty="0">
              <a:solidFill>
                <a:schemeClr val="dk1"/>
              </a:solidFill>
            </a:endParaRPr>
          </a:p>
          <a:p>
            <a:r>
              <a:rPr lang="en-US" dirty="0">
                <a:solidFill>
                  <a:schemeClr val="dk1"/>
                </a:solidFill>
              </a:rPr>
              <a:t>Create a </a:t>
            </a:r>
            <a:r>
              <a:rPr lang="en-US" b="1" dirty="0">
                <a:solidFill>
                  <a:schemeClr val="accent1"/>
                </a:solidFill>
              </a:rPr>
              <a:t>communication</a:t>
            </a:r>
            <a:r>
              <a:rPr lang="en-US" dirty="0">
                <a:solidFill>
                  <a:schemeClr val="dk1"/>
                </a:solidFill>
              </a:rPr>
              <a:t> approach. How will end users know where to download the SuccessFactors Mobile app? A variety of email notification templates and a dedicated home page tile are available to support this process  </a:t>
            </a:r>
          </a:p>
          <a:p>
            <a:endParaRPr lang="en-US" dirty="0">
              <a:solidFill>
                <a:schemeClr val="dk1"/>
              </a:solidFill>
            </a:endParaRPr>
          </a:p>
        </p:txBody>
      </p:sp>
      <p:pic>
        <p:nvPicPr>
          <p:cNvPr id="6" name="Picture 5"/>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424018" y="2209211"/>
            <a:ext cx="778471" cy="778471"/>
          </a:xfrm>
          <a:prstGeom prst="rect">
            <a:avLst/>
          </a:prstGeom>
        </p:spPr>
      </p:pic>
      <p:sp>
        <p:nvSpPr>
          <p:cNvPr id="7" name="Frame 6"/>
          <p:cNvSpPr/>
          <p:nvPr/>
        </p:nvSpPr>
        <p:spPr bwMode="gray">
          <a:xfrm>
            <a:off x="354239" y="4498423"/>
            <a:ext cx="605720" cy="605720"/>
          </a:xfrm>
          <a:prstGeom prst="frame">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nl-NL" sz="1800" kern="0" dirty="0">
                <a:ea typeface="Arial Unicode MS" pitchFamily="34" charset="-128"/>
                <a:cs typeface="Arial Unicode MS" pitchFamily="34" charset="-128"/>
              </a:rPr>
              <a:t>2</a:t>
            </a:r>
          </a:p>
        </p:txBody>
      </p:sp>
    </p:spTree>
    <p:extLst>
      <p:ext uri="{BB962C8B-B14F-4D97-AF65-F5344CB8AC3E}">
        <p14:creationId xmlns:p14="http://schemas.microsoft.com/office/powerpoint/2010/main" val="358632772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1"/>
          <p:cNvSpPr>
            <a:spLocks noGrp="1"/>
          </p:cNvSpPr>
          <p:nvPr>
            <p:ph type="title"/>
          </p:nvPr>
        </p:nvSpPr>
        <p:spPr>
          <a:xfrm>
            <a:off x="354240" y="380070"/>
            <a:ext cx="10513166" cy="738322"/>
          </a:xfrm>
        </p:spPr>
        <p:txBody>
          <a:bodyPr/>
          <a:lstStyle/>
          <a:p>
            <a:r>
              <a:rPr lang="en-US" dirty="0"/>
              <a:t>Leading Practice recommendation</a:t>
            </a:r>
            <a:br>
              <a:rPr lang="en-US" dirty="0"/>
            </a:br>
            <a:r>
              <a:rPr lang="en-US" b="0" dirty="0">
                <a:solidFill>
                  <a:schemeClr val="bg1">
                    <a:lumMod val="50000"/>
                  </a:schemeClr>
                </a:solidFill>
              </a:rPr>
              <a:t>Release Cycle</a:t>
            </a:r>
          </a:p>
        </p:txBody>
      </p:sp>
      <p:sp>
        <p:nvSpPr>
          <p:cNvPr id="66" name="Text Placeholder 3"/>
          <p:cNvSpPr txBox="1">
            <a:spLocks/>
          </p:cNvSpPr>
          <p:nvPr/>
        </p:nvSpPr>
        <p:spPr>
          <a:xfrm>
            <a:off x="325337" y="1687695"/>
            <a:ext cx="10858937" cy="4389841"/>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lvl="2" indent="0" defTabSz="913943">
              <a:spcBef>
                <a:spcPts val="600"/>
              </a:spcBef>
              <a:buSzPct val="80000"/>
              <a:buNone/>
              <a:defRPr/>
            </a:pPr>
            <a:endParaRPr lang="en-US" sz="1600"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sz="1600"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dirty="0"/>
          </a:p>
        </p:txBody>
      </p:sp>
      <p:sp>
        <p:nvSpPr>
          <p:cNvPr id="3" name="Rectangle 2"/>
          <p:cNvSpPr/>
          <p:nvPr/>
        </p:nvSpPr>
        <p:spPr>
          <a:xfrm>
            <a:off x="354240" y="1687695"/>
            <a:ext cx="10737719" cy="4754048"/>
          </a:xfrm>
          <a:prstGeom prst="rect">
            <a:avLst/>
          </a:prstGeom>
        </p:spPr>
        <p:txBody>
          <a:bodyPr wrap="square">
            <a:spAutoFit/>
          </a:bodyPr>
          <a:lstStyle/>
          <a:p>
            <a:r>
              <a:rPr lang="en-US" dirty="0"/>
              <a:t>Create a </a:t>
            </a:r>
            <a:r>
              <a:rPr lang="en-US" b="1" dirty="0">
                <a:solidFill>
                  <a:schemeClr val="accent1"/>
                </a:solidFill>
              </a:rPr>
              <a:t>governance structure</a:t>
            </a:r>
            <a:r>
              <a:rPr lang="en-US" b="1" dirty="0"/>
              <a:t> </a:t>
            </a:r>
            <a:r>
              <a:rPr lang="en-US" dirty="0"/>
              <a:t>for SuccessFactors Mobile. With every release new mobile capabilities are introduced and customers need to ensure these are evaluated and enabled* after go-live. </a:t>
            </a:r>
          </a:p>
          <a:p>
            <a:endParaRPr lang="en-US" dirty="0"/>
          </a:p>
          <a:p>
            <a:r>
              <a:rPr lang="en-US" dirty="0"/>
              <a:t>		</a:t>
            </a:r>
            <a:r>
              <a:rPr lang="en-US" sz="1800" b="1" dirty="0">
                <a:solidFill>
                  <a:schemeClr val="accent1"/>
                </a:solidFill>
              </a:rPr>
              <a:t>Every month </a:t>
            </a:r>
            <a:r>
              <a:rPr lang="en-US" sz="1800" dirty="0"/>
              <a:t>SAP </a:t>
            </a:r>
            <a:r>
              <a:rPr lang="en-US" sz="1800" dirty="0" err="1"/>
              <a:t>SuccessFactors</a:t>
            </a:r>
            <a:r>
              <a:rPr lang="en-US" sz="1800" dirty="0"/>
              <a:t> Mobile is updated with some enhancements, 		new features and capabilities, and improvements in performance and reliability. 		The application becomes available between 12th-22nd of each month except in 		January (no release in that month). As a result, after the December release, the 		next update takes place in February. For every release, release highlights are 		published a few days before the global availability of the application.</a:t>
            </a:r>
          </a:p>
          <a:p>
            <a:r>
              <a:rPr lang="en-US" sz="1800" dirty="0"/>
              <a:t>		</a:t>
            </a:r>
          </a:p>
          <a:p>
            <a:r>
              <a:rPr lang="en-US" sz="1800" dirty="0"/>
              <a:t>		To be aligned with the quarterly release communication of the SAP 			</a:t>
            </a:r>
            <a:r>
              <a:rPr lang="en-US" sz="1800" dirty="0" err="1"/>
              <a:t>SuccessFactors</a:t>
            </a:r>
            <a:r>
              <a:rPr lang="en-US" sz="1800" dirty="0"/>
              <a:t> products and solutions, the consolidated highlights of the mobile 		updates for the last 3 months are included in each quarter's release notes</a:t>
            </a:r>
          </a:p>
          <a:p>
            <a:endParaRPr lang="en-US" sz="1800" dirty="0"/>
          </a:p>
          <a:p>
            <a:r>
              <a:rPr lang="en-US" sz="1800" dirty="0"/>
              <a:t>*in case of opt-in features</a:t>
            </a:r>
          </a:p>
        </p:txBody>
      </p:sp>
      <p:pic>
        <p:nvPicPr>
          <p:cNvPr id="6" name="Picture 5"/>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628602" y="2911413"/>
            <a:ext cx="778471" cy="778471"/>
          </a:xfrm>
          <a:prstGeom prst="rect">
            <a:avLst/>
          </a:prstGeom>
        </p:spPr>
      </p:pic>
    </p:spTree>
    <p:extLst>
      <p:ext uri="{BB962C8B-B14F-4D97-AF65-F5344CB8AC3E}">
        <p14:creationId xmlns:p14="http://schemas.microsoft.com/office/powerpoint/2010/main" val="315094618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1"/>
          <p:cNvSpPr>
            <a:spLocks noGrp="1"/>
          </p:cNvSpPr>
          <p:nvPr>
            <p:ph type="title"/>
          </p:nvPr>
        </p:nvSpPr>
        <p:spPr>
          <a:xfrm>
            <a:off x="354240" y="380070"/>
            <a:ext cx="10513166" cy="738322"/>
          </a:xfrm>
        </p:spPr>
        <p:txBody>
          <a:bodyPr/>
          <a:lstStyle/>
          <a:p>
            <a:r>
              <a:rPr lang="en-US" dirty="0"/>
              <a:t>Summary</a:t>
            </a:r>
            <a:br>
              <a:rPr lang="en-US" dirty="0"/>
            </a:br>
            <a:endParaRPr lang="en-US" b="0" dirty="0">
              <a:solidFill>
                <a:schemeClr val="bg1">
                  <a:lumMod val="50000"/>
                </a:schemeClr>
              </a:solidFill>
            </a:endParaRPr>
          </a:p>
        </p:txBody>
      </p:sp>
      <p:sp>
        <p:nvSpPr>
          <p:cNvPr id="66" name="Text Placeholder 3"/>
          <p:cNvSpPr txBox="1">
            <a:spLocks/>
          </p:cNvSpPr>
          <p:nvPr/>
        </p:nvSpPr>
        <p:spPr>
          <a:xfrm>
            <a:off x="325337" y="1687695"/>
            <a:ext cx="10858937" cy="4389841"/>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lvl="2" indent="0" defTabSz="913943">
              <a:spcBef>
                <a:spcPts val="600"/>
              </a:spcBef>
              <a:buSzPct val="80000"/>
              <a:buNone/>
              <a:defRPr/>
            </a:pPr>
            <a:r>
              <a:rPr lang="en-US" sz="2100" dirty="0" err="1">
                <a:solidFill>
                  <a:schemeClr val="dk1"/>
                </a:solidFill>
              </a:rPr>
              <a:t>SuccessFactors</a:t>
            </a:r>
            <a:r>
              <a:rPr lang="en-US" sz="2100" dirty="0">
                <a:solidFill>
                  <a:schemeClr val="dk1"/>
                </a:solidFill>
              </a:rPr>
              <a:t> Mobile uses the same configuration and permissions that need to be defined for the web application. This means that mobile features can </a:t>
            </a:r>
            <a:r>
              <a:rPr lang="en-US" sz="2100" b="1" dirty="0">
                <a:solidFill>
                  <a:schemeClr val="accent1"/>
                </a:solidFill>
              </a:rPr>
              <a:t>literally be enabled in minutes</a:t>
            </a:r>
            <a:r>
              <a:rPr lang="en-US" sz="2100" dirty="0">
                <a:solidFill>
                  <a:schemeClr val="dk1"/>
                </a:solidFill>
              </a:rPr>
              <a:t>, directly within the Administration pages. A successful deployment is depending on the ability to early on in the project answers the following questions:</a:t>
            </a:r>
          </a:p>
          <a:p>
            <a:pPr marL="0" lvl="2" indent="0" defTabSz="913943">
              <a:spcBef>
                <a:spcPts val="600"/>
              </a:spcBef>
              <a:buSzPct val="80000"/>
              <a:buNone/>
              <a:defRPr/>
            </a:pPr>
            <a:endParaRPr lang="en-US" sz="2100" dirty="0">
              <a:solidFill>
                <a:schemeClr val="dk1"/>
              </a:solidFill>
            </a:endParaRPr>
          </a:p>
          <a:p>
            <a:pPr marL="342831" lvl="2" indent="-342831" defTabSz="913943">
              <a:spcBef>
                <a:spcPts val="600"/>
              </a:spcBef>
              <a:buSzPct val="80000"/>
              <a:buFont typeface="Arial" panose="020B0604020202020204" pitchFamily="34" charset="0"/>
              <a:buChar char="•"/>
              <a:defRPr/>
            </a:pPr>
            <a:r>
              <a:rPr lang="en-US" sz="2100" dirty="0">
                <a:solidFill>
                  <a:schemeClr val="dk1"/>
                </a:solidFill>
              </a:rPr>
              <a:t>How will mobile improve our HR processes?</a:t>
            </a:r>
          </a:p>
          <a:p>
            <a:pPr marL="342831" lvl="2" indent="-342831" defTabSz="913943">
              <a:spcBef>
                <a:spcPts val="600"/>
              </a:spcBef>
              <a:buSzPct val="80000"/>
              <a:buFont typeface="Arial" panose="020B0604020202020204" pitchFamily="34" charset="0"/>
              <a:buChar char="•"/>
              <a:defRPr/>
            </a:pPr>
            <a:r>
              <a:rPr lang="en-US" sz="2100" dirty="0">
                <a:solidFill>
                  <a:schemeClr val="dk1"/>
                </a:solidFill>
              </a:rPr>
              <a:t>How do we make sure that employees and managers are aware and buying in to it?</a:t>
            </a:r>
          </a:p>
          <a:p>
            <a:pPr marL="342831" lvl="2" indent="-342831" defTabSz="913943">
              <a:spcBef>
                <a:spcPts val="600"/>
              </a:spcBef>
              <a:buSzPct val="80000"/>
              <a:buFont typeface="Arial" panose="020B0604020202020204" pitchFamily="34" charset="0"/>
              <a:buChar char="•"/>
              <a:defRPr/>
            </a:pPr>
            <a:r>
              <a:rPr lang="en-US" sz="2100" dirty="0">
                <a:solidFill>
                  <a:schemeClr val="dk1"/>
                </a:solidFill>
              </a:rPr>
              <a:t>Who is ultimately responsible for this user adoption?</a:t>
            </a:r>
          </a:p>
          <a:p>
            <a:pPr marL="342831" lvl="2" indent="-342831" defTabSz="913943">
              <a:spcBef>
                <a:spcPts val="600"/>
              </a:spcBef>
              <a:buSzPct val="80000"/>
              <a:buFont typeface="Arial" panose="020B0604020202020204" pitchFamily="34" charset="0"/>
              <a:buChar char="•"/>
              <a:defRPr/>
            </a:pPr>
            <a:r>
              <a:rPr lang="en-US" sz="2100" dirty="0">
                <a:solidFill>
                  <a:schemeClr val="dk1"/>
                </a:solidFill>
              </a:rPr>
              <a:t>How is mobile HR going to be compliant with the corporate mobile strategy?</a:t>
            </a:r>
          </a:p>
          <a:p>
            <a:pPr marL="0" lvl="2" indent="0" defTabSz="913943">
              <a:spcBef>
                <a:spcPts val="600"/>
              </a:spcBef>
              <a:buSzPct val="80000"/>
              <a:buNone/>
              <a:defRPr/>
            </a:pPr>
            <a:r>
              <a:rPr lang="en-US" sz="2100" dirty="0">
                <a:solidFill>
                  <a:schemeClr val="dk1"/>
                </a:solidFill>
              </a:rPr>
              <a:t>   </a:t>
            </a:r>
          </a:p>
          <a:p>
            <a:pPr marL="0" lvl="2" indent="0" defTabSz="913943">
              <a:spcBef>
                <a:spcPts val="600"/>
              </a:spcBef>
              <a:buSzPct val="80000"/>
              <a:buNone/>
              <a:defRPr/>
            </a:pPr>
            <a:r>
              <a:rPr lang="en-US" sz="2100" dirty="0">
                <a:solidFill>
                  <a:schemeClr val="dk1"/>
                </a:solidFill>
              </a:rPr>
              <a:t> </a:t>
            </a:r>
          </a:p>
          <a:p>
            <a:pPr marL="342659" lvl="2" indent="-342659" defTabSz="913943">
              <a:spcBef>
                <a:spcPts val="600"/>
              </a:spcBef>
              <a:buSzPct val="80000"/>
              <a:buFont typeface="Arial" panose="020B0604020202020204" pitchFamily="34" charset="0"/>
              <a:buChar char="•"/>
              <a:defRPr/>
            </a:pPr>
            <a:endParaRPr lang="en-US" sz="1600"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dirty="0"/>
          </a:p>
        </p:txBody>
      </p:sp>
    </p:spTree>
    <p:extLst>
      <p:ext uri="{BB962C8B-B14F-4D97-AF65-F5344CB8AC3E}">
        <p14:creationId xmlns:p14="http://schemas.microsoft.com/office/powerpoint/2010/main" val="1126622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Oval 75"/>
          <p:cNvSpPr/>
          <p:nvPr/>
        </p:nvSpPr>
        <p:spPr bwMode="gray">
          <a:xfrm>
            <a:off x="4231317" y="2690548"/>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6b</a:t>
            </a:r>
          </a:p>
        </p:txBody>
      </p:sp>
      <p:sp>
        <p:nvSpPr>
          <p:cNvPr id="77" name="Oval 76"/>
          <p:cNvSpPr/>
          <p:nvPr/>
        </p:nvSpPr>
        <p:spPr bwMode="gray">
          <a:xfrm>
            <a:off x="4666646" y="1634932"/>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6a</a:t>
            </a:r>
          </a:p>
        </p:txBody>
      </p:sp>
      <p:sp>
        <p:nvSpPr>
          <p:cNvPr id="2" name="Title 1"/>
          <p:cNvSpPr>
            <a:spLocks noGrp="1"/>
          </p:cNvSpPr>
          <p:nvPr>
            <p:ph type="title"/>
          </p:nvPr>
        </p:nvSpPr>
        <p:spPr>
          <a:xfrm>
            <a:off x="505296" y="503999"/>
            <a:ext cx="11183887" cy="738493"/>
          </a:xfrm>
        </p:spPr>
        <p:txBody>
          <a:bodyPr/>
          <a:lstStyle/>
          <a:p>
            <a:r>
              <a:rPr lang="en-US" dirty="0"/>
              <a:t>Recruit &amp; Hire </a:t>
            </a:r>
            <a:br>
              <a:rPr lang="en-US" dirty="0"/>
            </a:br>
            <a:r>
              <a:rPr lang="en-US" b="0" dirty="0"/>
              <a:t>Process Interactions</a:t>
            </a:r>
            <a:endParaRPr lang="en-US" dirty="0"/>
          </a:p>
        </p:txBody>
      </p:sp>
      <p:grpSp>
        <p:nvGrpSpPr>
          <p:cNvPr id="224" name="Group 223"/>
          <p:cNvGrpSpPr/>
          <p:nvPr/>
        </p:nvGrpSpPr>
        <p:grpSpPr>
          <a:xfrm>
            <a:off x="4087997" y="3917717"/>
            <a:ext cx="914580" cy="1046339"/>
            <a:chOff x="7956884" y="4984226"/>
            <a:chExt cx="914818" cy="1046611"/>
          </a:xfrm>
        </p:grpSpPr>
        <p:grpSp>
          <p:nvGrpSpPr>
            <p:cNvPr id="225" name="Group 224"/>
            <p:cNvGrpSpPr/>
            <p:nvPr/>
          </p:nvGrpSpPr>
          <p:grpSpPr>
            <a:xfrm>
              <a:off x="7956884" y="4984226"/>
              <a:ext cx="914818" cy="1046611"/>
              <a:chOff x="10492431" y="1510888"/>
              <a:chExt cx="914818" cy="1046611"/>
            </a:xfrm>
          </p:grpSpPr>
          <p:sp>
            <p:nvSpPr>
              <p:cNvPr id="227" name="Rectangle 226"/>
              <p:cNvSpPr/>
              <p:nvPr/>
            </p:nvSpPr>
            <p:spPr bwMode="gray">
              <a:xfrm>
                <a:off x="10492431" y="1726618"/>
                <a:ext cx="914818" cy="830881"/>
              </a:xfrm>
              <a:prstGeom prst="rect">
                <a:avLst/>
              </a:prstGeom>
              <a:solidFill>
                <a:schemeClr val="accent6">
                  <a:lumMod val="50000"/>
                </a:schemeClr>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228" name="TextBox 227"/>
              <p:cNvSpPr txBox="1"/>
              <p:nvPr/>
            </p:nvSpPr>
            <p:spPr>
              <a:xfrm>
                <a:off x="10492431" y="1510888"/>
                <a:ext cx="914818"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Onboarding</a:t>
                </a:r>
              </a:p>
            </p:txBody>
          </p:sp>
        </p:grpSp>
        <p:pic>
          <p:nvPicPr>
            <p:cNvPr id="226" name="Picture 225"/>
            <p:cNvPicPr>
              <a:picLocks noChangeAspect="1"/>
            </p:cNvPicPr>
            <p:nvPr/>
          </p:nvPicPr>
          <p:blipFill>
            <a:blip r:embed="rId3"/>
            <a:stretch>
              <a:fillRect/>
            </a:stretch>
          </p:blipFill>
          <p:spPr>
            <a:xfrm>
              <a:off x="8141771" y="5303750"/>
              <a:ext cx="585008" cy="610444"/>
            </a:xfrm>
            <a:prstGeom prst="ellipse">
              <a:avLst/>
            </a:prstGeom>
            <a:ln w="28575">
              <a:solidFill>
                <a:schemeClr val="bg2">
                  <a:lumMod val="75000"/>
                </a:schemeClr>
              </a:solidFill>
            </a:ln>
          </p:spPr>
        </p:pic>
      </p:grpSp>
      <p:cxnSp>
        <p:nvCxnSpPr>
          <p:cNvPr id="229" name="Elbow Connector 228"/>
          <p:cNvCxnSpPr>
            <a:stCxn id="217" idx="2"/>
            <a:endCxn id="227" idx="1"/>
          </p:cNvCxnSpPr>
          <p:nvPr/>
        </p:nvCxnSpPr>
        <p:spPr>
          <a:xfrm rot="16200000" flipH="1">
            <a:off x="3032828" y="3493554"/>
            <a:ext cx="838528" cy="1271810"/>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Elbow Connector 229"/>
          <p:cNvCxnSpPr>
            <a:stCxn id="228" idx="0"/>
            <a:endCxn id="221" idx="1"/>
          </p:cNvCxnSpPr>
          <p:nvPr/>
        </p:nvCxnSpPr>
        <p:spPr>
          <a:xfrm rot="5400000" flipH="1" flipV="1">
            <a:off x="4670516" y="2813795"/>
            <a:ext cx="978693" cy="1229148"/>
          </a:xfrm>
          <a:prstGeom prst="bentConnector2">
            <a:avLst/>
          </a:prstGeom>
          <a:ln w="63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1" name="Elbow Connector 230"/>
          <p:cNvCxnSpPr>
            <a:stCxn id="221" idx="3"/>
            <a:endCxn id="235" idx="0"/>
          </p:cNvCxnSpPr>
          <p:nvPr/>
        </p:nvCxnSpPr>
        <p:spPr>
          <a:xfrm>
            <a:off x="6688598" y="2939023"/>
            <a:ext cx="619431" cy="949046"/>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6" name="Elbow Connector 235"/>
          <p:cNvCxnSpPr>
            <a:stCxn id="223" idx="0"/>
            <a:endCxn id="218" idx="0"/>
          </p:cNvCxnSpPr>
          <p:nvPr/>
        </p:nvCxnSpPr>
        <p:spPr>
          <a:xfrm rot="16200000" flipH="1" flipV="1">
            <a:off x="4343194" y="749414"/>
            <a:ext cx="339938" cy="3415330"/>
          </a:xfrm>
          <a:prstGeom prst="bentConnector3">
            <a:avLst>
              <a:gd name="adj1" fmla="val -67230"/>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7" name="TextBox 236"/>
          <p:cNvSpPr txBox="1"/>
          <p:nvPr/>
        </p:nvSpPr>
        <p:spPr>
          <a:xfrm>
            <a:off x="2900157" y="2123992"/>
            <a:ext cx="2492202" cy="430775"/>
          </a:xfrm>
          <a:prstGeom prst="rect">
            <a:avLst/>
          </a:prstGeom>
          <a:noFill/>
        </p:spPr>
        <p:txBody>
          <a:bodyPr wrap="square" rtlCol="0">
            <a:spAutoFit/>
          </a:bodyPr>
          <a:lstStyle/>
          <a:p>
            <a:pPr fontAlgn="t">
              <a:spcBef>
                <a:spcPts val="60"/>
              </a:spcBef>
            </a:pPr>
            <a:r>
              <a:rPr lang="en-US" sz="1100" dirty="0">
                <a:latin typeface="Arial" panose="020B0604020202020204" pitchFamily="34" charset="0"/>
                <a:cs typeface="Arial" panose="020B0604020202020204" pitchFamily="34" charset="0"/>
              </a:rPr>
              <a:t>       Job requisition can be initiated from Position Org Chart</a:t>
            </a:r>
          </a:p>
        </p:txBody>
      </p:sp>
      <p:grpSp>
        <p:nvGrpSpPr>
          <p:cNvPr id="263" name="Group 262"/>
          <p:cNvGrpSpPr/>
          <p:nvPr/>
        </p:nvGrpSpPr>
        <p:grpSpPr>
          <a:xfrm>
            <a:off x="229508" y="3063324"/>
            <a:ext cx="1569785" cy="1066135"/>
            <a:chOff x="3034019" y="4039909"/>
            <a:chExt cx="1570194" cy="1066413"/>
          </a:xfrm>
        </p:grpSpPr>
        <p:sp>
          <p:nvSpPr>
            <p:cNvPr id="264" name="Rectangle 263"/>
            <p:cNvSpPr/>
            <p:nvPr/>
          </p:nvSpPr>
          <p:spPr bwMode="gray">
            <a:xfrm>
              <a:off x="3361707" y="4275441"/>
              <a:ext cx="914818" cy="830881"/>
            </a:xfrm>
            <a:prstGeom prst="rect">
              <a:avLst/>
            </a:prstGeom>
            <a:solidFill>
              <a:srgbClr val="2B3F7B"/>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265" name="Picture 264"/>
            <p:cNvPicPr>
              <a:picLocks noChangeAspect="1"/>
            </p:cNvPicPr>
            <p:nvPr/>
          </p:nvPicPr>
          <p:blipFill>
            <a:blip r:embed="rId4"/>
            <a:stretch>
              <a:fillRect/>
            </a:stretch>
          </p:blipFill>
          <p:spPr>
            <a:xfrm>
              <a:off x="3443149" y="4419313"/>
              <a:ext cx="769128" cy="549377"/>
            </a:xfrm>
            <a:prstGeom prst="ellipse">
              <a:avLst/>
            </a:prstGeom>
            <a:ln w="28575">
              <a:solidFill>
                <a:schemeClr val="bg2">
                  <a:lumMod val="75000"/>
                </a:schemeClr>
              </a:solidFill>
            </a:ln>
          </p:spPr>
        </p:pic>
        <p:sp>
          <p:nvSpPr>
            <p:cNvPr id="266" name="TextBox 265"/>
            <p:cNvSpPr txBox="1"/>
            <p:nvPr/>
          </p:nvSpPr>
          <p:spPr>
            <a:xfrm>
              <a:off x="3034019" y="4039909"/>
              <a:ext cx="1570194"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Succession</a:t>
              </a:r>
            </a:p>
          </p:txBody>
        </p:sp>
      </p:grpSp>
      <p:cxnSp>
        <p:nvCxnSpPr>
          <p:cNvPr id="268" name="Elbow Connector 267"/>
          <p:cNvCxnSpPr>
            <a:stCxn id="266" idx="0"/>
            <a:endCxn id="218" idx="1"/>
          </p:cNvCxnSpPr>
          <p:nvPr/>
        </p:nvCxnSpPr>
        <p:spPr>
          <a:xfrm rot="5400000" flipH="1" flipV="1">
            <a:off x="1508775" y="2226375"/>
            <a:ext cx="342576" cy="1331321"/>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1" name="TextBox 270"/>
          <p:cNvSpPr txBox="1"/>
          <p:nvPr/>
        </p:nvSpPr>
        <p:spPr>
          <a:xfrm>
            <a:off x="880564" y="2157660"/>
            <a:ext cx="1637515" cy="600008"/>
          </a:xfrm>
          <a:prstGeom prst="rect">
            <a:avLst/>
          </a:prstGeom>
          <a:noFill/>
        </p:spPr>
        <p:txBody>
          <a:bodyPr wrap="square" rtlCol="0">
            <a:spAutoFit/>
          </a:bodyPr>
          <a:lstStyle/>
          <a:p>
            <a:pPr fontAlgn="t"/>
            <a:r>
              <a:rPr lang="en-US" sz="1100" dirty="0">
                <a:latin typeface="Arial" panose="020B0604020202020204" pitchFamily="34" charset="0"/>
                <a:cs typeface="Arial" panose="020B0604020202020204" pitchFamily="34" charset="0"/>
              </a:rPr>
              <a:t>Job requisition can be initiated from Succession Org Chart</a:t>
            </a:r>
          </a:p>
        </p:txBody>
      </p:sp>
      <p:sp>
        <p:nvSpPr>
          <p:cNvPr id="3" name="5-Point Star 2"/>
          <p:cNvSpPr/>
          <p:nvPr/>
        </p:nvSpPr>
        <p:spPr bwMode="gray">
          <a:xfrm>
            <a:off x="2702780" y="1536108"/>
            <a:ext cx="759916" cy="481168"/>
          </a:xfrm>
          <a:prstGeom prst="star5">
            <a:avLst/>
          </a:prstGeom>
          <a:solidFill>
            <a:schemeClr val="accent1"/>
          </a:solidFill>
          <a:ln w="6350" algn="ctr">
            <a:noFill/>
            <a:miter lim="800000"/>
            <a:headEnd/>
            <a:tailEnd/>
          </a:ln>
        </p:spPr>
        <p:txBody>
          <a:bodyPr lIns="0" tIns="0" rIns="0" bIns="0" rtlCol="0" anchor="ctr"/>
          <a:lstStyle/>
          <a:p>
            <a:pPr algn="ctr" defTabSz="914126" fontAlgn="base">
              <a:spcBef>
                <a:spcPct val="50000"/>
              </a:spcBef>
              <a:spcAft>
                <a:spcPct val="0"/>
              </a:spcAft>
              <a:buClr>
                <a:srgbClr val="F0AB00"/>
              </a:buClr>
              <a:buSzPct val="80000"/>
            </a:pPr>
            <a:r>
              <a:rPr lang="en-US" sz="1000" b="1" kern="0" dirty="0">
                <a:ea typeface="Arial Unicode MS" pitchFamily="34" charset="-128"/>
                <a:cs typeface="Arial Unicode MS" pitchFamily="34" charset="-128"/>
              </a:rPr>
              <a:t>Start</a:t>
            </a:r>
          </a:p>
        </p:txBody>
      </p:sp>
      <p:grpSp>
        <p:nvGrpSpPr>
          <p:cNvPr id="4" name="Group 3"/>
          <p:cNvGrpSpPr/>
          <p:nvPr/>
        </p:nvGrpSpPr>
        <p:grpSpPr>
          <a:xfrm>
            <a:off x="5573729" y="2287110"/>
            <a:ext cx="1294194" cy="1067857"/>
            <a:chOff x="6906489" y="2708845"/>
            <a:chExt cx="1294531" cy="1068135"/>
          </a:xfrm>
        </p:grpSpPr>
        <p:grpSp>
          <p:nvGrpSpPr>
            <p:cNvPr id="220" name="Group 219"/>
            <p:cNvGrpSpPr/>
            <p:nvPr/>
          </p:nvGrpSpPr>
          <p:grpSpPr>
            <a:xfrm>
              <a:off x="6906489" y="2708845"/>
              <a:ext cx="1294531" cy="1068135"/>
              <a:chOff x="4598598" y="3328742"/>
              <a:chExt cx="1294531" cy="1068135"/>
            </a:xfrm>
          </p:grpSpPr>
          <p:sp>
            <p:nvSpPr>
              <p:cNvPr id="221" name="Rectangle 220"/>
              <p:cNvSpPr/>
              <p:nvPr/>
            </p:nvSpPr>
            <p:spPr bwMode="gray">
              <a:xfrm>
                <a:off x="4799357" y="3564773"/>
                <a:ext cx="914400" cy="832104"/>
              </a:xfrm>
              <a:prstGeom prst="rect">
                <a:avLst/>
              </a:prstGeom>
              <a:solidFill>
                <a:schemeClr val="bg1">
                  <a:lumMod val="50000"/>
                </a:schemeClr>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223" name="TextBox 222"/>
              <p:cNvSpPr txBox="1"/>
              <p:nvPr/>
            </p:nvSpPr>
            <p:spPr>
              <a:xfrm>
                <a:off x="4598598" y="3328742"/>
                <a:ext cx="1294531"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Central</a:t>
                </a:r>
              </a:p>
            </p:txBody>
          </p:sp>
        </p:grpSp>
        <p:pic>
          <p:nvPicPr>
            <p:cNvPr id="121" name="Picture 120"/>
            <p:cNvPicPr>
              <a:picLocks noChangeAspect="1"/>
            </p:cNvPicPr>
            <p:nvPr/>
          </p:nvPicPr>
          <p:blipFill>
            <a:blip r:embed="rId5"/>
            <a:stretch>
              <a:fillRect/>
            </a:stretch>
          </p:blipFill>
          <p:spPr>
            <a:xfrm>
              <a:off x="7258713" y="3071045"/>
              <a:ext cx="652801" cy="586694"/>
            </a:xfrm>
            <a:prstGeom prst="roundRect">
              <a:avLst/>
            </a:prstGeom>
            <a:ln w="28575">
              <a:solidFill>
                <a:schemeClr val="bg2">
                  <a:lumMod val="50000"/>
                </a:schemeClr>
              </a:solidFill>
            </a:ln>
          </p:spPr>
        </p:pic>
      </p:grpSp>
      <p:grpSp>
        <p:nvGrpSpPr>
          <p:cNvPr id="51" name="Group 50"/>
          <p:cNvGrpSpPr/>
          <p:nvPr/>
        </p:nvGrpSpPr>
        <p:grpSpPr>
          <a:xfrm>
            <a:off x="9580348" y="1621577"/>
            <a:ext cx="1025545" cy="895039"/>
            <a:chOff x="6286310" y="4675661"/>
            <a:chExt cx="1025812" cy="895272"/>
          </a:xfrm>
        </p:grpSpPr>
        <p:sp>
          <p:nvSpPr>
            <p:cNvPr id="52" name="Rectangle 51"/>
            <p:cNvSpPr/>
            <p:nvPr/>
          </p:nvSpPr>
          <p:spPr bwMode="gray">
            <a:xfrm>
              <a:off x="6391124" y="4882487"/>
              <a:ext cx="857963" cy="688446"/>
            </a:xfrm>
            <a:prstGeom prst="rect">
              <a:avLst/>
            </a:prstGeom>
            <a:solidFill>
              <a:srgbClr val="9E3039"/>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53" name="TextBox 52"/>
            <p:cNvSpPr txBox="1"/>
            <p:nvPr/>
          </p:nvSpPr>
          <p:spPr>
            <a:xfrm>
              <a:off x="6286310" y="4675661"/>
              <a:ext cx="1025812"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Learning</a:t>
              </a:r>
            </a:p>
          </p:txBody>
        </p:sp>
        <p:pic>
          <p:nvPicPr>
            <p:cNvPr id="54" name="Picture 53"/>
            <p:cNvPicPr>
              <a:picLocks noChangeAspect="1"/>
            </p:cNvPicPr>
            <p:nvPr/>
          </p:nvPicPr>
          <p:blipFill rotWithShape="1">
            <a:blip r:embed="rId6"/>
            <a:srcRect b="32705"/>
            <a:stretch/>
          </p:blipFill>
          <p:spPr>
            <a:xfrm>
              <a:off x="6425077" y="4979943"/>
              <a:ext cx="773740" cy="488543"/>
            </a:xfrm>
            <a:prstGeom prst="ellipse">
              <a:avLst/>
            </a:prstGeom>
            <a:ln w="28575">
              <a:solidFill>
                <a:schemeClr val="bg2">
                  <a:lumMod val="75000"/>
                </a:schemeClr>
              </a:solidFill>
            </a:ln>
          </p:spPr>
        </p:pic>
      </p:grpSp>
      <p:grpSp>
        <p:nvGrpSpPr>
          <p:cNvPr id="55" name="Group 54"/>
          <p:cNvGrpSpPr/>
          <p:nvPr/>
        </p:nvGrpSpPr>
        <p:grpSpPr>
          <a:xfrm>
            <a:off x="9501525" y="4680745"/>
            <a:ext cx="1294194" cy="884028"/>
            <a:chOff x="6257215" y="2674241"/>
            <a:chExt cx="1294531" cy="884258"/>
          </a:xfrm>
        </p:grpSpPr>
        <p:sp>
          <p:nvSpPr>
            <p:cNvPr id="56" name="Rectangle 55"/>
            <p:cNvSpPr/>
            <p:nvPr/>
          </p:nvSpPr>
          <p:spPr bwMode="gray">
            <a:xfrm>
              <a:off x="6457975" y="2872699"/>
              <a:ext cx="872794" cy="685800"/>
            </a:xfrm>
            <a:prstGeom prst="rect">
              <a:avLst/>
            </a:prstGeom>
            <a:solidFill>
              <a:srgbClr val="D4652D"/>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57" name="TextBox 56"/>
            <p:cNvSpPr txBox="1"/>
            <p:nvPr/>
          </p:nvSpPr>
          <p:spPr>
            <a:xfrm>
              <a:off x="6257215" y="2674241"/>
              <a:ext cx="1294531" cy="184709"/>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Goals</a:t>
              </a:r>
            </a:p>
          </p:txBody>
        </p:sp>
        <p:pic>
          <p:nvPicPr>
            <p:cNvPr id="58" name="Picture 57"/>
            <p:cNvPicPr>
              <a:picLocks noChangeAspect="1"/>
            </p:cNvPicPr>
            <p:nvPr/>
          </p:nvPicPr>
          <p:blipFill rotWithShape="1">
            <a:blip r:embed="rId7"/>
            <a:srcRect l="18956" t="7002"/>
            <a:stretch/>
          </p:blipFill>
          <p:spPr>
            <a:xfrm>
              <a:off x="6648440" y="2949659"/>
              <a:ext cx="494578" cy="497550"/>
            </a:xfrm>
            <a:prstGeom prst="ellipse">
              <a:avLst/>
            </a:prstGeom>
            <a:ln w="28575">
              <a:solidFill>
                <a:schemeClr val="bg2">
                  <a:lumMod val="75000"/>
                </a:schemeClr>
              </a:solidFill>
            </a:ln>
          </p:spPr>
        </p:pic>
      </p:grpSp>
      <p:grpSp>
        <p:nvGrpSpPr>
          <p:cNvPr id="59" name="Group 58"/>
          <p:cNvGrpSpPr/>
          <p:nvPr/>
        </p:nvGrpSpPr>
        <p:grpSpPr>
          <a:xfrm>
            <a:off x="9697891" y="3050087"/>
            <a:ext cx="882420" cy="891943"/>
            <a:chOff x="9353737" y="3470275"/>
            <a:chExt cx="882650" cy="892175"/>
          </a:xfrm>
        </p:grpSpPr>
        <p:sp>
          <p:nvSpPr>
            <p:cNvPr id="60" name="Rectangle 59"/>
            <p:cNvSpPr>
              <a:spLocks noChangeArrowheads="1"/>
            </p:cNvSpPr>
            <p:nvPr/>
          </p:nvSpPr>
          <p:spPr bwMode="auto">
            <a:xfrm>
              <a:off x="9353737" y="3663950"/>
              <a:ext cx="882650" cy="698500"/>
            </a:xfrm>
            <a:prstGeom prst="rect">
              <a:avLst/>
            </a:prstGeom>
            <a:solidFill>
              <a:srgbClr val="FFD0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61" name="Rectangle 60"/>
            <p:cNvSpPr>
              <a:spLocks noChangeArrowheads="1"/>
            </p:cNvSpPr>
            <p:nvPr/>
          </p:nvSpPr>
          <p:spPr bwMode="auto">
            <a:xfrm>
              <a:off x="9593449" y="3470275"/>
              <a:ext cx="42227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126"/>
              <a:r>
                <a:rPr lang="en-US" altLang="en-US" sz="1200" b="1" dirty="0">
                  <a:solidFill>
                    <a:srgbClr val="7F7F7F"/>
                  </a:solidFill>
                </a:rPr>
                <a:t>Jam</a:t>
              </a:r>
              <a:endParaRPr lang="en-US" altLang="en-US" sz="1799" dirty="0"/>
            </a:p>
          </p:txBody>
        </p:sp>
        <p:pic>
          <p:nvPicPr>
            <p:cNvPr id="62" name="Picture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60099" y="3725863"/>
              <a:ext cx="673100" cy="5826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Freeform 39"/>
            <p:cNvSpPr>
              <a:spLocks/>
            </p:cNvSpPr>
            <p:nvPr/>
          </p:nvSpPr>
          <p:spPr bwMode="auto">
            <a:xfrm>
              <a:off x="9445812" y="3706813"/>
              <a:ext cx="696913" cy="614363"/>
            </a:xfrm>
            <a:custGeom>
              <a:avLst/>
              <a:gdLst>
                <a:gd name="T0" fmla="*/ 219 w 439"/>
                <a:gd name="T1" fmla="*/ 0 h 387"/>
                <a:gd name="T2" fmla="*/ 242 w 439"/>
                <a:gd name="T3" fmla="*/ 1 h 387"/>
                <a:gd name="T4" fmla="*/ 263 w 439"/>
                <a:gd name="T5" fmla="*/ 5 h 387"/>
                <a:gd name="T6" fmla="*/ 284 w 439"/>
                <a:gd name="T7" fmla="*/ 9 h 387"/>
                <a:gd name="T8" fmla="*/ 305 w 439"/>
                <a:gd name="T9" fmla="*/ 16 h 387"/>
                <a:gd name="T10" fmla="*/ 324 w 439"/>
                <a:gd name="T11" fmla="*/ 24 h 387"/>
                <a:gd name="T12" fmla="*/ 342 w 439"/>
                <a:gd name="T13" fmla="*/ 33 h 387"/>
                <a:gd name="T14" fmla="*/ 374 w 439"/>
                <a:gd name="T15" fmla="*/ 56 h 387"/>
                <a:gd name="T16" fmla="*/ 388 w 439"/>
                <a:gd name="T17" fmla="*/ 71 h 387"/>
                <a:gd name="T18" fmla="*/ 401 w 439"/>
                <a:gd name="T19" fmla="*/ 85 h 387"/>
                <a:gd name="T20" fmla="*/ 412 w 439"/>
                <a:gd name="T21" fmla="*/ 101 h 387"/>
                <a:gd name="T22" fmla="*/ 421 w 439"/>
                <a:gd name="T23" fmla="*/ 118 h 387"/>
                <a:gd name="T24" fmla="*/ 429 w 439"/>
                <a:gd name="T25" fmla="*/ 136 h 387"/>
                <a:gd name="T26" fmla="*/ 434 w 439"/>
                <a:gd name="T27" fmla="*/ 154 h 387"/>
                <a:gd name="T28" fmla="*/ 438 w 439"/>
                <a:gd name="T29" fmla="*/ 174 h 387"/>
                <a:gd name="T30" fmla="*/ 439 w 439"/>
                <a:gd name="T31" fmla="*/ 194 h 387"/>
                <a:gd name="T32" fmla="*/ 438 w 439"/>
                <a:gd name="T33" fmla="*/ 213 h 387"/>
                <a:gd name="T34" fmla="*/ 434 w 439"/>
                <a:gd name="T35" fmla="*/ 233 h 387"/>
                <a:gd name="T36" fmla="*/ 429 w 439"/>
                <a:gd name="T37" fmla="*/ 251 h 387"/>
                <a:gd name="T38" fmla="*/ 421 w 439"/>
                <a:gd name="T39" fmla="*/ 269 h 387"/>
                <a:gd name="T40" fmla="*/ 412 w 439"/>
                <a:gd name="T41" fmla="*/ 286 h 387"/>
                <a:gd name="T42" fmla="*/ 401 w 439"/>
                <a:gd name="T43" fmla="*/ 302 h 387"/>
                <a:gd name="T44" fmla="*/ 388 w 439"/>
                <a:gd name="T45" fmla="*/ 317 h 387"/>
                <a:gd name="T46" fmla="*/ 374 w 439"/>
                <a:gd name="T47" fmla="*/ 331 h 387"/>
                <a:gd name="T48" fmla="*/ 342 w 439"/>
                <a:gd name="T49" fmla="*/ 354 h 387"/>
                <a:gd name="T50" fmla="*/ 324 w 439"/>
                <a:gd name="T51" fmla="*/ 364 h 387"/>
                <a:gd name="T52" fmla="*/ 305 w 439"/>
                <a:gd name="T53" fmla="*/ 372 h 387"/>
                <a:gd name="T54" fmla="*/ 284 w 439"/>
                <a:gd name="T55" fmla="*/ 378 h 387"/>
                <a:gd name="T56" fmla="*/ 263 w 439"/>
                <a:gd name="T57" fmla="*/ 383 h 387"/>
                <a:gd name="T58" fmla="*/ 242 w 439"/>
                <a:gd name="T59" fmla="*/ 386 h 387"/>
                <a:gd name="T60" fmla="*/ 219 w 439"/>
                <a:gd name="T61" fmla="*/ 387 h 387"/>
                <a:gd name="T62" fmla="*/ 197 w 439"/>
                <a:gd name="T63" fmla="*/ 386 h 387"/>
                <a:gd name="T64" fmla="*/ 175 w 439"/>
                <a:gd name="T65" fmla="*/ 383 h 387"/>
                <a:gd name="T66" fmla="*/ 154 w 439"/>
                <a:gd name="T67" fmla="*/ 378 h 387"/>
                <a:gd name="T68" fmla="*/ 134 w 439"/>
                <a:gd name="T69" fmla="*/ 372 h 387"/>
                <a:gd name="T70" fmla="*/ 115 w 439"/>
                <a:gd name="T71" fmla="*/ 364 h 387"/>
                <a:gd name="T72" fmla="*/ 97 w 439"/>
                <a:gd name="T73" fmla="*/ 354 h 387"/>
                <a:gd name="T74" fmla="*/ 65 w 439"/>
                <a:gd name="T75" fmla="*/ 331 h 387"/>
                <a:gd name="T76" fmla="*/ 50 w 439"/>
                <a:gd name="T77" fmla="*/ 317 h 387"/>
                <a:gd name="T78" fmla="*/ 38 w 439"/>
                <a:gd name="T79" fmla="*/ 302 h 387"/>
                <a:gd name="T80" fmla="*/ 27 w 439"/>
                <a:gd name="T81" fmla="*/ 286 h 387"/>
                <a:gd name="T82" fmla="*/ 17 w 439"/>
                <a:gd name="T83" fmla="*/ 269 h 387"/>
                <a:gd name="T84" fmla="*/ 10 w 439"/>
                <a:gd name="T85" fmla="*/ 251 h 387"/>
                <a:gd name="T86" fmla="*/ 4 w 439"/>
                <a:gd name="T87" fmla="*/ 233 h 387"/>
                <a:gd name="T88" fmla="*/ 1 w 439"/>
                <a:gd name="T89" fmla="*/ 213 h 387"/>
                <a:gd name="T90" fmla="*/ 0 w 439"/>
                <a:gd name="T91" fmla="*/ 194 h 387"/>
                <a:gd name="T92" fmla="*/ 1 w 439"/>
                <a:gd name="T93" fmla="*/ 174 h 387"/>
                <a:gd name="T94" fmla="*/ 4 w 439"/>
                <a:gd name="T95" fmla="*/ 154 h 387"/>
                <a:gd name="T96" fmla="*/ 10 w 439"/>
                <a:gd name="T97" fmla="*/ 136 h 387"/>
                <a:gd name="T98" fmla="*/ 17 w 439"/>
                <a:gd name="T99" fmla="*/ 118 h 387"/>
                <a:gd name="T100" fmla="*/ 27 w 439"/>
                <a:gd name="T101" fmla="*/ 101 h 387"/>
                <a:gd name="T102" fmla="*/ 38 w 439"/>
                <a:gd name="T103" fmla="*/ 85 h 387"/>
                <a:gd name="T104" fmla="*/ 50 w 439"/>
                <a:gd name="T105" fmla="*/ 71 h 387"/>
                <a:gd name="T106" fmla="*/ 65 w 439"/>
                <a:gd name="T107" fmla="*/ 56 h 387"/>
                <a:gd name="T108" fmla="*/ 97 w 439"/>
                <a:gd name="T109" fmla="*/ 33 h 387"/>
                <a:gd name="T110" fmla="*/ 115 w 439"/>
                <a:gd name="T111" fmla="*/ 24 h 387"/>
                <a:gd name="T112" fmla="*/ 134 w 439"/>
                <a:gd name="T113" fmla="*/ 16 h 387"/>
                <a:gd name="T114" fmla="*/ 154 w 439"/>
                <a:gd name="T115" fmla="*/ 9 h 387"/>
                <a:gd name="T116" fmla="*/ 175 w 439"/>
                <a:gd name="T117" fmla="*/ 5 h 387"/>
                <a:gd name="T118" fmla="*/ 197 w 439"/>
                <a:gd name="T119" fmla="*/ 1 h 387"/>
                <a:gd name="T120" fmla="*/ 219 w 439"/>
                <a:gd name="T121"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9" h="387">
                  <a:moveTo>
                    <a:pt x="219" y="0"/>
                  </a:moveTo>
                  <a:lnTo>
                    <a:pt x="242" y="1"/>
                  </a:lnTo>
                  <a:lnTo>
                    <a:pt x="263" y="5"/>
                  </a:lnTo>
                  <a:lnTo>
                    <a:pt x="284" y="9"/>
                  </a:lnTo>
                  <a:lnTo>
                    <a:pt x="305" y="16"/>
                  </a:lnTo>
                  <a:lnTo>
                    <a:pt x="324" y="24"/>
                  </a:lnTo>
                  <a:lnTo>
                    <a:pt x="342" y="33"/>
                  </a:lnTo>
                  <a:lnTo>
                    <a:pt x="374" y="56"/>
                  </a:lnTo>
                  <a:lnTo>
                    <a:pt x="388" y="71"/>
                  </a:lnTo>
                  <a:lnTo>
                    <a:pt x="401" y="85"/>
                  </a:lnTo>
                  <a:lnTo>
                    <a:pt x="412" y="101"/>
                  </a:lnTo>
                  <a:lnTo>
                    <a:pt x="421" y="118"/>
                  </a:lnTo>
                  <a:lnTo>
                    <a:pt x="429" y="136"/>
                  </a:lnTo>
                  <a:lnTo>
                    <a:pt x="434" y="154"/>
                  </a:lnTo>
                  <a:lnTo>
                    <a:pt x="438" y="174"/>
                  </a:lnTo>
                  <a:lnTo>
                    <a:pt x="439" y="194"/>
                  </a:lnTo>
                  <a:lnTo>
                    <a:pt x="438" y="213"/>
                  </a:lnTo>
                  <a:lnTo>
                    <a:pt x="434" y="233"/>
                  </a:lnTo>
                  <a:lnTo>
                    <a:pt x="429" y="251"/>
                  </a:lnTo>
                  <a:lnTo>
                    <a:pt x="421" y="269"/>
                  </a:lnTo>
                  <a:lnTo>
                    <a:pt x="412" y="286"/>
                  </a:lnTo>
                  <a:lnTo>
                    <a:pt x="401" y="302"/>
                  </a:lnTo>
                  <a:lnTo>
                    <a:pt x="388" y="317"/>
                  </a:lnTo>
                  <a:lnTo>
                    <a:pt x="374" y="331"/>
                  </a:lnTo>
                  <a:lnTo>
                    <a:pt x="342" y="354"/>
                  </a:lnTo>
                  <a:lnTo>
                    <a:pt x="324" y="364"/>
                  </a:lnTo>
                  <a:lnTo>
                    <a:pt x="305" y="372"/>
                  </a:lnTo>
                  <a:lnTo>
                    <a:pt x="284" y="378"/>
                  </a:lnTo>
                  <a:lnTo>
                    <a:pt x="263" y="383"/>
                  </a:lnTo>
                  <a:lnTo>
                    <a:pt x="242" y="386"/>
                  </a:lnTo>
                  <a:lnTo>
                    <a:pt x="219" y="387"/>
                  </a:lnTo>
                  <a:lnTo>
                    <a:pt x="197" y="386"/>
                  </a:lnTo>
                  <a:lnTo>
                    <a:pt x="175" y="383"/>
                  </a:lnTo>
                  <a:lnTo>
                    <a:pt x="154" y="378"/>
                  </a:lnTo>
                  <a:lnTo>
                    <a:pt x="134" y="372"/>
                  </a:lnTo>
                  <a:lnTo>
                    <a:pt x="115" y="364"/>
                  </a:lnTo>
                  <a:lnTo>
                    <a:pt x="97" y="354"/>
                  </a:lnTo>
                  <a:lnTo>
                    <a:pt x="65" y="331"/>
                  </a:lnTo>
                  <a:lnTo>
                    <a:pt x="50" y="317"/>
                  </a:lnTo>
                  <a:lnTo>
                    <a:pt x="38" y="302"/>
                  </a:lnTo>
                  <a:lnTo>
                    <a:pt x="27" y="286"/>
                  </a:lnTo>
                  <a:lnTo>
                    <a:pt x="17" y="269"/>
                  </a:lnTo>
                  <a:lnTo>
                    <a:pt x="10" y="251"/>
                  </a:lnTo>
                  <a:lnTo>
                    <a:pt x="4" y="233"/>
                  </a:lnTo>
                  <a:lnTo>
                    <a:pt x="1" y="213"/>
                  </a:lnTo>
                  <a:lnTo>
                    <a:pt x="0" y="194"/>
                  </a:lnTo>
                  <a:lnTo>
                    <a:pt x="1" y="174"/>
                  </a:lnTo>
                  <a:lnTo>
                    <a:pt x="4" y="154"/>
                  </a:lnTo>
                  <a:lnTo>
                    <a:pt x="10" y="136"/>
                  </a:lnTo>
                  <a:lnTo>
                    <a:pt x="17" y="118"/>
                  </a:lnTo>
                  <a:lnTo>
                    <a:pt x="27" y="101"/>
                  </a:lnTo>
                  <a:lnTo>
                    <a:pt x="38" y="85"/>
                  </a:lnTo>
                  <a:lnTo>
                    <a:pt x="50" y="71"/>
                  </a:lnTo>
                  <a:lnTo>
                    <a:pt x="65" y="56"/>
                  </a:lnTo>
                  <a:lnTo>
                    <a:pt x="97" y="33"/>
                  </a:lnTo>
                  <a:lnTo>
                    <a:pt x="115" y="24"/>
                  </a:lnTo>
                  <a:lnTo>
                    <a:pt x="134" y="16"/>
                  </a:lnTo>
                  <a:lnTo>
                    <a:pt x="154" y="9"/>
                  </a:lnTo>
                  <a:lnTo>
                    <a:pt x="175" y="5"/>
                  </a:lnTo>
                  <a:lnTo>
                    <a:pt x="197" y="1"/>
                  </a:lnTo>
                  <a:lnTo>
                    <a:pt x="219" y="0"/>
                  </a:lnTo>
                  <a:close/>
                </a:path>
              </a:pathLst>
            </a:custGeom>
            <a:noFill/>
            <a:ln w="30163" cap="rnd">
              <a:solidFill>
                <a:srgbClr val="9999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1799"/>
            </a:p>
          </p:txBody>
        </p:sp>
      </p:grpSp>
      <p:cxnSp>
        <p:nvCxnSpPr>
          <p:cNvPr id="11" name="Elbow Connector 10"/>
          <p:cNvCxnSpPr>
            <a:stCxn id="52" idx="3"/>
            <a:endCxn id="85" idx="0"/>
          </p:cNvCxnSpPr>
          <p:nvPr/>
        </p:nvCxnSpPr>
        <p:spPr>
          <a:xfrm>
            <a:off x="10542873" y="2172482"/>
            <a:ext cx="821176" cy="415602"/>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233" idx="3"/>
            <a:endCxn id="56" idx="1"/>
          </p:cNvCxnSpPr>
          <p:nvPr/>
        </p:nvCxnSpPr>
        <p:spPr>
          <a:xfrm>
            <a:off x="7792505" y="4524490"/>
            <a:ext cx="1909728" cy="697471"/>
          </a:xfrm>
          <a:prstGeom prst="bentConnector3">
            <a:avLst>
              <a:gd name="adj1" fmla="val 55319"/>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233" idx="3"/>
            <a:endCxn id="52" idx="1"/>
          </p:cNvCxnSpPr>
          <p:nvPr/>
        </p:nvCxnSpPr>
        <p:spPr>
          <a:xfrm flipV="1">
            <a:off x="7792506" y="2172483"/>
            <a:ext cx="1892629" cy="2352007"/>
          </a:xfrm>
          <a:prstGeom prst="bentConnector3">
            <a:avLst>
              <a:gd name="adj1" fmla="val 5578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Flowchart: Off-page Connector 84"/>
          <p:cNvSpPr/>
          <p:nvPr/>
        </p:nvSpPr>
        <p:spPr bwMode="gray">
          <a:xfrm>
            <a:off x="10814996" y="2588084"/>
            <a:ext cx="1098109" cy="580446"/>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Learn &amp; Develop</a:t>
            </a:r>
          </a:p>
        </p:txBody>
      </p:sp>
      <p:sp>
        <p:nvSpPr>
          <p:cNvPr id="86" name="Flowchart: Off-page Connector 85"/>
          <p:cNvSpPr/>
          <p:nvPr/>
        </p:nvSpPr>
        <p:spPr bwMode="gray">
          <a:xfrm>
            <a:off x="10814996" y="4928828"/>
            <a:ext cx="1098109" cy="580446"/>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Perform &amp; Reward</a:t>
            </a:r>
          </a:p>
        </p:txBody>
      </p:sp>
      <p:cxnSp>
        <p:nvCxnSpPr>
          <p:cNvPr id="240" name="Elbow Connector 239"/>
          <p:cNvCxnSpPr>
            <a:stCxn id="233" idx="3"/>
            <a:endCxn id="60" idx="1"/>
          </p:cNvCxnSpPr>
          <p:nvPr/>
        </p:nvCxnSpPr>
        <p:spPr>
          <a:xfrm flipV="1">
            <a:off x="7792505" y="3592870"/>
            <a:ext cx="1905386" cy="931620"/>
          </a:xfrm>
          <a:prstGeom prst="bentConnector3">
            <a:avLst>
              <a:gd name="adj1" fmla="val 5492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Elbow Connector 242"/>
          <p:cNvCxnSpPr>
            <a:stCxn id="56" idx="3"/>
            <a:endCxn id="86" idx="1"/>
          </p:cNvCxnSpPr>
          <p:nvPr/>
        </p:nvCxnSpPr>
        <p:spPr>
          <a:xfrm flipV="1">
            <a:off x="10574800" y="5219051"/>
            <a:ext cx="240196" cy="2911"/>
          </a:xfrm>
          <a:prstGeom prst="bentConnector3">
            <a:avLst>
              <a:gd name="adj1" fmla="val 5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60" idx="3"/>
            <a:endCxn id="85" idx="2"/>
          </p:cNvCxnSpPr>
          <p:nvPr/>
        </p:nvCxnSpPr>
        <p:spPr>
          <a:xfrm flipV="1">
            <a:off x="10580311" y="3168531"/>
            <a:ext cx="783739" cy="424339"/>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gray">
          <a:xfrm>
            <a:off x="646991" y="2327590"/>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1b</a:t>
            </a:r>
          </a:p>
        </p:txBody>
      </p:sp>
      <p:sp>
        <p:nvSpPr>
          <p:cNvPr id="66" name="Oval 65"/>
          <p:cNvSpPr/>
          <p:nvPr/>
        </p:nvSpPr>
        <p:spPr bwMode="gray">
          <a:xfrm>
            <a:off x="2954812" y="2113683"/>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1a</a:t>
            </a:r>
          </a:p>
        </p:txBody>
      </p:sp>
      <p:sp>
        <p:nvSpPr>
          <p:cNvPr id="67" name="Oval 66"/>
          <p:cNvSpPr/>
          <p:nvPr/>
        </p:nvSpPr>
        <p:spPr bwMode="gray">
          <a:xfrm>
            <a:off x="2866212" y="3898173"/>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4</a:t>
            </a:r>
          </a:p>
        </p:txBody>
      </p:sp>
      <p:sp>
        <p:nvSpPr>
          <p:cNvPr id="70" name="Oval 69"/>
          <p:cNvSpPr/>
          <p:nvPr/>
        </p:nvSpPr>
        <p:spPr bwMode="gray">
          <a:xfrm>
            <a:off x="4618157" y="3453175"/>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5</a:t>
            </a:r>
          </a:p>
        </p:txBody>
      </p:sp>
      <p:sp>
        <p:nvSpPr>
          <p:cNvPr id="71" name="Oval 70"/>
          <p:cNvSpPr/>
          <p:nvPr/>
        </p:nvSpPr>
        <p:spPr bwMode="gray">
          <a:xfrm>
            <a:off x="7387323" y="3157293"/>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7</a:t>
            </a:r>
          </a:p>
        </p:txBody>
      </p:sp>
      <p:sp>
        <p:nvSpPr>
          <p:cNvPr id="72" name="Oval 71"/>
          <p:cNvSpPr/>
          <p:nvPr/>
        </p:nvSpPr>
        <p:spPr bwMode="gray">
          <a:xfrm>
            <a:off x="8631839" y="1806195"/>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8</a:t>
            </a:r>
          </a:p>
        </p:txBody>
      </p:sp>
      <p:sp>
        <p:nvSpPr>
          <p:cNvPr id="73" name="Oval 72"/>
          <p:cNvSpPr/>
          <p:nvPr/>
        </p:nvSpPr>
        <p:spPr bwMode="gray">
          <a:xfrm>
            <a:off x="8585499" y="3378890"/>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9</a:t>
            </a:r>
          </a:p>
        </p:txBody>
      </p:sp>
      <p:sp>
        <p:nvSpPr>
          <p:cNvPr id="74" name="Oval 73"/>
          <p:cNvSpPr/>
          <p:nvPr/>
        </p:nvSpPr>
        <p:spPr bwMode="gray">
          <a:xfrm>
            <a:off x="8579752" y="4853314"/>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10</a:t>
            </a:r>
          </a:p>
        </p:txBody>
      </p:sp>
      <p:sp>
        <p:nvSpPr>
          <p:cNvPr id="78" name="Rectangle 77"/>
          <p:cNvSpPr/>
          <p:nvPr/>
        </p:nvSpPr>
        <p:spPr bwMode="gray">
          <a:xfrm>
            <a:off x="229509" y="1377068"/>
            <a:ext cx="11817738" cy="5054904"/>
          </a:xfrm>
          <a:prstGeom prst="rect">
            <a:avLst/>
          </a:prstGeom>
          <a:solidFill>
            <a:schemeClr val="bg1">
              <a:alpha val="68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grpSp>
        <p:nvGrpSpPr>
          <p:cNvPr id="80" name="Group 79"/>
          <p:cNvGrpSpPr/>
          <p:nvPr/>
        </p:nvGrpSpPr>
        <p:grpSpPr>
          <a:xfrm>
            <a:off x="3851464" y="2848227"/>
            <a:ext cx="2522168" cy="2079683"/>
            <a:chOff x="6606525" y="2502864"/>
            <a:chExt cx="2522752" cy="2080164"/>
          </a:xfrm>
          <a:effectLst>
            <a:glow rad="254000">
              <a:schemeClr val="accent1">
                <a:satMod val="175000"/>
                <a:alpha val="40000"/>
              </a:schemeClr>
            </a:glow>
          </a:effectLst>
        </p:grpSpPr>
        <p:pic>
          <p:nvPicPr>
            <p:cNvPr id="81" name="Picture 80"/>
            <p:cNvPicPr>
              <a:picLocks noChangeAspect="1"/>
            </p:cNvPicPr>
            <p:nvPr/>
          </p:nvPicPr>
          <p:blipFill>
            <a:blip r:embed="rId9"/>
            <a:stretch>
              <a:fillRect/>
            </a:stretch>
          </p:blipFill>
          <p:spPr>
            <a:xfrm>
              <a:off x="6606525" y="2502864"/>
              <a:ext cx="2522752" cy="2080164"/>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82" name="Rounded Rectangle 81"/>
            <p:cNvSpPr/>
            <p:nvPr/>
          </p:nvSpPr>
          <p:spPr bwMode="gray">
            <a:xfrm>
              <a:off x="7495953" y="4295555"/>
              <a:ext cx="1531089" cy="265813"/>
            </a:xfrm>
            <a:prstGeom prst="roundRect">
              <a:avLst/>
            </a:prstGeom>
            <a:solidFill>
              <a:srgbClr val="F0AB00">
                <a:alpha val="43137"/>
              </a:srgbClr>
            </a:solidFill>
            <a:ln w="28575"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a:ea typeface="Arial Unicode MS" pitchFamily="34" charset="-128"/>
                <a:cs typeface="Arial Unicode MS" pitchFamily="34" charset="-128"/>
              </a:endParaRPr>
            </a:p>
          </p:txBody>
        </p:sp>
      </p:grpSp>
      <p:grpSp>
        <p:nvGrpSpPr>
          <p:cNvPr id="216" name="Group 215"/>
          <p:cNvGrpSpPr/>
          <p:nvPr/>
        </p:nvGrpSpPr>
        <p:grpSpPr>
          <a:xfrm>
            <a:off x="2345722" y="2627049"/>
            <a:ext cx="927546" cy="1083147"/>
            <a:chOff x="8648064" y="3839466"/>
            <a:chExt cx="927788" cy="1083429"/>
          </a:xfrm>
        </p:grpSpPr>
        <p:sp>
          <p:nvSpPr>
            <p:cNvPr id="217" name="Rectangle 216"/>
            <p:cNvSpPr/>
            <p:nvPr/>
          </p:nvSpPr>
          <p:spPr bwMode="gray">
            <a:xfrm>
              <a:off x="8661452" y="4090791"/>
              <a:ext cx="914400" cy="832104"/>
            </a:xfrm>
            <a:prstGeom prst="rect">
              <a:avLst/>
            </a:prstGeom>
            <a:solidFill>
              <a:schemeClr val="accent6">
                <a:lumMod val="75000"/>
              </a:schemeClr>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218" name="TextBox 217"/>
            <p:cNvSpPr txBox="1"/>
            <p:nvPr/>
          </p:nvSpPr>
          <p:spPr>
            <a:xfrm>
              <a:off x="8648064" y="3839466"/>
              <a:ext cx="919788" cy="18744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Recruiting</a:t>
              </a:r>
            </a:p>
          </p:txBody>
        </p:sp>
        <p:pic>
          <p:nvPicPr>
            <p:cNvPr id="219" name="Picture 218"/>
            <p:cNvPicPr>
              <a:picLocks noChangeAspect="1"/>
            </p:cNvPicPr>
            <p:nvPr/>
          </p:nvPicPr>
          <p:blipFill>
            <a:blip r:embed="rId10"/>
            <a:stretch>
              <a:fillRect/>
            </a:stretch>
          </p:blipFill>
          <p:spPr>
            <a:xfrm>
              <a:off x="8843401" y="4197246"/>
              <a:ext cx="541871" cy="562319"/>
            </a:xfrm>
            <a:prstGeom prst="ellipse">
              <a:avLst/>
            </a:prstGeom>
            <a:ln w="28575">
              <a:solidFill>
                <a:schemeClr val="bg2">
                  <a:lumMod val="75000"/>
                </a:schemeClr>
              </a:solidFill>
            </a:ln>
          </p:spPr>
        </p:pic>
      </p:grpSp>
      <p:grpSp>
        <p:nvGrpSpPr>
          <p:cNvPr id="232" name="Group 231"/>
          <p:cNvGrpSpPr/>
          <p:nvPr/>
        </p:nvGrpSpPr>
        <p:grpSpPr>
          <a:xfrm>
            <a:off x="6660931" y="3888070"/>
            <a:ext cx="1294194" cy="1051753"/>
            <a:chOff x="10275380" y="1505472"/>
            <a:chExt cx="1294531" cy="1052027"/>
          </a:xfrm>
        </p:grpSpPr>
        <p:sp>
          <p:nvSpPr>
            <p:cNvPr id="233" name="Rectangle 232"/>
            <p:cNvSpPr/>
            <p:nvPr/>
          </p:nvSpPr>
          <p:spPr bwMode="gray">
            <a:xfrm>
              <a:off x="10492431" y="1726618"/>
              <a:ext cx="914818" cy="830881"/>
            </a:xfrm>
            <a:prstGeom prst="rect">
              <a:avLst/>
            </a:prstGeom>
            <a:solidFill>
              <a:schemeClr val="bg1">
                <a:lumMod val="65000"/>
              </a:schemeClr>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234" name="Picture 233"/>
            <p:cNvPicPr>
              <a:picLocks noChangeAspect="1"/>
            </p:cNvPicPr>
            <p:nvPr/>
          </p:nvPicPr>
          <p:blipFill>
            <a:blip r:embed="rId11"/>
            <a:stretch>
              <a:fillRect/>
            </a:stretch>
          </p:blipFill>
          <p:spPr>
            <a:xfrm>
              <a:off x="10632476" y="1810583"/>
              <a:ext cx="618775" cy="658271"/>
            </a:xfrm>
            <a:prstGeom prst="ellipse">
              <a:avLst/>
            </a:prstGeom>
            <a:ln w="28575">
              <a:solidFill>
                <a:schemeClr val="bg2">
                  <a:lumMod val="75000"/>
                </a:schemeClr>
              </a:solidFill>
            </a:ln>
          </p:spPr>
        </p:pic>
        <p:sp>
          <p:nvSpPr>
            <p:cNvPr id="235" name="TextBox 234"/>
            <p:cNvSpPr txBox="1"/>
            <p:nvPr/>
          </p:nvSpPr>
          <p:spPr>
            <a:xfrm>
              <a:off x="10275380" y="1505472"/>
              <a:ext cx="1294531" cy="184709"/>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Profile</a:t>
              </a:r>
            </a:p>
          </p:txBody>
        </p:sp>
      </p:grpSp>
      <p:cxnSp>
        <p:nvCxnSpPr>
          <p:cNvPr id="244" name="Elbow Connector 243"/>
          <p:cNvCxnSpPr/>
          <p:nvPr/>
        </p:nvCxnSpPr>
        <p:spPr>
          <a:xfrm rot="5400000" flipH="1">
            <a:off x="4014162" y="1635773"/>
            <a:ext cx="1645570" cy="4976108"/>
          </a:xfrm>
          <a:prstGeom prst="bentConnector4">
            <a:avLst>
              <a:gd name="adj1" fmla="val -15740"/>
              <a:gd name="adj2" fmla="val 104593"/>
            </a:avLst>
          </a:prstGeom>
          <a:ln w="6350">
            <a:solidFill>
              <a:schemeClr val="tx1"/>
            </a:solidFill>
            <a:headEnd type="triangle"/>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68" name="Oval 67"/>
          <p:cNvSpPr/>
          <p:nvPr/>
        </p:nvSpPr>
        <p:spPr bwMode="gray">
          <a:xfrm>
            <a:off x="2099012" y="5275311"/>
            <a:ext cx="254668" cy="217056"/>
          </a:xfrm>
          <a:prstGeom prst="ellipse">
            <a:avLst/>
          </a:prstGeom>
          <a:solidFill>
            <a:srgbClr val="0070C0"/>
          </a:solidFill>
          <a:ln w="6350" algn="ctr">
            <a:noFill/>
            <a:miter lim="800000"/>
            <a:headEnd/>
            <a:tailEnd/>
          </a:ln>
          <a:effectLst>
            <a:glow rad="228600">
              <a:schemeClr val="accent1">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2</a:t>
            </a:r>
          </a:p>
        </p:txBody>
      </p:sp>
      <p:sp>
        <p:nvSpPr>
          <p:cNvPr id="277" name="TextBox 276"/>
          <p:cNvSpPr txBox="1"/>
          <p:nvPr/>
        </p:nvSpPr>
        <p:spPr>
          <a:xfrm>
            <a:off x="2420468" y="5290839"/>
            <a:ext cx="4841734" cy="67695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Recruiters can search candidates including internal candidate profiles</a:t>
            </a:r>
          </a:p>
          <a:p>
            <a:pPr fontAlgn="base">
              <a:spcAft>
                <a:spcPct val="0"/>
              </a:spcAft>
              <a:buClr>
                <a:srgbClr val="F0AB00"/>
              </a:buClr>
              <a:buSzPct val="80000"/>
            </a:pPr>
            <a:br>
              <a:rPr lang="en-US" sz="1100" kern="0" dirty="0">
                <a:latin typeface="Arial" panose="020B0604020202020204" pitchFamily="34" charset="0"/>
                <a:ea typeface="Arial Unicode MS" pitchFamily="34" charset="-128"/>
                <a:cs typeface="Arial" panose="020B0604020202020204" pitchFamily="34" charset="0"/>
              </a:rPr>
            </a:br>
            <a:r>
              <a:rPr lang="en-US" sz="1100" kern="0" dirty="0">
                <a:latin typeface="Arial" panose="020B0604020202020204" pitchFamily="34" charset="0"/>
                <a:ea typeface="Arial Unicode MS" pitchFamily="34" charset="-128"/>
                <a:cs typeface="Arial" panose="020B0604020202020204" pitchFamily="34" charset="0"/>
              </a:rPr>
              <a:t>Employees can update their candidate profile when applying for jobs which also updates their employee profile</a:t>
            </a:r>
          </a:p>
        </p:txBody>
      </p:sp>
      <p:sp>
        <p:nvSpPr>
          <p:cNvPr id="69" name="Oval 68"/>
          <p:cNvSpPr/>
          <p:nvPr/>
        </p:nvSpPr>
        <p:spPr bwMode="gray">
          <a:xfrm>
            <a:off x="2096493" y="5575326"/>
            <a:ext cx="254668" cy="217056"/>
          </a:xfrm>
          <a:prstGeom prst="ellipse">
            <a:avLst/>
          </a:prstGeom>
          <a:solidFill>
            <a:srgbClr val="0070C0"/>
          </a:solidFill>
          <a:ln w="6350" algn="ctr">
            <a:noFill/>
            <a:miter lim="800000"/>
            <a:headEnd/>
            <a:tailEnd/>
          </a:ln>
          <a:effectLst>
            <a:glow rad="228600">
              <a:schemeClr val="accent1">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3</a:t>
            </a:r>
          </a:p>
        </p:txBody>
      </p:sp>
      <p:pic>
        <p:nvPicPr>
          <p:cNvPr id="6" name="Picture 5"/>
          <p:cNvPicPr>
            <a:picLocks noChangeAspect="1"/>
          </p:cNvPicPr>
          <p:nvPr/>
        </p:nvPicPr>
        <p:blipFill>
          <a:blip r:embed="rId12"/>
          <a:stretch>
            <a:fillRect/>
          </a:stretch>
        </p:blipFill>
        <p:spPr>
          <a:xfrm>
            <a:off x="6924895" y="1347947"/>
            <a:ext cx="4845827" cy="2473899"/>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1839594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277"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113"/>
          <p:cNvSpPr/>
          <p:nvPr/>
        </p:nvSpPr>
        <p:spPr>
          <a:xfrm>
            <a:off x="6316956" y="1286055"/>
            <a:ext cx="5452309" cy="201649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vert="vert" lIns="108822" tIns="54411" rIns="108822" bIns="54411" rtlCol="0" anchor="t" anchorCtr="0"/>
          <a:lstStyle/>
          <a:p>
            <a:pPr indent="-85678" algn="ctr"/>
            <a:r>
              <a:rPr lang="de-DE" sz="1600" dirty="0">
                <a:solidFill>
                  <a:srgbClr val="FFFFFF"/>
                </a:solidFill>
                <a:latin typeface="Arial"/>
                <a:cs typeface="Arial"/>
              </a:rPr>
              <a:t>Integration</a:t>
            </a:r>
            <a:endParaRPr lang="en-US" sz="1600" dirty="0">
              <a:solidFill>
                <a:srgbClr val="FFFFFF"/>
              </a:solidFill>
              <a:latin typeface="Arial"/>
              <a:cs typeface="Arial"/>
            </a:endParaRPr>
          </a:p>
        </p:txBody>
      </p:sp>
      <p:sp>
        <p:nvSpPr>
          <p:cNvPr id="94" name="Rectangle 93"/>
          <p:cNvSpPr/>
          <p:nvPr/>
        </p:nvSpPr>
        <p:spPr>
          <a:xfrm>
            <a:off x="458114" y="3861621"/>
            <a:ext cx="11311151" cy="2299896"/>
          </a:xfrm>
          <a:prstGeom prst="rect">
            <a:avLst/>
          </a:prstGeom>
          <a:noFill/>
          <a:ln w="38100">
            <a:solidFill>
              <a:schemeClr val="tx2"/>
            </a:solidFill>
          </a:ln>
          <a:effectLst/>
        </p:spPr>
        <p:style>
          <a:lnRef idx="1">
            <a:schemeClr val="accent1"/>
          </a:lnRef>
          <a:fillRef idx="3">
            <a:schemeClr val="accent1"/>
          </a:fillRef>
          <a:effectRef idx="2">
            <a:schemeClr val="accent1"/>
          </a:effectRef>
          <a:fontRef idx="minor">
            <a:schemeClr val="lt1"/>
          </a:fontRef>
        </p:style>
        <p:txBody>
          <a:bodyPr vert="vert270" lIns="108822" tIns="54411" rIns="108822" bIns="54411" rtlCol="0" anchor="t" anchorCtr="0"/>
          <a:lstStyle/>
          <a:p>
            <a:pPr indent="-85678" algn="ctr"/>
            <a:r>
              <a:rPr lang="en-US" sz="1798" dirty="0">
                <a:solidFill>
                  <a:schemeClr val="tx1"/>
                </a:solidFill>
                <a:latin typeface="Arial"/>
                <a:cs typeface="Arial"/>
              </a:rPr>
              <a:t>SAP Cloud Secure</a:t>
            </a:r>
          </a:p>
        </p:txBody>
      </p:sp>
      <p:sp>
        <p:nvSpPr>
          <p:cNvPr id="114" name="Rectangle 113"/>
          <p:cNvSpPr/>
          <p:nvPr/>
        </p:nvSpPr>
        <p:spPr>
          <a:xfrm>
            <a:off x="662427" y="1296628"/>
            <a:ext cx="5471222" cy="201649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vert="vert270" lIns="108822" tIns="54411" rIns="108822" bIns="54411" rtlCol="0" anchor="t" anchorCtr="0"/>
          <a:lstStyle/>
          <a:p>
            <a:pPr indent="-85678" algn="ctr"/>
            <a:r>
              <a:rPr lang="de-DE" sz="1600" dirty="0">
                <a:solidFill>
                  <a:srgbClr val="FFFFFF"/>
                </a:solidFill>
                <a:latin typeface="Arial"/>
                <a:cs typeface="Arial"/>
              </a:rPr>
              <a:t>User </a:t>
            </a:r>
            <a:r>
              <a:rPr lang="de-DE" sz="1600" dirty="0" err="1">
                <a:solidFill>
                  <a:srgbClr val="FFFFFF"/>
                </a:solidFill>
                <a:latin typeface="Arial"/>
                <a:cs typeface="Arial"/>
              </a:rPr>
              <a:t>access</a:t>
            </a:r>
            <a:endParaRPr lang="en-US" sz="1600" dirty="0">
              <a:solidFill>
                <a:srgbClr val="FFFFFF"/>
              </a:solidFill>
              <a:latin typeface="Arial"/>
              <a:cs typeface="Arial"/>
            </a:endParaRPr>
          </a:p>
        </p:txBody>
      </p:sp>
      <p:sp>
        <p:nvSpPr>
          <p:cNvPr id="74" name="Rectangle 73"/>
          <p:cNvSpPr/>
          <p:nvPr/>
        </p:nvSpPr>
        <p:spPr>
          <a:xfrm>
            <a:off x="8152029" y="4092548"/>
            <a:ext cx="1650486" cy="639454"/>
          </a:xfrm>
          <a:prstGeom prst="rect">
            <a:avLst/>
          </a:prstGeom>
          <a:solidFill>
            <a:srgbClr val="E6E7E8"/>
          </a:solidFill>
          <a:ln>
            <a:noFill/>
          </a:ln>
          <a:effectLst/>
        </p:spPr>
        <p:style>
          <a:lnRef idx="1">
            <a:schemeClr val="accent1"/>
          </a:lnRef>
          <a:fillRef idx="3">
            <a:schemeClr val="accent1"/>
          </a:fillRef>
          <a:effectRef idx="2">
            <a:schemeClr val="accent1"/>
          </a:effectRef>
          <a:fontRef idx="minor">
            <a:schemeClr val="lt1"/>
          </a:fontRef>
        </p:style>
        <p:txBody>
          <a:bodyPr lIns="108822" tIns="54411" rIns="108822" bIns="54411" rtlCol="0" anchor="ctr"/>
          <a:lstStyle/>
          <a:p>
            <a:pPr algn="ctr"/>
            <a:r>
              <a:rPr lang="en-US" sz="1698" dirty="0">
                <a:solidFill>
                  <a:schemeClr val="tx1"/>
                </a:solidFill>
                <a:latin typeface="Arial"/>
                <a:cs typeface="Arial"/>
              </a:rPr>
              <a:t>Web services interface </a:t>
            </a:r>
          </a:p>
        </p:txBody>
      </p:sp>
      <p:sp>
        <p:nvSpPr>
          <p:cNvPr id="7" name="Title 6"/>
          <p:cNvSpPr>
            <a:spLocks noGrp="1"/>
          </p:cNvSpPr>
          <p:nvPr>
            <p:ph type="title"/>
          </p:nvPr>
        </p:nvSpPr>
        <p:spPr/>
        <p:txBody>
          <a:bodyPr/>
          <a:lstStyle/>
          <a:p>
            <a:r>
              <a:rPr lang="de-DE" dirty="0"/>
              <a:t>Mobile Client </a:t>
            </a:r>
            <a:r>
              <a:rPr lang="de-DE" dirty="0" err="1"/>
              <a:t>within</a:t>
            </a:r>
            <a:r>
              <a:rPr lang="de-DE" dirty="0"/>
              <a:t> </a:t>
            </a:r>
            <a:r>
              <a:rPr lang="de-DE" dirty="0" err="1"/>
              <a:t>SuccessFactors</a:t>
            </a:r>
            <a:r>
              <a:rPr lang="de-DE" dirty="0"/>
              <a:t> Suite</a:t>
            </a:r>
            <a:endParaRPr lang="en-US" dirty="0"/>
          </a:p>
        </p:txBody>
      </p:sp>
      <p:pic>
        <p:nvPicPr>
          <p:cNvPr id="1026" name="Picture 2" descr="SharePoint 2010">
            <a:hlinkClick r:id="rId3"/>
          </p:cNvPr>
          <p:cNvPicPr>
            <a:picLocks noChangeAspect="1" noChangeArrowheads="1"/>
          </p:cNvPicPr>
          <p:nvPr/>
        </p:nvPicPr>
        <p:blipFill>
          <a:blip r:embed="rId4"/>
          <a:srcRect/>
          <a:stretch>
            <a:fillRect/>
          </a:stretch>
        </p:blipFill>
        <p:spPr bwMode="auto">
          <a:xfrm>
            <a:off x="210556" y="-136486"/>
            <a:ext cx="12697" cy="9523"/>
          </a:xfrm>
          <a:prstGeom prst="rect">
            <a:avLst/>
          </a:prstGeom>
          <a:noFill/>
        </p:spPr>
      </p:pic>
      <p:pic>
        <p:nvPicPr>
          <p:cNvPr id="1028" name="Picture 4" descr="SharePoint 2010">
            <a:hlinkClick r:id="rId3"/>
          </p:cNvPr>
          <p:cNvPicPr>
            <a:picLocks noChangeAspect="1" noChangeArrowheads="1"/>
          </p:cNvPicPr>
          <p:nvPr/>
        </p:nvPicPr>
        <p:blipFill>
          <a:blip r:embed="rId4"/>
          <a:srcRect/>
          <a:stretch>
            <a:fillRect/>
          </a:stretch>
        </p:blipFill>
        <p:spPr bwMode="auto">
          <a:xfrm>
            <a:off x="210556" y="-136486"/>
            <a:ext cx="12697" cy="9523"/>
          </a:xfrm>
          <a:prstGeom prst="rect">
            <a:avLst/>
          </a:prstGeom>
          <a:noFill/>
        </p:spPr>
      </p:pic>
      <p:pic>
        <p:nvPicPr>
          <p:cNvPr id="1030" name="Picture 6" descr="SharePoint 2010">
            <a:hlinkClick r:id="rId3"/>
          </p:cNvPr>
          <p:cNvPicPr>
            <a:picLocks noChangeAspect="1" noChangeArrowheads="1"/>
          </p:cNvPicPr>
          <p:nvPr/>
        </p:nvPicPr>
        <p:blipFill>
          <a:blip r:embed="rId4"/>
          <a:srcRect/>
          <a:stretch>
            <a:fillRect/>
          </a:stretch>
        </p:blipFill>
        <p:spPr bwMode="auto">
          <a:xfrm>
            <a:off x="210556" y="-136486"/>
            <a:ext cx="12697" cy="9523"/>
          </a:xfrm>
          <a:prstGeom prst="rect">
            <a:avLst/>
          </a:prstGeom>
          <a:noFill/>
        </p:spPr>
      </p:pic>
      <p:pic>
        <p:nvPicPr>
          <p:cNvPr id="1032" name="Picture 8" descr="SharePoint 2010">
            <a:hlinkClick r:id="rId3"/>
          </p:cNvPr>
          <p:cNvPicPr>
            <a:picLocks noChangeAspect="1" noChangeArrowheads="1"/>
          </p:cNvPicPr>
          <p:nvPr/>
        </p:nvPicPr>
        <p:blipFill>
          <a:blip r:embed="rId4"/>
          <a:srcRect/>
          <a:stretch>
            <a:fillRect/>
          </a:stretch>
        </p:blipFill>
        <p:spPr bwMode="auto">
          <a:xfrm>
            <a:off x="210556" y="-136486"/>
            <a:ext cx="12697" cy="9523"/>
          </a:xfrm>
          <a:prstGeom prst="rect">
            <a:avLst/>
          </a:prstGeom>
          <a:noFill/>
        </p:spPr>
      </p:pic>
      <p:sp>
        <p:nvSpPr>
          <p:cNvPr id="89" name="Rectangle 88"/>
          <p:cNvSpPr/>
          <p:nvPr/>
        </p:nvSpPr>
        <p:spPr>
          <a:xfrm>
            <a:off x="6460040" y="1523594"/>
            <a:ext cx="4882146" cy="1518272"/>
          </a:xfrm>
          <a:prstGeom prst="rect">
            <a:avLst/>
          </a:prstGeom>
          <a:ln>
            <a:noFill/>
            <a:headEnd/>
            <a:tailEnd/>
          </a:ln>
          <a:effectLst/>
        </p:spPr>
        <p:style>
          <a:lnRef idx="1">
            <a:schemeClr val="dk1"/>
          </a:lnRef>
          <a:fillRef idx="2">
            <a:schemeClr val="dk1"/>
          </a:fillRef>
          <a:effectRef idx="1">
            <a:schemeClr val="dk1"/>
          </a:effectRef>
          <a:fontRef idx="minor">
            <a:schemeClr val="dk1"/>
          </a:fontRef>
        </p:style>
        <p:txBody>
          <a:bodyPr vert="horz" wrap="square" lIns="108822" tIns="54411" rIns="108822" bIns="54411" numCol="1" spcCol="36000" rtlCol="0" anchor="t" anchorCtr="0" compatLnSpc="1">
            <a:prstTxWarp prst="textNoShape">
              <a:avLst/>
            </a:prstTxWarp>
          </a:bodyPr>
          <a:lstStyle/>
          <a:p>
            <a:pPr indent="-85678" algn="ctr"/>
            <a:r>
              <a:rPr lang="de-DE" sz="1400" dirty="0"/>
              <a:t>System &amp; Data </a:t>
            </a:r>
            <a:r>
              <a:rPr lang="de-DE" sz="1400" dirty="0" err="1"/>
              <a:t>integration</a:t>
            </a:r>
            <a:r>
              <a:rPr lang="de-DE" sz="1400" dirty="0"/>
              <a:t>*</a:t>
            </a:r>
            <a:br>
              <a:rPr lang="de-DE" sz="1400" dirty="0"/>
            </a:br>
            <a:endParaRPr lang="en-US" sz="1400" dirty="0"/>
          </a:p>
        </p:txBody>
      </p:sp>
      <p:sp>
        <p:nvSpPr>
          <p:cNvPr id="35" name="Rectangle 34"/>
          <p:cNvSpPr/>
          <p:nvPr/>
        </p:nvSpPr>
        <p:spPr>
          <a:xfrm>
            <a:off x="1521804" y="4092548"/>
            <a:ext cx="2172790" cy="639454"/>
          </a:xfrm>
          <a:prstGeom prst="rect">
            <a:avLst/>
          </a:prstGeom>
          <a:solidFill>
            <a:srgbClr val="E6E7E8"/>
          </a:solidFill>
          <a:ln>
            <a:noFill/>
          </a:ln>
          <a:effectLst/>
        </p:spPr>
        <p:style>
          <a:lnRef idx="1">
            <a:schemeClr val="accent1"/>
          </a:lnRef>
          <a:fillRef idx="3">
            <a:schemeClr val="accent1"/>
          </a:fillRef>
          <a:effectRef idx="2">
            <a:schemeClr val="accent1"/>
          </a:effectRef>
          <a:fontRef idx="minor">
            <a:schemeClr val="lt1"/>
          </a:fontRef>
        </p:style>
        <p:txBody>
          <a:bodyPr lIns="108822" tIns="54411" rIns="108822" bIns="54411" rtlCol="0" anchor="ctr"/>
          <a:lstStyle/>
          <a:p>
            <a:pPr lvl="0" algn="ctr">
              <a:defRPr/>
            </a:pPr>
            <a:r>
              <a:rPr lang="en-US" sz="1698" dirty="0">
                <a:solidFill>
                  <a:schemeClr val="tx1"/>
                </a:solidFill>
                <a:latin typeface="Arial"/>
                <a:cs typeface="Arial"/>
              </a:rPr>
              <a:t>Graphical user interface</a:t>
            </a:r>
            <a:r>
              <a:rPr lang="en-US" sz="1400" dirty="0">
                <a:solidFill>
                  <a:schemeClr val="tx1"/>
                </a:solidFill>
                <a:latin typeface="Arial"/>
                <a:cs typeface="Arial"/>
              </a:rPr>
              <a:t> </a:t>
            </a:r>
          </a:p>
        </p:txBody>
      </p:sp>
      <p:sp>
        <p:nvSpPr>
          <p:cNvPr id="64" name="Rectangle 63"/>
          <p:cNvSpPr/>
          <p:nvPr/>
        </p:nvSpPr>
        <p:spPr>
          <a:xfrm>
            <a:off x="4005751" y="1499285"/>
            <a:ext cx="1716937" cy="1539352"/>
          </a:xfrm>
          <a:prstGeom prst="rect">
            <a:avLst/>
          </a:prstGeom>
          <a:solidFill>
            <a:schemeClr val="accent1"/>
          </a:solidFill>
          <a:ln w="79375">
            <a:solidFill>
              <a:schemeClr val="accent1"/>
            </a:solidFill>
            <a:headEnd/>
            <a:tailEnd/>
          </a:ln>
          <a:effectLst/>
        </p:spPr>
        <p:style>
          <a:lnRef idx="1">
            <a:schemeClr val="dk1"/>
          </a:lnRef>
          <a:fillRef idx="2">
            <a:schemeClr val="dk1"/>
          </a:fillRef>
          <a:effectRef idx="1">
            <a:schemeClr val="dk1"/>
          </a:effectRef>
          <a:fontRef idx="minor">
            <a:schemeClr val="dk1"/>
          </a:fontRef>
        </p:style>
        <p:txBody>
          <a:bodyPr vert="horz" wrap="square" lIns="91392" tIns="45696" rIns="91392" bIns="45696" numCol="1" rtlCol="0" anchor="t" anchorCtr="0" compatLnSpc="1">
            <a:prstTxWarp prst="textNoShape">
              <a:avLst/>
            </a:prstTxWarp>
          </a:bodyPr>
          <a:lstStyle/>
          <a:p>
            <a:pPr indent="-85678" algn="ctr"/>
            <a:r>
              <a:rPr lang="de-DE" sz="1400" dirty="0">
                <a:solidFill>
                  <a:schemeClr val="tx1"/>
                </a:solidFill>
              </a:rPr>
              <a:t>Mobile </a:t>
            </a:r>
            <a:r>
              <a:rPr lang="de-DE" sz="1400" dirty="0" err="1">
                <a:solidFill>
                  <a:schemeClr val="tx1"/>
                </a:solidFill>
              </a:rPr>
              <a:t>client</a:t>
            </a:r>
            <a:r>
              <a:rPr lang="de-DE" sz="1400" dirty="0">
                <a:solidFill>
                  <a:schemeClr val="tx1"/>
                </a:solidFill>
              </a:rPr>
              <a:t>*</a:t>
            </a:r>
            <a:endParaRPr lang="en-US" sz="1400" dirty="0">
              <a:solidFill>
                <a:schemeClr val="tx1"/>
              </a:solidFill>
            </a:endParaRPr>
          </a:p>
        </p:txBody>
      </p:sp>
      <p:pic>
        <p:nvPicPr>
          <p:cNvPr id="100354" name="Picture 2" descr="Android">
            <a:hlinkClick r:id="rId5"/>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314917" y="2395606"/>
            <a:ext cx="1132763" cy="307093"/>
          </a:xfrm>
          <a:prstGeom prst="rect">
            <a:avLst/>
          </a:prstGeom>
          <a:noFill/>
        </p:spPr>
      </p:pic>
      <p:sp>
        <p:nvSpPr>
          <p:cNvPr id="85" name="Rectangle 84"/>
          <p:cNvSpPr/>
          <p:nvPr/>
        </p:nvSpPr>
        <p:spPr>
          <a:xfrm>
            <a:off x="1840571" y="1498020"/>
            <a:ext cx="1736556" cy="1533888"/>
          </a:xfrm>
          <a:prstGeom prst="rect">
            <a:avLst/>
          </a:prstGeom>
          <a:ln>
            <a:noFill/>
            <a:headEnd/>
            <a:tailEnd/>
          </a:ln>
          <a:effectLst/>
        </p:spPr>
        <p:style>
          <a:lnRef idx="1">
            <a:schemeClr val="dk1"/>
          </a:lnRef>
          <a:fillRef idx="2">
            <a:schemeClr val="dk1"/>
          </a:fillRef>
          <a:effectRef idx="1">
            <a:schemeClr val="dk1"/>
          </a:effectRef>
          <a:fontRef idx="minor">
            <a:schemeClr val="dk1"/>
          </a:fontRef>
        </p:style>
        <p:txBody>
          <a:bodyPr vert="horz" wrap="square" lIns="91392" tIns="45696" rIns="91392" bIns="45696" numCol="1" rtlCol="0" anchor="t" anchorCtr="0" compatLnSpc="1">
            <a:prstTxWarp prst="textNoShape">
              <a:avLst/>
            </a:prstTxWarp>
          </a:bodyPr>
          <a:lstStyle/>
          <a:p>
            <a:pPr indent="-85678" algn="ctr"/>
            <a:r>
              <a:rPr lang="de-DE" sz="1400" dirty="0">
                <a:solidFill>
                  <a:schemeClr val="tx1"/>
                </a:solidFill>
              </a:rPr>
              <a:t>Web </a:t>
            </a:r>
            <a:r>
              <a:rPr lang="de-DE" sz="1400" dirty="0" err="1">
                <a:solidFill>
                  <a:schemeClr val="tx1"/>
                </a:solidFill>
              </a:rPr>
              <a:t>browser</a:t>
            </a:r>
            <a:r>
              <a:rPr lang="de-DE" sz="1400" dirty="0">
                <a:solidFill>
                  <a:schemeClr val="tx1"/>
                </a:solidFill>
              </a:rPr>
              <a:t>*</a:t>
            </a:r>
          </a:p>
          <a:p>
            <a:pPr marL="527061">
              <a:lnSpc>
                <a:spcPct val="150000"/>
              </a:lnSpc>
              <a:spcBef>
                <a:spcPts val="300"/>
              </a:spcBef>
            </a:pPr>
            <a:r>
              <a:rPr lang="de-DE" sz="1200" dirty="0" err="1">
                <a:solidFill>
                  <a:srgbClr val="000000"/>
                </a:solidFill>
              </a:rPr>
              <a:t>FireFox</a:t>
            </a:r>
            <a:endParaRPr lang="de-DE" sz="1200" dirty="0">
              <a:solidFill>
                <a:srgbClr val="000000"/>
              </a:solidFill>
            </a:endParaRPr>
          </a:p>
          <a:p>
            <a:pPr marL="527061">
              <a:lnSpc>
                <a:spcPct val="150000"/>
              </a:lnSpc>
              <a:spcBef>
                <a:spcPts val="300"/>
              </a:spcBef>
            </a:pPr>
            <a:r>
              <a:rPr lang="de-DE" sz="1200" dirty="0" err="1">
                <a:solidFill>
                  <a:srgbClr val="000000"/>
                </a:solidFill>
              </a:rPr>
              <a:t>IExplorer</a:t>
            </a:r>
            <a:endParaRPr lang="de-DE" sz="1200" dirty="0">
              <a:solidFill>
                <a:srgbClr val="000000"/>
              </a:solidFill>
            </a:endParaRPr>
          </a:p>
          <a:p>
            <a:pPr marL="527061">
              <a:lnSpc>
                <a:spcPct val="150000"/>
              </a:lnSpc>
              <a:spcBef>
                <a:spcPts val="300"/>
              </a:spcBef>
            </a:pPr>
            <a:r>
              <a:rPr lang="de-DE" sz="1200" dirty="0">
                <a:solidFill>
                  <a:srgbClr val="000000"/>
                </a:solidFill>
              </a:rPr>
              <a:t>Safari</a:t>
            </a:r>
          </a:p>
          <a:p>
            <a:pPr marL="527061">
              <a:lnSpc>
                <a:spcPct val="150000"/>
              </a:lnSpc>
              <a:spcBef>
                <a:spcPts val="300"/>
              </a:spcBef>
            </a:pPr>
            <a:r>
              <a:rPr lang="de-DE" sz="1200" dirty="0">
                <a:solidFill>
                  <a:srgbClr val="000000"/>
                </a:solidFill>
              </a:rPr>
              <a:t>Chrome</a:t>
            </a:r>
          </a:p>
        </p:txBody>
      </p:sp>
      <p:pic>
        <p:nvPicPr>
          <p:cNvPr id="1054" name="Picture 30" descr="http://www.pcgames.de/screenshots/original/2009/11/internet-explorer-logo.jp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089407" y="2137539"/>
            <a:ext cx="252701" cy="252701"/>
          </a:xfrm>
          <a:prstGeom prst="rect">
            <a:avLst/>
          </a:prstGeom>
          <a:ln>
            <a:solidFill>
              <a:schemeClr val="bg1"/>
            </a:solidFill>
            <a:headEnd/>
            <a:tailEnd/>
          </a:ln>
          <a:effectLst/>
        </p:spPr>
      </p:pic>
      <p:pic>
        <p:nvPicPr>
          <p:cNvPr id="1056" name="Picture 32" descr="http://www.stefanlinke.de/images/Firefox-logo.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087320" y="1837681"/>
            <a:ext cx="247830" cy="244784"/>
          </a:xfrm>
          <a:prstGeom prst="rect">
            <a:avLst/>
          </a:prstGeom>
          <a:ln>
            <a:solidFill>
              <a:schemeClr val="bg1"/>
            </a:solidFill>
            <a:headEnd/>
            <a:tailEnd/>
          </a:ln>
          <a:effectLst/>
        </p:spPr>
      </p:pic>
      <p:pic>
        <p:nvPicPr>
          <p:cNvPr id="1027" name="Picture 3"/>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089406" y="2437397"/>
            <a:ext cx="253233" cy="253233"/>
          </a:xfrm>
          <a:prstGeom prst="rect">
            <a:avLst/>
          </a:prstGeom>
          <a:ln>
            <a:solidFill>
              <a:schemeClr val="bg1"/>
            </a:solidFill>
            <a:headEnd/>
            <a:tailEnd/>
          </a:ln>
          <a:effectLst/>
        </p:spPr>
      </p:pic>
      <p:pic>
        <p:nvPicPr>
          <p:cNvPr id="626690" name="Picture 2"/>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2087318" y="2737259"/>
            <a:ext cx="254790" cy="253614"/>
          </a:xfrm>
          <a:prstGeom prst="rect">
            <a:avLst/>
          </a:prstGeom>
          <a:ln>
            <a:solidFill>
              <a:schemeClr val="bg1"/>
            </a:solidFill>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Rectangle 26"/>
          <p:cNvSpPr/>
          <p:nvPr/>
        </p:nvSpPr>
        <p:spPr>
          <a:xfrm>
            <a:off x="3866016" y="4092548"/>
            <a:ext cx="1793085" cy="639454"/>
          </a:xfrm>
          <a:prstGeom prst="rect">
            <a:avLst/>
          </a:prstGeom>
          <a:solidFill>
            <a:srgbClr val="E6E7E8"/>
          </a:solidFill>
          <a:ln>
            <a:noFill/>
          </a:ln>
          <a:effectLst/>
        </p:spPr>
        <p:style>
          <a:lnRef idx="1">
            <a:schemeClr val="accent1"/>
          </a:lnRef>
          <a:fillRef idx="3">
            <a:schemeClr val="accent1"/>
          </a:fillRef>
          <a:effectRef idx="2">
            <a:schemeClr val="accent1"/>
          </a:effectRef>
          <a:fontRef idx="minor">
            <a:schemeClr val="lt1"/>
          </a:fontRef>
        </p:style>
        <p:txBody>
          <a:bodyPr lIns="108822" tIns="54411" rIns="108822" bIns="54411" rtlCol="0" anchor="ctr"/>
          <a:lstStyle/>
          <a:p>
            <a:pPr algn="ctr"/>
            <a:r>
              <a:rPr lang="en-US" sz="1698" dirty="0">
                <a:solidFill>
                  <a:schemeClr val="tx1"/>
                </a:solidFill>
                <a:latin typeface="Arial"/>
                <a:cs typeface="Arial"/>
              </a:rPr>
              <a:t>Mobile interface </a:t>
            </a:r>
          </a:p>
        </p:txBody>
      </p:sp>
      <p:sp>
        <p:nvSpPr>
          <p:cNvPr id="29" name="Rectangle 73"/>
          <p:cNvSpPr/>
          <p:nvPr/>
        </p:nvSpPr>
        <p:spPr>
          <a:xfrm>
            <a:off x="9890170" y="4092548"/>
            <a:ext cx="1650486" cy="639454"/>
          </a:xfrm>
          <a:prstGeom prst="rect">
            <a:avLst/>
          </a:prstGeom>
          <a:solidFill>
            <a:srgbClr val="E6E7E8"/>
          </a:solidFill>
          <a:ln>
            <a:noFill/>
          </a:ln>
          <a:effectLst/>
        </p:spPr>
        <p:style>
          <a:lnRef idx="1">
            <a:schemeClr val="accent1"/>
          </a:lnRef>
          <a:fillRef idx="3">
            <a:schemeClr val="accent1"/>
          </a:fillRef>
          <a:effectRef idx="2">
            <a:schemeClr val="accent1"/>
          </a:effectRef>
          <a:fontRef idx="minor">
            <a:schemeClr val="lt1"/>
          </a:fontRef>
        </p:style>
        <p:txBody>
          <a:bodyPr lIns="108822" tIns="54411" rIns="108822" bIns="54411" rtlCol="0" anchor="ctr"/>
          <a:lstStyle/>
          <a:p>
            <a:pPr lvl="0" algn="ctr">
              <a:defRPr/>
            </a:pPr>
            <a:r>
              <a:rPr lang="en-US" sz="1698" dirty="0">
                <a:solidFill>
                  <a:schemeClr val="tx1"/>
                </a:solidFill>
                <a:cs typeface="Arial"/>
              </a:rPr>
              <a:t>Secure </a:t>
            </a:r>
            <a:br>
              <a:rPr lang="en-US" sz="1698" dirty="0">
                <a:solidFill>
                  <a:schemeClr val="tx1"/>
                </a:solidFill>
                <a:cs typeface="Arial"/>
              </a:rPr>
            </a:br>
            <a:r>
              <a:rPr lang="en-US" sz="1698" dirty="0">
                <a:solidFill>
                  <a:schemeClr val="tx1"/>
                </a:solidFill>
                <a:cs typeface="Arial"/>
              </a:rPr>
              <a:t>file transfer</a:t>
            </a:r>
            <a:endParaRPr lang="en-US" sz="1400" dirty="0">
              <a:solidFill>
                <a:schemeClr val="tx1"/>
              </a:solidFill>
              <a:cs typeface="Arial"/>
            </a:endParaRPr>
          </a:p>
        </p:txBody>
      </p:sp>
      <p:sp>
        <p:nvSpPr>
          <p:cNvPr id="31" name="Rectangle 73"/>
          <p:cNvSpPr/>
          <p:nvPr/>
        </p:nvSpPr>
        <p:spPr>
          <a:xfrm>
            <a:off x="6413887" y="4092548"/>
            <a:ext cx="1650486" cy="639454"/>
          </a:xfrm>
          <a:prstGeom prst="rect">
            <a:avLst/>
          </a:prstGeom>
          <a:solidFill>
            <a:srgbClr val="E6E7E8"/>
          </a:solidFill>
          <a:ln>
            <a:noFill/>
          </a:ln>
          <a:effectLst/>
        </p:spPr>
        <p:style>
          <a:lnRef idx="1">
            <a:schemeClr val="accent1"/>
          </a:lnRef>
          <a:fillRef idx="3">
            <a:schemeClr val="accent1"/>
          </a:fillRef>
          <a:effectRef idx="2">
            <a:schemeClr val="accent1"/>
          </a:effectRef>
          <a:fontRef idx="minor">
            <a:schemeClr val="lt1"/>
          </a:fontRef>
        </p:style>
        <p:txBody>
          <a:bodyPr lIns="108822" tIns="54411" rIns="108822" bIns="54411" rtlCol="0" anchor="ctr"/>
          <a:lstStyle/>
          <a:p>
            <a:pPr algn="ctr"/>
            <a:r>
              <a:rPr lang="en-US" sz="1698" dirty="0">
                <a:solidFill>
                  <a:schemeClr val="tx1"/>
                </a:solidFill>
                <a:latin typeface="Arial"/>
                <a:cs typeface="Arial"/>
              </a:rPr>
              <a:t>Single sign-on</a:t>
            </a:r>
          </a:p>
        </p:txBody>
      </p:sp>
      <p:sp>
        <p:nvSpPr>
          <p:cNvPr id="8" name="TextBox 7"/>
          <p:cNvSpPr txBox="1"/>
          <p:nvPr/>
        </p:nvSpPr>
        <p:spPr>
          <a:xfrm>
            <a:off x="7422289" y="6296779"/>
            <a:ext cx="4442496" cy="184623"/>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 </a:t>
            </a:r>
            <a:r>
              <a:rPr lang="de-DE" sz="1200" kern="0" dirty="0" err="1">
                <a:ea typeface="Arial Unicode MS" pitchFamily="34" charset="-128"/>
                <a:cs typeface="Arial Unicode MS" pitchFamily="34" charset="-128"/>
              </a:rPr>
              <a:t>For</a:t>
            </a:r>
            <a:r>
              <a:rPr lang="de-DE" sz="1200" kern="0" dirty="0">
                <a:ea typeface="Arial Unicode MS" pitchFamily="34" charset="-128"/>
                <a:cs typeface="Arial Unicode MS" pitchFamily="34" charset="-128"/>
              </a:rPr>
              <a:t> </a:t>
            </a:r>
            <a:r>
              <a:rPr lang="de-DE" sz="1200" kern="0" dirty="0" err="1">
                <a:ea typeface="Arial Unicode MS" pitchFamily="34" charset="-128"/>
                <a:cs typeface="Arial Unicode MS" pitchFamily="34" charset="-128"/>
              </a:rPr>
              <a:t>details</a:t>
            </a:r>
            <a:r>
              <a:rPr lang="de-DE" sz="1200" kern="0" dirty="0">
                <a:ea typeface="Arial Unicode MS" pitchFamily="34" charset="-128"/>
                <a:cs typeface="Arial Unicode MS" pitchFamily="34" charset="-128"/>
              </a:rPr>
              <a:t> </a:t>
            </a:r>
            <a:r>
              <a:rPr lang="en-US" sz="1200" kern="0" dirty="0">
                <a:ea typeface="Arial Unicode MS" pitchFamily="34" charset="-128"/>
                <a:cs typeface="Arial Unicode MS" pitchFamily="34" charset="-128"/>
              </a:rPr>
              <a:t>of</a:t>
            </a:r>
            <a:r>
              <a:rPr lang="de-DE" sz="1200" kern="0" dirty="0">
                <a:ea typeface="Arial Unicode MS" pitchFamily="34" charset="-128"/>
                <a:cs typeface="Arial Unicode MS" pitchFamily="34" charset="-128"/>
              </a:rPr>
              <a:t> </a:t>
            </a:r>
            <a:r>
              <a:rPr lang="en-US" sz="1200" kern="0" dirty="0">
                <a:ea typeface="Arial Unicode MS" pitchFamily="34" charset="-128"/>
                <a:cs typeface="Arial Unicode MS" pitchFamily="34" charset="-128"/>
              </a:rPr>
              <a:t>supported</a:t>
            </a:r>
            <a:r>
              <a:rPr lang="de-DE" sz="1200" kern="0" dirty="0">
                <a:ea typeface="Arial Unicode MS" pitchFamily="34" charset="-128"/>
                <a:cs typeface="Arial Unicode MS" pitchFamily="34" charset="-128"/>
              </a:rPr>
              <a:t> </a:t>
            </a:r>
            <a:r>
              <a:rPr lang="de-DE" sz="1200" kern="0" dirty="0" err="1">
                <a:ea typeface="Arial Unicode MS" pitchFamily="34" charset="-128"/>
                <a:cs typeface="Arial Unicode MS" pitchFamily="34" charset="-128"/>
              </a:rPr>
              <a:t>technology</a:t>
            </a:r>
            <a:r>
              <a:rPr lang="de-DE" sz="1200" kern="0" dirty="0">
                <a:ea typeface="Arial Unicode MS" pitchFamily="34" charset="-128"/>
                <a:cs typeface="Arial Unicode MS" pitchFamily="34" charset="-128"/>
              </a:rPr>
              <a:t> </a:t>
            </a:r>
            <a:r>
              <a:rPr lang="de-DE" sz="1200" kern="0" dirty="0" err="1">
                <a:ea typeface="Arial Unicode MS" pitchFamily="34" charset="-128"/>
                <a:cs typeface="Arial Unicode MS" pitchFamily="34" charset="-128"/>
              </a:rPr>
              <a:t>see</a:t>
            </a:r>
            <a:r>
              <a:rPr lang="de-DE" sz="1200" kern="0" dirty="0">
                <a:ea typeface="Arial Unicode MS" pitchFamily="34" charset="-128"/>
                <a:cs typeface="Arial Unicode MS" pitchFamily="34" charset="-128"/>
              </a:rPr>
              <a:t> </a:t>
            </a:r>
            <a:r>
              <a:rPr lang="de-DE" sz="1200" kern="0" dirty="0" err="1">
                <a:ea typeface="Arial Unicode MS" pitchFamily="34" charset="-128"/>
                <a:cs typeface="Arial Unicode MS" pitchFamily="34" charset="-128"/>
              </a:rPr>
              <a:t>product</a:t>
            </a:r>
            <a:r>
              <a:rPr lang="de-DE" sz="1200" kern="0" dirty="0">
                <a:ea typeface="Arial Unicode MS" pitchFamily="34" charset="-128"/>
                <a:cs typeface="Arial Unicode MS" pitchFamily="34" charset="-128"/>
              </a:rPr>
              <a:t> </a:t>
            </a:r>
            <a:r>
              <a:rPr lang="de-DE" sz="1200" kern="0" dirty="0" err="1">
                <a:ea typeface="Arial Unicode MS" pitchFamily="34" charset="-128"/>
                <a:cs typeface="Arial Unicode MS" pitchFamily="34" charset="-128"/>
              </a:rPr>
              <a:t>documentation</a:t>
            </a:r>
            <a:endParaRPr lang="de-DE" sz="1200" kern="0" dirty="0">
              <a:ea typeface="Arial Unicode MS" pitchFamily="34" charset="-128"/>
              <a:cs typeface="Arial Unicode MS" pitchFamily="34" charset="-128"/>
            </a:endParaRPr>
          </a:p>
        </p:txBody>
      </p:sp>
      <p:grpSp>
        <p:nvGrpSpPr>
          <p:cNvPr id="11" name="Group 10"/>
          <p:cNvGrpSpPr/>
          <p:nvPr/>
        </p:nvGrpSpPr>
        <p:grpSpPr>
          <a:xfrm>
            <a:off x="4315498" y="2036305"/>
            <a:ext cx="1132183" cy="322910"/>
            <a:chOff x="4129168" y="2366018"/>
            <a:chExt cx="1132773" cy="323078"/>
          </a:xfrm>
        </p:grpSpPr>
        <p:pic>
          <p:nvPicPr>
            <p:cNvPr id="9" name="Picture 2" descr="apple-logo"/>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4129168" y="2366018"/>
              <a:ext cx="317132" cy="32307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bwMode="gray">
            <a:xfrm>
              <a:off x="4416804" y="2366018"/>
              <a:ext cx="845137" cy="323078"/>
            </a:xfrm>
            <a:prstGeom prst="rect">
              <a:avLst/>
            </a:prstGeom>
            <a:solidFill>
              <a:schemeClr val="bg1"/>
            </a:solidFill>
            <a:ln w="6350" algn="ctr">
              <a:noFill/>
              <a:miter lim="800000"/>
              <a:headEnd/>
              <a:tailEnd/>
            </a:ln>
          </p:spPr>
          <p:txBody>
            <a:bodyPr lIns="89954" tIns="71962" rIns="89954" bIns="71962" rtlCol="0" anchor="ctr"/>
            <a:lstStyle/>
            <a:p>
              <a:pPr algn="ctr" defTabSz="913852" fontAlgn="base">
                <a:spcBef>
                  <a:spcPct val="50000"/>
                </a:spcBef>
                <a:spcAft>
                  <a:spcPct val="0"/>
                </a:spcAft>
                <a:buClr>
                  <a:srgbClr val="F0AB00"/>
                </a:buClr>
                <a:buSzPct val="80000"/>
              </a:pPr>
              <a:r>
                <a:rPr lang="de-DE" sz="1100" b="1" kern="0" dirty="0">
                  <a:ea typeface="Arial Unicode MS" pitchFamily="34" charset="-128"/>
                  <a:cs typeface="Arial Unicode MS" pitchFamily="34" charset="-128"/>
                </a:rPr>
                <a:t>iPad </a:t>
              </a:r>
              <a:br>
                <a:rPr lang="de-DE" sz="1100" b="1" kern="0" dirty="0">
                  <a:ea typeface="Arial Unicode MS" pitchFamily="34" charset="-128"/>
                  <a:cs typeface="Arial Unicode MS" pitchFamily="34" charset="-128"/>
                </a:rPr>
              </a:br>
              <a:r>
                <a:rPr lang="de-DE" sz="1100" b="1" kern="0" dirty="0">
                  <a:ea typeface="Arial Unicode MS" pitchFamily="34" charset="-128"/>
                  <a:cs typeface="Arial Unicode MS" pitchFamily="34" charset="-128"/>
                </a:rPr>
                <a:t>iPhone</a:t>
              </a:r>
              <a:endParaRPr lang="de-DE" sz="1100" b="1" kern="0" dirty="0" err="1">
                <a:ea typeface="Arial Unicode MS" pitchFamily="34" charset="-128"/>
                <a:cs typeface="Arial Unicode MS" pitchFamily="34" charset="-128"/>
              </a:endParaRPr>
            </a:p>
          </p:txBody>
        </p:sp>
      </p:grpSp>
      <p:sp>
        <p:nvSpPr>
          <p:cNvPr id="33" name="Rectangle 32"/>
          <p:cNvSpPr/>
          <p:nvPr/>
        </p:nvSpPr>
        <p:spPr>
          <a:xfrm>
            <a:off x="1521800" y="4728176"/>
            <a:ext cx="10018855" cy="117247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8822" tIns="54411" rIns="108822" bIns="54411" rtlCol="0" anchor="ctr"/>
          <a:lstStyle/>
          <a:p>
            <a:pPr algn="ctr"/>
            <a:r>
              <a:rPr lang="en-US" sz="1798" b="1" dirty="0">
                <a:solidFill>
                  <a:schemeClr val="tx1"/>
                </a:solidFill>
                <a:cs typeface="Arial"/>
              </a:rPr>
              <a:t>SAP </a:t>
            </a:r>
            <a:r>
              <a:rPr lang="en-US" sz="1798" b="1" dirty="0" err="1">
                <a:solidFill>
                  <a:schemeClr val="tx1"/>
                </a:solidFill>
                <a:cs typeface="Arial"/>
              </a:rPr>
              <a:t>SuccessFactors</a:t>
            </a:r>
            <a:r>
              <a:rPr lang="en-US" sz="1798" b="1" dirty="0">
                <a:solidFill>
                  <a:schemeClr val="tx1"/>
                </a:solidFill>
                <a:cs typeface="Arial"/>
              </a:rPr>
              <a:t> HCM suite</a:t>
            </a:r>
          </a:p>
        </p:txBody>
      </p:sp>
      <p:sp>
        <p:nvSpPr>
          <p:cNvPr id="43" name="Cloud 42"/>
          <p:cNvSpPr/>
          <p:nvPr/>
        </p:nvSpPr>
        <p:spPr bwMode="gray">
          <a:xfrm>
            <a:off x="357286" y="3359701"/>
            <a:ext cx="1258611" cy="469641"/>
          </a:xfrm>
          <a:prstGeom prst="cloud">
            <a:avLst/>
          </a:prstGeom>
          <a:solidFill>
            <a:schemeClr val="bg1">
              <a:lumMod val="75000"/>
            </a:schemeClr>
          </a:solidFill>
          <a:ln w="6350" algn="ctr">
            <a:noFill/>
            <a:miter lim="800000"/>
            <a:headEnd/>
            <a:tailEnd/>
          </a:ln>
        </p:spPr>
        <p:txBody>
          <a:bodyPr lIns="89954" tIns="71962" rIns="89954" bIns="71962" rtlCol="0" anchor="ctr"/>
          <a:lstStyle/>
          <a:p>
            <a:pPr defTabSz="913852" fontAlgn="base">
              <a:spcBef>
                <a:spcPct val="50000"/>
              </a:spcBef>
              <a:spcAft>
                <a:spcPct val="0"/>
              </a:spcAft>
              <a:buClr>
                <a:srgbClr val="F0AB00"/>
              </a:buClr>
              <a:buSzPct val="80000"/>
            </a:pPr>
            <a:endParaRPr lang="en-US" sz="1100" kern="0" dirty="0">
              <a:ea typeface="Arial Unicode MS" pitchFamily="34" charset="-128"/>
              <a:cs typeface="Arial Unicode MS" pitchFamily="34" charset="-128"/>
            </a:endParaRPr>
          </a:p>
        </p:txBody>
      </p:sp>
      <p:sp>
        <p:nvSpPr>
          <p:cNvPr id="44" name="Up-Down Arrow 43"/>
          <p:cNvSpPr/>
          <p:nvPr/>
        </p:nvSpPr>
        <p:spPr>
          <a:xfrm>
            <a:off x="4585622" y="3343674"/>
            <a:ext cx="353870" cy="471811"/>
          </a:xfrm>
          <a:prstGeom prst="upDownArrow">
            <a:avLst/>
          </a:prstGeom>
          <a:solidFill>
            <a:schemeClr val="accent1"/>
          </a:solidFill>
          <a:ln w="25400">
            <a:noFill/>
            <a:miter lim="800000"/>
            <a:headEnd/>
            <a:tailEnd/>
          </a:ln>
          <a:effectLst/>
        </p:spPr>
        <p:txBody>
          <a:bodyPr vert="wordArtVert" wrap="square" lIns="108822" tIns="54411" rIns="108822" bIns="54411" numCol="1" rtlCol="0" anchor="t" anchorCtr="0" compatLnSpc="1">
            <a:prstTxWarp prst="textNoShape">
              <a:avLst/>
            </a:prstTxWarp>
          </a:bodyPr>
          <a:lstStyle/>
          <a:p>
            <a:pPr algn="ctr"/>
            <a:endParaRPr lang="en-US" sz="1100" dirty="0"/>
          </a:p>
        </p:txBody>
      </p:sp>
      <p:sp>
        <p:nvSpPr>
          <p:cNvPr id="45" name="Up-Down Arrow 44"/>
          <p:cNvSpPr/>
          <p:nvPr/>
        </p:nvSpPr>
        <p:spPr>
          <a:xfrm>
            <a:off x="8800337" y="3343674"/>
            <a:ext cx="353870" cy="471811"/>
          </a:xfrm>
          <a:prstGeom prst="upDownArrow">
            <a:avLst/>
          </a:prstGeom>
          <a:solidFill>
            <a:schemeClr val="accent1"/>
          </a:solidFill>
          <a:ln w="25400">
            <a:noFill/>
            <a:miter lim="800000"/>
            <a:headEnd/>
            <a:tailEnd/>
          </a:ln>
          <a:effectLst/>
        </p:spPr>
        <p:txBody>
          <a:bodyPr vert="wordArtVert" wrap="square" lIns="108822" tIns="54411" rIns="108822" bIns="54411" numCol="1" rtlCol="0" anchor="t" anchorCtr="0" compatLnSpc="1">
            <a:prstTxWarp prst="textNoShape">
              <a:avLst/>
            </a:prstTxWarp>
          </a:bodyPr>
          <a:lstStyle/>
          <a:p>
            <a:pPr algn="ctr"/>
            <a:endParaRPr lang="en-US" sz="1100" dirty="0"/>
          </a:p>
        </p:txBody>
      </p:sp>
      <p:sp>
        <p:nvSpPr>
          <p:cNvPr id="46" name="Up-Down Arrow 45"/>
          <p:cNvSpPr/>
          <p:nvPr/>
        </p:nvSpPr>
        <p:spPr>
          <a:xfrm>
            <a:off x="2431261" y="3343674"/>
            <a:ext cx="353870" cy="471811"/>
          </a:xfrm>
          <a:prstGeom prst="upDownArrow">
            <a:avLst/>
          </a:prstGeom>
          <a:solidFill>
            <a:schemeClr val="accent1"/>
          </a:solidFill>
          <a:ln w="25400">
            <a:noFill/>
            <a:miter lim="800000"/>
            <a:headEnd/>
            <a:tailEnd/>
          </a:ln>
          <a:effectLst/>
        </p:spPr>
        <p:txBody>
          <a:bodyPr vert="wordArtVert" wrap="square" lIns="108822" tIns="54411" rIns="108822" bIns="54411" numCol="1" rtlCol="0" anchor="t" anchorCtr="0" compatLnSpc="1">
            <a:prstTxWarp prst="textNoShape">
              <a:avLst/>
            </a:prstTxWarp>
          </a:bodyPr>
          <a:lstStyle/>
          <a:p>
            <a:pPr algn="ctr"/>
            <a:endParaRPr lang="en-US" sz="1100" dirty="0"/>
          </a:p>
        </p:txBody>
      </p:sp>
      <p:sp>
        <p:nvSpPr>
          <p:cNvPr id="47" name="Up-Down Arrow 87"/>
          <p:cNvSpPr/>
          <p:nvPr/>
        </p:nvSpPr>
        <p:spPr>
          <a:xfrm>
            <a:off x="7062195" y="3343674"/>
            <a:ext cx="353870" cy="471811"/>
          </a:xfrm>
          <a:prstGeom prst="upDownArrow">
            <a:avLst/>
          </a:prstGeom>
          <a:solidFill>
            <a:schemeClr val="accent1"/>
          </a:solidFill>
          <a:ln w="25400">
            <a:noFill/>
            <a:miter lim="800000"/>
            <a:headEnd/>
            <a:tailEnd/>
          </a:ln>
          <a:effectLst/>
        </p:spPr>
        <p:txBody>
          <a:bodyPr vert="wordArtVert" wrap="square" lIns="108822" tIns="54411" rIns="108822" bIns="54411" numCol="1" rtlCol="0" anchor="t" anchorCtr="0" compatLnSpc="1">
            <a:prstTxWarp prst="textNoShape">
              <a:avLst/>
            </a:prstTxWarp>
          </a:bodyPr>
          <a:lstStyle/>
          <a:p>
            <a:pPr algn="ctr"/>
            <a:endParaRPr lang="en-US" sz="1100" dirty="0"/>
          </a:p>
        </p:txBody>
      </p:sp>
      <p:sp>
        <p:nvSpPr>
          <p:cNvPr id="48" name="Up-Down Arrow 87"/>
          <p:cNvSpPr/>
          <p:nvPr/>
        </p:nvSpPr>
        <p:spPr>
          <a:xfrm>
            <a:off x="10538478" y="3343674"/>
            <a:ext cx="353870" cy="471811"/>
          </a:xfrm>
          <a:prstGeom prst="upDownArrow">
            <a:avLst/>
          </a:prstGeom>
          <a:solidFill>
            <a:schemeClr val="accent1"/>
          </a:solidFill>
          <a:ln w="25400">
            <a:noFill/>
            <a:miter lim="800000"/>
            <a:headEnd/>
            <a:tailEnd/>
          </a:ln>
          <a:effectLst/>
        </p:spPr>
        <p:txBody>
          <a:bodyPr vert="wordArtVert" wrap="square" lIns="108822" tIns="54411" rIns="108822" bIns="54411" numCol="1" rtlCol="0" anchor="t" anchorCtr="0" compatLnSpc="1">
            <a:prstTxWarp prst="textNoShape">
              <a:avLst/>
            </a:prstTxWarp>
          </a:bodyPr>
          <a:lstStyle/>
          <a:p>
            <a:pPr algn="ctr"/>
            <a:endParaRPr lang="en-US" sz="1100" dirty="0"/>
          </a:p>
        </p:txBody>
      </p:sp>
      <p:sp>
        <p:nvSpPr>
          <p:cNvPr id="49" name="Textfeld 4"/>
          <p:cNvSpPr txBox="1"/>
          <p:nvPr/>
        </p:nvSpPr>
        <p:spPr>
          <a:xfrm>
            <a:off x="2785133" y="3471913"/>
            <a:ext cx="304413" cy="16918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100" kern="0" dirty="0">
                <a:ea typeface="Arial Unicode MS" pitchFamily="34" charset="-128"/>
                <a:cs typeface="Arial Unicode MS" pitchFamily="34" charset="-128"/>
              </a:rPr>
              <a:t>https</a:t>
            </a:r>
            <a:endParaRPr lang="en-US" sz="1100" kern="0" dirty="0" err="1">
              <a:ea typeface="Arial Unicode MS" pitchFamily="34" charset="-128"/>
              <a:cs typeface="Arial Unicode MS" pitchFamily="34" charset="-128"/>
            </a:endParaRPr>
          </a:p>
        </p:txBody>
      </p:sp>
      <p:sp>
        <p:nvSpPr>
          <p:cNvPr id="50" name="Textfeld 37"/>
          <p:cNvSpPr txBox="1"/>
          <p:nvPr/>
        </p:nvSpPr>
        <p:spPr>
          <a:xfrm>
            <a:off x="4939494" y="3471913"/>
            <a:ext cx="304413" cy="16918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100" kern="0" dirty="0">
                <a:ea typeface="Arial Unicode MS" pitchFamily="34" charset="-128"/>
                <a:cs typeface="Arial Unicode MS" pitchFamily="34" charset="-128"/>
              </a:rPr>
              <a:t>https</a:t>
            </a:r>
            <a:endParaRPr lang="en-US" sz="1100" kern="0" dirty="0" err="1">
              <a:ea typeface="Arial Unicode MS" pitchFamily="34" charset="-128"/>
              <a:cs typeface="Arial Unicode MS" pitchFamily="34" charset="-128"/>
            </a:endParaRPr>
          </a:p>
        </p:txBody>
      </p:sp>
      <p:sp>
        <p:nvSpPr>
          <p:cNvPr id="51" name="Textfeld 38"/>
          <p:cNvSpPr txBox="1"/>
          <p:nvPr/>
        </p:nvSpPr>
        <p:spPr>
          <a:xfrm>
            <a:off x="7424509" y="3471915"/>
            <a:ext cx="376619" cy="16923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100" kern="0" dirty="0">
                <a:ea typeface="Arial Unicode MS" pitchFamily="34" charset="-128"/>
                <a:cs typeface="Arial Unicode MS" pitchFamily="34" charset="-128"/>
              </a:rPr>
              <a:t>saml2</a:t>
            </a:r>
            <a:endParaRPr lang="en-US" sz="1100" kern="0" dirty="0" err="1">
              <a:ea typeface="Arial Unicode MS" pitchFamily="34" charset="-128"/>
              <a:cs typeface="Arial Unicode MS" pitchFamily="34" charset="-128"/>
            </a:endParaRPr>
          </a:p>
        </p:txBody>
      </p:sp>
      <p:sp>
        <p:nvSpPr>
          <p:cNvPr id="52" name="Textfeld 39"/>
          <p:cNvSpPr txBox="1"/>
          <p:nvPr/>
        </p:nvSpPr>
        <p:spPr>
          <a:xfrm>
            <a:off x="9154210" y="3471913"/>
            <a:ext cx="304413" cy="16918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100" kern="0" dirty="0">
                <a:ea typeface="Arial Unicode MS" pitchFamily="34" charset="-128"/>
                <a:cs typeface="Arial Unicode MS" pitchFamily="34" charset="-128"/>
              </a:rPr>
              <a:t>https</a:t>
            </a:r>
            <a:endParaRPr lang="en-US" sz="1100" kern="0" dirty="0" err="1">
              <a:ea typeface="Arial Unicode MS" pitchFamily="34" charset="-128"/>
              <a:cs typeface="Arial Unicode MS" pitchFamily="34" charset="-128"/>
            </a:endParaRPr>
          </a:p>
        </p:txBody>
      </p:sp>
      <p:sp>
        <p:nvSpPr>
          <p:cNvPr id="53" name="Textfeld 41"/>
          <p:cNvSpPr txBox="1"/>
          <p:nvPr/>
        </p:nvSpPr>
        <p:spPr>
          <a:xfrm>
            <a:off x="10892350" y="3471913"/>
            <a:ext cx="225906" cy="16918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100" kern="0" dirty="0" err="1">
                <a:ea typeface="Arial Unicode MS" pitchFamily="34" charset="-128"/>
                <a:cs typeface="Arial Unicode MS" pitchFamily="34" charset="-128"/>
              </a:rPr>
              <a:t>sftp</a:t>
            </a:r>
            <a:endParaRPr lang="en-US" sz="1100" kern="0" dirty="0" err="1">
              <a:ea typeface="Arial Unicode MS" pitchFamily="34" charset="-128"/>
              <a:cs typeface="Arial Unicode MS" pitchFamily="34" charset="-128"/>
            </a:endParaRPr>
          </a:p>
        </p:txBody>
      </p:sp>
      <p:sp>
        <p:nvSpPr>
          <p:cNvPr id="54" name="TextBox 53"/>
          <p:cNvSpPr txBox="1"/>
          <p:nvPr/>
        </p:nvSpPr>
        <p:spPr>
          <a:xfrm>
            <a:off x="526721" y="3409951"/>
            <a:ext cx="1024082" cy="36924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Internet &amp;</a:t>
            </a:r>
            <a:br>
              <a:rPr lang="en-US" sz="1200" kern="0" dirty="0">
                <a:ea typeface="Arial Unicode MS" pitchFamily="34" charset="-128"/>
                <a:cs typeface="Arial Unicode MS" pitchFamily="34" charset="-128"/>
              </a:rPr>
            </a:br>
            <a:r>
              <a:rPr lang="en-US" sz="1200" kern="0" dirty="0">
                <a:ea typeface="Arial Unicode MS" pitchFamily="34" charset="-128"/>
                <a:cs typeface="Arial Unicode MS" pitchFamily="34" charset="-128"/>
              </a:rPr>
              <a:t>Akamai WAA**</a:t>
            </a:r>
          </a:p>
        </p:txBody>
      </p:sp>
      <p:sp>
        <p:nvSpPr>
          <p:cNvPr id="2" name="TextBox 1"/>
          <p:cNvSpPr txBox="1"/>
          <p:nvPr/>
        </p:nvSpPr>
        <p:spPr>
          <a:xfrm>
            <a:off x="6675247" y="2137536"/>
            <a:ext cx="1519295" cy="553870"/>
          </a:xfrm>
          <a:prstGeom prst="rect">
            <a:avLst/>
          </a:prstGeom>
          <a:noFill/>
        </p:spPr>
        <p:txBody>
          <a:bodyPr wrap="none" lIns="0" tIns="0" rIns="0" bIns="0" rtlCol="0">
            <a:spAutoFit/>
          </a:bodyPr>
          <a:lstStyle/>
          <a:p>
            <a:pPr indent="-85678">
              <a:buFont typeface="Arial" pitchFamily="34" charset="0"/>
              <a:buChar char="•"/>
            </a:pPr>
            <a:r>
              <a:rPr lang="en-US" sz="1200" dirty="0"/>
              <a:t>Web Portal</a:t>
            </a:r>
          </a:p>
          <a:p>
            <a:pPr indent="-85678">
              <a:buFont typeface="Arial" pitchFamily="34" charset="0"/>
              <a:buChar char="•"/>
            </a:pPr>
            <a:r>
              <a:rPr lang="en-US" sz="1200" dirty="0"/>
              <a:t>Identity Management</a:t>
            </a:r>
          </a:p>
          <a:p>
            <a:pPr indent="-85678">
              <a:buFont typeface="Arial" pitchFamily="34" charset="0"/>
              <a:buChar char="•"/>
            </a:pPr>
            <a:r>
              <a:rPr lang="en-US" sz="1200" dirty="0"/>
              <a:t>Directory Services</a:t>
            </a:r>
          </a:p>
        </p:txBody>
      </p:sp>
      <p:sp>
        <p:nvSpPr>
          <p:cNvPr id="42" name="TextBox 41"/>
          <p:cNvSpPr txBox="1"/>
          <p:nvPr/>
        </p:nvSpPr>
        <p:spPr>
          <a:xfrm>
            <a:off x="8409303" y="2137536"/>
            <a:ext cx="1136267" cy="553870"/>
          </a:xfrm>
          <a:prstGeom prst="rect">
            <a:avLst/>
          </a:prstGeom>
          <a:noFill/>
        </p:spPr>
        <p:txBody>
          <a:bodyPr wrap="none" lIns="0" tIns="0" rIns="0" bIns="0" rtlCol="0">
            <a:spAutoFit/>
          </a:bodyPr>
          <a:lstStyle/>
          <a:p>
            <a:pPr indent="-85678">
              <a:buFont typeface="Arial" pitchFamily="34" charset="0"/>
              <a:buChar char="•"/>
            </a:pPr>
            <a:r>
              <a:rPr lang="en-US" sz="1200" dirty="0"/>
              <a:t>Master Data</a:t>
            </a:r>
          </a:p>
          <a:p>
            <a:pPr indent="-85678">
              <a:buFont typeface="Arial" pitchFamily="34" charset="0"/>
              <a:buChar char="•"/>
            </a:pPr>
            <a:r>
              <a:rPr lang="en-US" sz="1200" dirty="0"/>
              <a:t>Workflow</a:t>
            </a:r>
          </a:p>
          <a:p>
            <a:pPr indent="-85678">
              <a:buFont typeface="Arial" pitchFamily="34" charset="0"/>
              <a:buChar char="•"/>
            </a:pPr>
            <a:r>
              <a:rPr lang="en-US" sz="1200" dirty="0"/>
              <a:t>Process results</a:t>
            </a:r>
          </a:p>
        </p:txBody>
      </p:sp>
      <p:sp>
        <p:nvSpPr>
          <p:cNvPr id="55" name="TextBox 54"/>
          <p:cNvSpPr txBox="1"/>
          <p:nvPr/>
        </p:nvSpPr>
        <p:spPr>
          <a:xfrm>
            <a:off x="10184904" y="2137536"/>
            <a:ext cx="1061029" cy="553710"/>
          </a:xfrm>
          <a:prstGeom prst="rect">
            <a:avLst/>
          </a:prstGeom>
          <a:noFill/>
        </p:spPr>
        <p:txBody>
          <a:bodyPr wrap="square" lIns="0" tIns="0" rIns="0" bIns="0" rtlCol="0">
            <a:spAutoFit/>
          </a:bodyPr>
          <a:lstStyle/>
          <a:p>
            <a:pPr indent="-85678">
              <a:buFont typeface="Arial" pitchFamily="34" charset="0"/>
              <a:buChar char="•"/>
            </a:pPr>
            <a:r>
              <a:rPr lang="en-US" sz="1200" dirty="0"/>
              <a:t>Content</a:t>
            </a:r>
          </a:p>
          <a:p>
            <a:pPr indent="-85678">
              <a:buFont typeface="Arial" pitchFamily="34" charset="0"/>
              <a:buChar char="•"/>
            </a:pPr>
            <a:r>
              <a:rPr lang="en-US" sz="1200" dirty="0"/>
              <a:t>Analytics</a:t>
            </a:r>
          </a:p>
          <a:p>
            <a:pPr indent="-85678">
              <a:buFont typeface="Arial" pitchFamily="34" charset="0"/>
              <a:buChar char="•"/>
            </a:pPr>
            <a:r>
              <a:rPr lang="en-US" sz="1200" dirty="0"/>
              <a:t>Reporting</a:t>
            </a:r>
          </a:p>
        </p:txBody>
      </p:sp>
      <p:sp>
        <p:nvSpPr>
          <p:cNvPr id="56" name="TextBox 55"/>
          <p:cNvSpPr txBox="1"/>
          <p:nvPr/>
        </p:nvSpPr>
        <p:spPr>
          <a:xfrm>
            <a:off x="387593" y="6289749"/>
            <a:ext cx="2761336" cy="184623"/>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200" kern="0" dirty="0">
                <a:ea typeface="Arial Unicode MS" pitchFamily="34" charset="-128"/>
                <a:cs typeface="Arial Unicode MS" pitchFamily="34" charset="-128"/>
              </a:rPr>
              <a:t>**) Akamai Web </a:t>
            </a:r>
            <a:r>
              <a:rPr lang="de-DE" sz="1200" kern="0" dirty="0" err="1">
                <a:ea typeface="Arial Unicode MS" pitchFamily="34" charset="-128"/>
                <a:cs typeface="Arial Unicode MS" pitchFamily="34" charset="-128"/>
              </a:rPr>
              <a:t>Application</a:t>
            </a:r>
            <a:r>
              <a:rPr lang="de-DE" sz="1200" kern="0" dirty="0">
                <a:ea typeface="Arial Unicode MS" pitchFamily="34" charset="-128"/>
                <a:cs typeface="Arial Unicode MS" pitchFamily="34" charset="-128"/>
              </a:rPr>
              <a:t> </a:t>
            </a:r>
            <a:r>
              <a:rPr lang="de-DE" sz="1200" kern="0" dirty="0" err="1">
                <a:ea typeface="Arial Unicode MS" pitchFamily="34" charset="-128"/>
                <a:cs typeface="Arial Unicode MS" pitchFamily="34" charset="-128"/>
              </a:rPr>
              <a:t>Acceleration</a:t>
            </a:r>
            <a:endParaRPr lang="de-DE" sz="12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3141282063"/>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dirty="0"/>
              <a:t>Testing </a:t>
            </a:r>
            <a:r>
              <a:rPr lang="en-US" dirty="0">
                <a:solidFill>
                  <a:schemeClr val="accent1"/>
                </a:solidFill>
              </a:rPr>
              <a:t>Strategy</a:t>
            </a:r>
            <a:endParaRPr lang="en-US" dirty="0"/>
          </a:p>
        </p:txBody>
      </p:sp>
      <p:pic>
        <p:nvPicPr>
          <p:cNvPr id="9" name="Picture Placeholder 4">
            <a:extLst>
              <a:ext uri="{FF2B5EF4-FFF2-40B4-BE49-F238E27FC236}">
                <a16:creationId xmlns:a16="http://schemas.microsoft.com/office/drawing/2014/main" id="{4F5696A4-A6FC-4367-9BDE-74EB4C19D983}"/>
              </a:ext>
            </a:extLst>
          </p:cNvPr>
          <p:cNvPicPr>
            <a:picLocks noGrp="1" noChangeAspect="1"/>
          </p:cNvPicPr>
          <p:nvPr>
            <p:ph type="pic" sz="quarter" idx="12"/>
          </p:nvPr>
        </p:nvPicPr>
        <p:blipFill>
          <a:blip r:embed="rId2"/>
          <a:srcRect t="1736" b="1736"/>
          <a:stretch>
            <a:fillRect/>
          </a:stretch>
        </p:blipFill>
        <p:spPr>
          <a:prstGeom prst="rect">
            <a:avLst/>
          </a:prstGeom>
        </p:spPr>
      </p:pic>
    </p:spTree>
    <p:extLst>
      <p:ext uri="{BB962C8B-B14F-4D97-AF65-F5344CB8AC3E}">
        <p14:creationId xmlns:p14="http://schemas.microsoft.com/office/powerpoint/2010/main" val="282237300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SAP SF Activate Implementation Methodology</a:t>
            </a:r>
            <a:endParaRPr lang="en-US" b="0" i="1" dirty="0"/>
          </a:p>
        </p:txBody>
      </p:sp>
      <p:sp>
        <p:nvSpPr>
          <p:cNvPr id="101" name="Rounded Rectangle 88"/>
          <p:cNvSpPr/>
          <p:nvPr/>
        </p:nvSpPr>
        <p:spPr bwMode="gray">
          <a:xfrm>
            <a:off x="6194545" y="2952480"/>
            <a:ext cx="1976141" cy="3193118"/>
          </a:xfrm>
          <a:prstGeom prst="roundRect">
            <a:avLst>
              <a:gd name="adj" fmla="val 14916"/>
            </a:avLst>
          </a:prstGeom>
          <a:noFill/>
          <a:ln>
            <a:solidFill>
              <a:schemeClr val="accent1"/>
            </a:solidFill>
            <a:headEnd/>
            <a:tailEnd/>
          </a:ln>
        </p:spPr>
        <p:style>
          <a:lnRef idx="2">
            <a:schemeClr val="accent5"/>
          </a:lnRef>
          <a:fillRef idx="1">
            <a:schemeClr val="lt1"/>
          </a:fillRef>
          <a:effectRef idx="0">
            <a:schemeClr val="accent5"/>
          </a:effectRef>
          <a:fontRef idx="minor">
            <a:schemeClr val="dk1"/>
          </a:fontRef>
        </p:style>
        <p:txBody>
          <a:bodyPr lIns="160017" tIns="128015" rIns="160017" bIns="128015"/>
          <a:lstStyle/>
          <a:p>
            <a:pPr>
              <a:spcBef>
                <a:spcPct val="50000"/>
              </a:spcBef>
              <a:buClr>
                <a:srgbClr val="F0AB00"/>
              </a:buClr>
              <a:buSzPct val="80000"/>
              <a:defRPr/>
            </a:pPr>
            <a:r>
              <a:rPr lang="en-US" sz="1600" b="1" kern="0" dirty="0">
                <a:solidFill>
                  <a:schemeClr val="accent1"/>
                </a:solidFill>
                <a:ea typeface="Arial Unicode MS" pitchFamily="34" charset="-128"/>
                <a:cs typeface="Arial Unicode MS" pitchFamily="34" charset="-128"/>
              </a:rPr>
              <a:t>Realize</a:t>
            </a:r>
          </a:p>
        </p:txBody>
      </p:sp>
      <p:sp>
        <p:nvSpPr>
          <p:cNvPr id="102" name="Rounded Rectangle 92"/>
          <p:cNvSpPr/>
          <p:nvPr/>
        </p:nvSpPr>
        <p:spPr bwMode="gray">
          <a:xfrm>
            <a:off x="1665926" y="2952480"/>
            <a:ext cx="1978636" cy="3193120"/>
          </a:xfrm>
          <a:prstGeom prst="roundRect">
            <a:avLst>
              <a:gd name="adj" fmla="val 8195"/>
            </a:avLst>
          </a:prstGeom>
          <a:noFill/>
          <a:ln>
            <a:headEnd/>
            <a:tailEnd/>
          </a:ln>
        </p:spPr>
        <p:style>
          <a:lnRef idx="2">
            <a:schemeClr val="accent3"/>
          </a:lnRef>
          <a:fillRef idx="1">
            <a:schemeClr val="lt1"/>
          </a:fillRef>
          <a:effectRef idx="0">
            <a:schemeClr val="accent3"/>
          </a:effectRef>
          <a:fontRef idx="minor">
            <a:schemeClr val="dk1"/>
          </a:fontRef>
        </p:style>
        <p:txBody>
          <a:bodyPr lIns="160017" tIns="128015" rIns="160017" bIns="128015"/>
          <a:lstStyle/>
          <a:p>
            <a:pPr defTabSz="1364828">
              <a:spcBef>
                <a:spcPct val="50000"/>
              </a:spcBef>
              <a:buClr>
                <a:srgbClr val="F0AB00"/>
              </a:buClr>
              <a:defRPr/>
            </a:pPr>
            <a:r>
              <a:rPr lang="en-US" sz="1600" b="1" kern="0" dirty="0">
                <a:solidFill>
                  <a:schemeClr val="tx2"/>
                </a:solidFill>
                <a:ea typeface="Arial Unicode MS" pitchFamily="34" charset="-128"/>
                <a:cs typeface="Arial Unicode MS" pitchFamily="34" charset="-128"/>
              </a:rPr>
              <a:t>Prepare</a:t>
            </a:r>
          </a:p>
        </p:txBody>
      </p:sp>
      <p:sp>
        <p:nvSpPr>
          <p:cNvPr id="116" name="Rectangle 115"/>
          <p:cNvSpPr/>
          <p:nvPr/>
        </p:nvSpPr>
        <p:spPr bwMode="gray">
          <a:xfrm>
            <a:off x="1820843" y="4293038"/>
            <a:ext cx="1674897" cy="356360"/>
          </a:xfrm>
          <a:prstGeom prst="rect">
            <a:avLst/>
          </a:prstGeom>
          <a:solidFill>
            <a:schemeClr val="tx2"/>
          </a:solidFill>
          <a:ln w="6350" algn="ctr">
            <a:noFill/>
            <a:miter lim="800000"/>
            <a:headEnd/>
            <a:tailEnd/>
          </a:ln>
        </p:spPr>
        <p:txBody>
          <a:bodyPr lIns="0" tIns="128015" rIns="0" bIns="128015" anchor="ctr"/>
          <a:lstStyle/>
          <a:p>
            <a:pPr algn="ctr" defTabSz="1364828">
              <a:spcBef>
                <a:spcPct val="50000"/>
              </a:spcBef>
              <a:buClr>
                <a:srgbClr val="F0AB00"/>
              </a:buClr>
              <a:defRPr/>
            </a:pPr>
            <a:r>
              <a:rPr lang="en-US" sz="1067" b="1" kern="0" dirty="0">
                <a:solidFill>
                  <a:schemeClr val="bg1"/>
                </a:solidFill>
              </a:rPr>
              <a:t>Self-enablement</a:t>
            </a:r>
          </a:p>
        </p:txBody>
      </p:sp>
      <p:sp>
        <p:nvSpPr>
          <p:cNvPr id="119" name="Up Arrow 94"/>
          <p:cNvSpPr/>
          <p:nvPr/>
        </p:nvSpPr>
        <p:spPr bwMode="gray">
          <a:xfrm rot="10800000">
            <a:off x="2522683" y="3615630"/>
            <a:ext cx="425974" cy="694051"/>
          </a:xfrm>
          <a:prstGeom prst="upArrow">
            <a:avLst/>
          </a:prstGeom>
          <a:solidFill>
            <a:schemeClr val="tx2"/>
          </a:solidFill>
          <a:ln w="6350" algn="ctr">
            <a:noFill/>
            <a:miter lim="800000"/>
            <a:headEnd/>
            <a:tailEnd/>
          </a:ln>
        </p:spPr>
        <p:txBody>
          <a:bodyPr wrap="none" lIns="160017" tIns="128015" rIns="160017" bIns="128015" anchor="ctr"/>
          <a:lstStyle/>
          <a:p>
            <a:pPr defTabSz="1364828">
              <a:spcBef>
                <a:spcPct val="50000"/>
              </a:spcBef>
              <a:buClr>
                <a:srgbClr val="F0AB00"/>
              </a:buClr>
              <a:defRPr/>
            </a:pPr>
            <a:endParaRPr lang="en-US" sz="1600" kern="0" dirty="0">
              <a:solidFill>
                <a:schemeClr val="bg1">
                  <a:lumMod val="50000"/>
                </a:schemeClr>
              </a:solidFill>
            </a:endParaRPr>
          </a:p>
        </p:txBody>
      </p:sp>
      <p:sp>
        <p:nvSpPr>
          <p:cNvPr id="120" name="Rounded Rectangle 96"/>
          <p:cNvSpPr/>
          <p:nvPr/>
        </p:nvSpPr>
        <p:spPr bwMode="gray">
          <a:xfrm>
            <a:off x="8458468" y="2952480"/>
            <a:ext cx="1978636" cy="3193118"/>
          </a:xfrm>
          <a:prstGeom prst="roundRect">
            <a:avLst>
              <a:gd name="adj" fmla="val 14916"/>
            </a:avLst>
          </a:prstGeom>
          <a:solidFill>
            <a:schemeClr val="bg1"/>
          </a:solidFill>
          <a:ln>
            <a:solidFill>
              <a:schemeClr val="accent1">
                <a:lumMod val="75000"/>
              </a:schemeClr>
            </a:solidFill>
            <a:headEnd/>
            <a:tailEnd/>
          </a:ln>
        </p:spPr>
        <p:style>
          <a:lnRef idx="2">
            <a:schemeClr val="accent5"/>
          </a:lnRef>
          <a:fillRef idx="1">
            <a:schemeClr val="lt1"/>
          </a:fillRef>
          <a:effectRef idx="0">
            <a:schemeClr val="accent5"/>
          </a:effectRef>
          <a:fontRef idx="minor">
            <a:schemeClr val="dk1"/>
          </a:fontRef>
        </p:style>
        <p:txBody>
          <a:bodyPr lIns="160017" tIns="128015" rIns="160017" bIns="128015"/>
          <a:lstStyle/>
          <a:p>
            <a:pPr>
              <a:spcBef>
                <a:spcPct val="50000"/>
              </a:spcBef>
              <a:buClr>
                <a:srgbClr val="F0AB00"/>
              </a:buClr>
              <a:buSzPct val="80000"/>
              <a:defRPr/>
            </a:pPr>
            <a:r>
              <a:rPr lang="en-US" sz="1600" b="1" kern="0" dirty="0">
                <a:solidFill>
                  <a:schemeClr val="accent1">
                    <a:lumMod val="75000"/>
                  </a:schemeClr>
                </a:solidFill>
                <a:ea typeface="Arial Unicode MS" pitchFamily="34" charset="-128"/>
                <a:cs typeface="Arial Unicode MS" pitchFamily="34" charset="-128"/>
              </a:rPr>
              <a:t>Deploy</a:t>
            </a:r>
          </a:p>
        </p:txBody>
      </p:sp>
      <p:sp>
        <p:nvSpPr>
          <p:cNvPr id="122" name="Up Arrow 97"/>
          <p:cNvSpPr/>
          <p:nvPr/>
        </p:nvSpPr>
        <p:spPr bwMode="gray">
          <a:xfrm rot="10800000">
            <a:off x="6655021" y="3750315"/>
            <a:ext cx="407890" cy="470129"/>
          </a:xfrm>
          <a:prstGeom prst="upArrow">
            <a:avLst/>
          </a:prstGeom>
          <a:solidFill>
            <a:schemeClr val="accent1"/>
          </a:solidFill>
          <a:ln w="6350" algn="ctr">
            <a:noFill/>
            <a:miter lim="800000"/>
            <a:headEnd/>
            <a:tailEnd/>
          </a:ln>
        </p:spPr>
        <p:txBody>
          <a:bodyPr wrap="none" lIns="160017" tIns="128015" rIns="160017" bIns="128015" anchor="ctr"/>
          <a:lstStyle/>
          <a:p>
            <a:pPr defTabSz="1364828">
              <a:spcBef>
                <a:spcPct val="50000"/>
              </a:spcBef>
              <a:buClr>
                <a:srgbClr val="F0AB00"/>
              </a:buClr>
              <a:defRPr/>
            </a:pPr>
            <a:endParaRPr lang="en-US" sz="1600" kern="0" dirty="0">
              <a:solidFill>
                <a:schemeClr val="bg1">
                  <a:lumMod val="50000"/>
                </a:schemeClr>
              </a:solidFill>
            </a:endParaRPr>
          </a:p>
        </p:txBody>
      </p:sp>
      <p:sp>
        <p:nvSpPr>
          <p:cNvPr id="123" name="Rectangle 122"/>
          <p:cNvSpPr/>
          <p:nvPr/>
        </p:nvSpPr>
        <p:spPr bwMode="gray">
          <a:xfrm>
            <a:off x="6347936" y="4887545"/>
            <a:ext cx="1674897" cy="356360"/>
          </a:xfrm>
          <a:prstGeom prst="rect">
            <a:avLst/>
          </a:prstGeom>
          <a:solidFill>
            <a:schemeClr val="accent1"/>
          </a:solidFill>
          <a:ln w="6350" algn="ctr">
            <a:noFill/>
            <a:miter lim="800000"/>
            <a:headEnd/>
            <a:tailEnd/>
          </a:ln>
          <a:effectLst/>
        </p:spPr>
        <p:txBody>
          <a:bodyPr wrap="none" lIns="121928" tIns="0" rIns="160017" bIns="0" anchor="ctr"/>
          <a:lstStyle/>
          <a:p>
            <a:pPr algn="ctr">
              <a:spcBef>
                <a:spcPct val="50000"/>
              </a:spcBef>
              <a:buClr>
                <a:srgbClr val="F0AB00"/>
              </a:buClr>
              <a:buSzPct val="80000"/>
              <a:defRPr/>
            </a:pPr>
            <a:r>
              <a:rPr lang="en-US" sz="1067" b="1" kern="0" dirty="0">
                <a:solidFill>
                  <a:schemeClr val="bg1"/>
                </a:solidFill>
              </a:rPr>
              <a:t>Data migration</a:t>
            </a:r>
          </a:p>
        </p:txBody>
      </p:sp>
      <p:sp>
        <p:nvSpPr>
          <p:cNvPr id="130" name="Rectangle 129"/>
          <p:cNvSpPr/>
          <p:nvPr/>
        </p:nvSpPr>
        <p:spPr bwMode="gray">
          <a:xfrm>
            <a:off x="6345567" y="5559498"/>
            <a:ext cx="1674897" cy="356360"/>
          </a:xfrm>
          <a:prstGeom prst="rect">
            <a:avLst/>
          </a:prstGeom>
          <a:solidFill>
            <a:schemeClr val="accent1"/>
          </a:solidFill>
          <a:ln w="6350" algn="ctr">
            <a:noFill/>
            <a:miter lim="800000"/>
            <a:headEnd/>
            <a:tailEnd/>
          </a:ln>
          <a:effectLst/>
        </p:spPr>
        <p:txBody>
          <a:bodyPr wrap="none" lIns="121928" tIns="0" rIns="160017" bIns="0" anchor="ctr"/>
          <a:lstStyle/>
          <a:p>
            <a:pPr algn="ctr">
              <a:spcBef>
                <a:spcPct val="50000"/>
              </a:spcBef>
              <a:buClr>
                <a:srgbClr val="F0AB00"/>
              </a:buClr>
              <a:buSzPct val="80000"/>
              <a:defRPr/>
            </a:pPr>
            <a:r>
              <a:rPr lang="en-US" sz="1067" b="1" kern="0" dirty="0">
                <a:solidFill>
                  <a:schemeClr val="bg1"/>
                </a:solidFill>
              </a:rPr>
              <a:t>E2E test</a:t>
            </a:r>
          </a:p>
        </p:txBody>
      </p:sp>
      <p:sp>
        <p:nvSpPr>
          <p:cNvPr id="131" name="Up Arrow 105"/>
          <p:cNvSpPr/>
          <p:nvPr/>
        </p:nvSpPr>
        <p:spPr bwMode="gray">
          <a:xfrm rot="10800000">
            <a:off x="6869370" y="4562017"/>
            <a:ext cx="407890" cy="341386"/>
          </a:xfrm>
          <a:prstGeom prst="upArrow">
            <a:avLst/>
          </a:prstGeom>
          <a:solidFill>
            <a:schemeClr val="accent1"/>
          </a:solidFill>
          <a:ln w="6350" algn="ctr">
            <a:noFill/>
            <a:miter lim="800000"/>
            <a:headEnd/>
            <a:tailEnd/>
          </a:ln>
        </p:spPr>
        <p:txBody>
          <a:bodyPr wrap="none" lIns="160017" tIns="128015" rIns="160017" bIns="128015" anchor="ctr"/>
          <a:lstStyle/>
          <a:p>
            <a:pPr defTabSz="1364828">
              <a:spcBef>
                <a:spcPct val="50000"/>
              </a:spcBef>
              <a:buClr>
                <a:srgbClr val="F0AB00"/>
              </a:buClr>
              <a:defRPr/>
            </a:pPr>
            <a:endParaRPr lang="en-US" sz="1600" kern="0" dirty="0">
              <a:solidFill>
                <a:schemeClr val="bg1">
                  <a:lumMod val="50000"/>
                </a:schemeClr>
              </a:solidFill>
            </a:endParaRPr>
          </a:p>
        </p:txBody>
      </p:sp>
      <p:sp>
        <p:nvSpPr>
          <p:cNvPr id="132" name="Rectangle 131"/>
          <p:cNvSpPr/>
          <p:nvPr/>
        </p:nvSpPr>
        <p:spPr bwMode="gray">
          <a:xfrm>
            <a:off x="8604329" y="5554154"/>
            <a:ext cx="1674897" cy="356360"/>
          </a:xfrm>
          <a:prstGeom prst="rect">
            <a:avLst/>
          </a:prstGeom>
          <a:solidFill>
            <a:schemeClr val="accent1">
              <a:lumMod val="75000"/>
            </a:schemeClr>
          </a:solidFill>
          <a:ln w="6350" algn="ctr">
            <a:noFill/>
            <a:miter lim="800000"/>
            <a:headEnd/>
            <a:tailEnd/>
          </a:ln>
          <a:effectLst/>
        </p:spPr>
        <p:txBody>
          <a:bodyPr lIns="160017" tIns="128015" rIns="160017" bIns="128015" anchor="ctr"/>
          <a:lstStyle/>
          <a:p>
            <a:pPr algn="ctr">
              <a:spcBef>
                <a:spcPct val="50000"/>
              </a:spcBef>
              <a:buClr>
                <a:srgbClr val="F0AB00"/>
              </a:buClr>
              <a:buSzPct val="80000"/>
              <a:defRPr/>
            </a:pPr>
            <a:r>
              <a:rPr lang="en-US" sz="1067" b="1" kern="0" dirty="0">
                <a:solidFill>
                  <a:schemeClr val="bg1"/>
                </a:solidFill>
              </a:rPr>
              <a:t>Readiness check</a:t>
            </a:r>
          </a:p>
        </p:txBody>
      </p:sp>
      <p:sp>
        <p:nvSpPr>
          <p:cNvPr id="133" name="Rectangle 132"/>
          <p:cNvSpPr/>
          <p:nvPr/>
        </p:nvSpPr>
        <p:spPr bwMode="gray">
          <a:xfrm>
            <a:off x="8604329" y="3517522"/>
            <a:ext cx="1674897" cy="356360"/>
          </a:xfrm>
          <a:prstGeom prst="rect">
            <a:avLst/>
          </a:prstGeom>
          <a:solidFill>
            <a:schemeClr val="accent1">
              <a:lumMod val="75000"/>
            </a:schemeClr>
          </a:solidFill>
          <a:ln w="6350" algn="ctr">
            <a:noFill/>
            <a:miter lim="800000"/>
            <a:headEnd/>
            <a:tailEnd/>
          </a:ln>
          <a:effectLst/>
        </p:spPr>
        <p:txBody>
          <a:bodyPr lIns="160017" tIns="128015" rIns="160017" bIns="128015" anchor="ctr"/>
          <a:lstStyle/>
          <a:p>
            <a:pPr algn="ctr">
              <a:spcBef>
                <a:spcPct val="50000"/>
              </a:spcBef>
              <a:buClr>
                <a:srgbClr val="F0AB00"/>
              </a:buClr>
              <a:buSzPct val="80000"/>
              <a:defRPr/>
            </a:pPr>
            <a:r>
              <a:rPr lang="en-US" sz="1067" b="1" kern="0" dirty="0">
                <a:solidFill>
                  <a:schemeClr val="bg1"/>
                </a:solidFill>
              </a:rPr>
              <a:t>Live production</a:t>
            </a:r>
          </a:p>
        </p:txBody>
      </p:sp>
      <p:sp>
        <p:nvSpPr>
          <p:cNvPr id="134" name="Up Arrow 109"/>
          <p:cNvSpPr/>
          <p:nvPr/>
        </p:nvSpPr>
        <p:spPr bwMode="gray">
          <a:xfrm>
            <a:off x="9292084" y="3899656"/>
            <a:ext cx="305693" cy="978074"/>
          </a:xfrm>
          <a:prstGeom prst="upArrow">
            <a:avLst/>
          </a:prstGeom>
          <a:solidFill>
            <a:schemeClr val="accent1">
              <a:lumMod val="75000"/>
            </a:schemeClr>
          </a:solidFill>
          <a:ln w="6350" algn="ctr">
            <a:noFill/>
            <a:miter lim="800000"/>
            <a:headEnd/>
            <a:tailEnd/>
          </a:ln>
        </p:spPr>
        <p:txBody>
          <a:bodyPr wrap="none" lIns="160017" tIns="128015" rIns="160017" bIns="128015" anchor="ctr"/>
          <a:lstStyle/>
          <a:p>
            <a:pPr defTabSz="1364828">
              <a:spcBef>
                <a:spcPct val="50000"/>
              </a:spcBef>
              <a:buClr>
                <a:srgbClr val="F0AB00"/>
              </a:buClr>
              <a:defRPr/>
            </a:pPr>
            <a:endParaRPr lang="en-US" sz="1600" kern="0" dirty="0">
              <a:solidFill>
                <a:schemeClr val="bg1">
                  <a:lumMod val="50000"/>
                </a:schemeClr>
              </a:solidFill>
            </a:endParaRPr>
          </a:p>
        </p:txBody>
      </p:sp>
      <p:sp>
        <p:nvSpPr>
          <p:cNvPr id="139" name="Rectangle 138"/>
          <p:cNvSpPr/>
          <p:nvPr/>
        </p:nvSpPr>
        <p:spPr bwMode="gray">
          <a:xfrm>
            <a:off x="1820843" y="3523811"/>
            <a:ext cx="1674897" cy="356360"/>
          </a:xfrm>
          <a:prstGeom prst="rect">
            <a:avLst/>
          </a:prstGeom>
          <a:solidFill>
            <a:schemeClr val="tx2"/>
          </a:solidFill>
          <a:ln w="6350" algn="ctr">
            <a:noFill/>
            <a:miter lim="800000"/>
            <a:headEnd/>
            <a:tailEnd/>
          </a:ln>
        </p:spPr>
        <p:txBody>
          <a:bodyPr lIns="0" tIns="128015" rIns="0" bIns="128015" anchor="ctr"/>
          <a:lstStyle/>
          <a:p>
            <a:pPr algn="ctr" defTabSz="1364828">
              <a:spcBef>
                <a:spcPct val="50000"/>
              </a:spcBef>
              <a:buClr>
                <a:srgbClr val="F0AB00"/>
              </a:buClr>
              <a:defRPr/>
            </a:pPr>
            <a:r>
              <a:rPr lang="en-US" sz="1067" b="1" kern="0" dirty="0">
                <a:solidFill>
                  <a:schemeClr val="bg1"/>
                </a:solidFill>
              </a:rPr>
              <a:t>Project setup</a:t>
            </a:r>
          </a:p>
        </p:txBody>
      </p:sp>
      <p:sp>
        <p:nvSpPr>
          <p:cNvPr id="146" name="Up Arrow 111"/>
          <p:cNvSpPr/>
          <p:nvPr/>
        </p:nvSpPr>
        <p:spPr bwMode="gray">
          <a:xfrm rot="10800000">
            <a:off x="2933198" y="4627010"/>
            <a:ext cx="425974" cy="925477"/>
          </a:xfrm>
          <a:prstGeom prst="upArrow">
            <a:avLst/>
          </a:prstGeom>
          <a:solidFill>
            <a:schemeClr val="tx2"/>
          </a:solidFill>
          <a:ln w="6350" algn="ctr">
            <a:noFill/>
            <a:miter lim="800000"/>
            <a:headEnd/>
            <a:tailEnd/>
          </a:ln>
        </p:spPr>
        <p:txBody>
          <a:bodyPr wrap="none" lIns="160017" tIns="128015" rIns="160017" bIns="128015" anchor="ctr"/>
          <a:lstStyle/>
          <a:p>
            <a:pPr defTabSz="1364828">
              <a:spcBef>
                <a:spcPct val="50000"/>
              </a:spcBef>
              <a:buClr>
                <a:srgbClr val="F0AB00"/>
              </a:buClr>
              <a:defRPr/>
            </a:pPr>
            <a:endParaRPr lang="en-US" sz="1600" kern="0" dirty="0">
              <a:solidFill>
                <a:schemeClr val="bg1">
                  <a:lumMod val="50000"/>
                </a:schemeClr>
              </a:solidFill>
            </a:endParaRPr>
          </a:p>
        </p:txBody>
      </p:sp>
      <p:sp>
        <p:nvSpPr>
          <p:cNvPr id="147" name="Rectangle 146"/>
          <p:cNvSpPr/>
          <p:nvPr/>
        </p:nvSpPr>
        <p:spPr bwMode="gray">
          <a:xfrm>
            <a:off x="6316130" y="3519300"/>
            <a:ext cx="1674897" cy="356360"/>
          </a:xfrm>
          <a:prstGeom prst="rect">
            <a:avLst/>
          </a:prstGeom>
          <a:solidFill>
            <a:schemeClr val="accent1"/>
          </a:solidFill>
          <a:ln w="6350" algn="ctr">
            <a:noFill/>
            <a:miter lim="800000"/>
            <a:headEnd/>
            <a:tailEnd/>
          </a:ln>
          <a:effectLst/>
        </p:spPr>
        <p:txBody>
          <a:bodyPr wrap="square" lIns="121928" tIns="0" rIns="160017" bIns="0" anchor="ctr"/>
          <a:lstStyle/>
          <a:p>
            <a:pPr algn="ctr">
              <a:spcBef>
                <a:spcPct val="50000"/>
              </a:spcBef>
              <a:buClr>
                <a:srgbClr val="F0AB00"/>
              </a:buClr>
              <a:buSzPct val="80000"/>
              <a:defRPr/>
            </a:pPr>
            <a:r>
              <a:rPr lang="en-US" sz="1067" b="1" kern="0" dirty="0">
                <a:solidFill>
                  <a:schemeClr val="bg1"/>
                </a:solidFill>
              </a:rPr>
              <a:t>Configuration</a:t>
            </a:r>
          </a:p>
        </p:txBody>
      </p:sp>
      <p:sp>
        <p:nvSpPr>
          <p:cNvPr id="148" name="Rectangle 147"/>
          <p:cNvSpPr/>
          <p:nvPr/>
        </p:nvSpPr>
        <p:spPr bwMode="gray">
          <a:xfrm>
            <a:off x="8604329" y="4749073"/>
            <a:ext cx="1674897" cy="356360"/>
          </a:xfrm>
          <a:prstGeom prst="rect">
            <a:avLst/>
          </a:prstGeom>
          <a:solidFill>
            <a:schemeClr val="accent1">
              <a:lumMod val="75000"/>
            </a:schemeClr>
          </a:solidFill>
          <a:ln w="6350" algn="ctr">
            <a:noFill/>
            <a:miter lim="800000"/>
            <a:headEnd/>
            <a:tailEnd/>
          </a:ln>
          <a:effectLst/>
        </p:spPr>
        <p:txBody>
          <a:bodyPr lIns="160017" tIns="128015" rIns="160017" bIns="128015" anchor="ctr"/>
          <a:lstStyle/>
          <a:p>
            <a:pPr algn="ctr">
              <a:spcBef>
                <a:spcPct val="50000"/>
              </a:spcBef>
              <a:buClr>
                <a:srgbClr val="F0AB00"/>
              </a:buClr>
              <a:buSzPct val="80000"/>
              <a:defRPr/>
            </a:pPr>
            <a:r>
              <a:rPr lang="en-US" sz="1067" b="1" kern="0" dirty="0">
                <a:solidFill>
                  <a:schemeClr val="bg1"/>
                </a:solidFill>
              </a:rPr>
              <a:t>Cutover</a:t>
            </a:r>
          </a:p>
        </p:txBody>
      </p:sp>
      <p:sp>
        <p:nvSpPr>
          <p:cNvPr id="149" name="Up Arrow 114"/>
          <p:cNvSpPr/>
          <p:nvPr/>
        </p:nvSpPr>
        <p:spPr bwMode="gray">
          <a:xfrm>
            <a:off x="8973992" y="5116832"/>
            <a:ext cx="305693" cy="432549"/>
          </a:xfrm>
          <a:prstGeom prst="upArrow">
            <a:avLst/>
          </a:prstGeom>
          <a:solidFill>
            <a:schemeClr val="accent1">
              <a:lumMod val="75000"/>
            </a:schemeClr>
          </a:solidFill>
          <a:ln w="6350" algn="ctr">
            <a:noFill/>
            <a:miter lim="800000"/>
            <a:headEnd/>
            <a:tailEnd/>
          </a:ln>
        </p:spPr>
        <p:txBody>
          <a:bodyPr wrap="none" lIns="160017" tIns="128015" rIns="160017" bIns="128015" anchor="ctr"/>
          <a:lstStyle/>
          <a:p>
            <a:pPr defTabSz="1364828">
              <a:spcBef>
                <a:spcPct val="50000"/>
              </a:spcBef>
              <a:buClr>
                <a:srgbClr val="F0AB00"/>
              </a:buClr>
              <a:defRPr/>
            </a:pPr>
            <a:endParaRPr lang="en-US" sz="1600" kern="0" dirty="0">
              <a:solidFill>
                <a:schemeClr val="bg1">
                  <a:lumMod val="50000"/>
                </a:schemeClr>
              </a:solidFill>
            </a:endParaRPr>
          </a:p>
        </p:txBody>
      </p:sp>
      <p:sp>
        <p:nvSpPr>
          <p:cNvPr id="151" name="Up Arrow 116"/>
          <p:cNvSpPr/>
          <p:nvPr/>
        </p:nvSpPr>
        <p:spPr bwMode="gray">
          <a:xfrm rot="10800000">
            <a:off x="7083717" y="5220184"/>
            <a:ext cx="407890" cy="341386"/>
          </a:xfrm>
          <a:prstGeom prst="upArrow">
            <a:avLst/>
          </a:prstGeom>
          <a:solidFill>
            <a:schemeClr val="accent1"/>
          </a:solidFill>
          <a:ln w="6350" algn="ctr">
            <a:noFill/>
            <a:miter lim="800000"/>
            <a:headEnd/>
            <a:tailEnd/>
          </a:ln>
        </p:spPr>
        <p:txBody>
          <a:bodyPr wrap="none" lIns="160017" tIns="128015" rIns="160017" bIns="128015" anchor="ctr"/>
          <a:lstStyle/>
          <a:p>
            <a:pPr defTabSz="1364828">
              <a:spcBef>
                <a:spcPct val="50000"/>
              </a:spcBef>
              <a:buClr>
                <a:srgbClr val="F0AB00"/>
              </a:buClr>
              <a:defRPr/>
            </a:pPr>
            <a:endParaRPr lang="en-US" sz="1600" kern="0" dirty="0">
              <a:solidFill>
                <a:schemeClr val="bg1">
                  <a:lumMod val="50000"/>
                </a:schemeClr>
              </a:solidFill>
            </a:endParaRPr>
          </a:p>
        </p:txBody>
      </p:sp>
      <p:sp>
        <p:nvSpPr>
          <p:cNvPr id="159" name="Rectangle 158"/>
          <p:cNvSpPr/>
          <p:nvPr/>
        </p:nvSpPr>
        <p:spPr bwMode="gray">
          <a:xfrm>
            <a:off x="6337752" y="4215591"/>
            <a:ext cx="1674897" cy="356360"/>
          </a:xfrm>
          <a:prstGeom prst="rect">
            <a:avLst/>
          </a:prstGeom>
          <a:solidFill>
            <a:schemeClr val="accent1"/>
          </a:solidFill>
          <a:ln w="6350" algn="ctr">
            <a:noFill/>
            <a:miter lim="800000"/>
            <a:headEnd/>
            <a:tailEnd/>
          </a:ln>
          <a:effectLst/>
        </p:spPr>
        <p:txBody>
          <a:bodyPr wrap="none" lIns="121928" tIns="0" rIns="160017" bIns="0" anchor="ctr"/>
          <a:lstStyle/>
          <a:p>
            <a:pPr algn="ctr">
              <a:spcBef>
                <a:spcPct val="50000"/>
              </a:spcBef>
              <a:buClr>
                <a:srgbClr val="F0AB00"/>
              </a:buClr>
              <a:buSzPct val="80000"/>
              <a:defRPr/>
            </a:pPr>
            <a:r>
              <a:rPr lang="en-US" sz="1067" b="1" kern="0" dirty="0">
                <a:solidFill>
                  <a:schemeClr val="bg1"/>
                </a:solidFill>
              </a:rPr>
              <a:t>Walkthrough</a:t>
            </a:r>
          </a:p>
        </p:txBody>
      </p:sp>
      <p:grpSp>
        <p:nvGrpSpPr>
          <p:cNvPr id="160" name="Group 159"/>
          <p:cNvGrpSpPr/>
          <p:nvPr/>
        </p:nvGrpSpPr>
        <p:grpSpPr>
          <a:xfrm>
            <a:off x="7672497" y="3607015"/>
            <a:ext cx="407363" cy="735065"/>
            <a:chOff x="6616105" y="2273937"/>
            <a:chExt cx="459069" cy="570600"/>
          </a:xfrm>
        </p:grpSpPr>
        <p:sp>
          <p:nvSpPr>
            <p:cNvPr id="161" name="Curved Down Arrow 120"/>
            <p:cNvSpPr/>
            <p:nvPr/>
          </p:nvSpPr>
          <p:spPr bwMode="gray">
            <a:xfrm flipH="1">
              <a:off x="6616105" y="2273937"/>
              <a:ext cx="426294" cy="271052"/>
            </a:xfrm>
            <a:prstGeom prst="curvedDownArrow">
              <a:avLst/>
            </a:prstGeom>
            <a:solidFill>
              <a:schemeClr val="bg1">
                <a:lumMod val="75000"/>
              </a:schemeClr>
            </a:solidFill>
            <a:ln w="6350" algn="ctr">
              <a:noFill/>
              <a:miter lim="800000"/>
              <a:headEnd/>
              <a:tailEnd/>
            </a:ln>
          </p:spPr>
          <p:txBody>
            <a:bodyPr lIns="89997" tIns="71998" rIns="89997" bIns="71998" rtlCol="0" anchor="ctr"/>
            <a:lstStyle/>
            <a:p>
              <a:pPr algn="ctr" defTabSz="914339" fontAlgn="base">
                <a:spcBef>
                  <a:spcPct val="50000"/>
                </a:spcBef>
                <a:spcAft>
                  <a:spcPct val="0"/>
                </a:spcAft>
                <a:buClr>
                  <a:srgbClr val="F0AB00"/>
                </a:buClr>
                <a:buSzPct val="80000"/>
              </a:pPr>
              <a:endParaRPr lang="en-US" sz="2000" kern="0" dirty="0">
                <a:ea typeface="Arial Unicode MS" pitchFamily="34" charset="-128"/>
                <a:cs typeface="Arial Unicode MS" pitchFamily="34" charset="-128"/>
              </a:endParaRPr>
            </a:p>
          </p:txBody>
        </p:sp>
        <p:sp>
          <p:nvSpPr>
            <p:cNvPr id="162" name="Curved Down Arrow 121"/>
            <p:cNvSpPr/>
            <p:nvPr/>
          </p:nvSpPr>
          <p:spPr bwMode="gray">
            <a:xfrm rot="10800000" flipH="1">
              <a:off x="6648880" y="2573485"/>
              <a:ext cx="426294" cy="271052"/>
            </a:xfrm>
            <a:prstGeom prst="curvedDownArrow">
              <a:avLst/>
            </a:prstGeom>
            <a:solidFill>
              <a:schemeClr val="bg1">
                <a:lumMod val="75000"/>
              </a:schemeClr>
            </a:solidFill>
            <a:ln w="6350" algn="ctr">
              <a:noFill/>
              <a:miter lim="800000"/>
              <a:headEnd/>
              <a:tailEnd/>
            </a:ln>
          </p:spPr>
          <p:txBody>
            <a:bodyPr lIns="89997" tIns="71998" rIns="89997" bIns="71998" rtlCol="0" anchor="ctr"/>
            <a:lstStyle/>
            <a:p>
              <a:pPr algn="ctr" defTabSz="914339" fontAlgn="base">
                <a:spcBef>
                  <a:spcPct val="50000"/>
                </a:spcBef>
                <a:spcAft>
                  <a:spcPct val="0"/>
                </a:spcAft>
                <a:buClr>
                  <a:srgbClr val="F0AB00"/>
                </a:buClr>
                <a:buSzPct val="80000"/>
              </a:pPr>
              <a:endParaRPr lang="en-US" sz="2000" kern="0" dirty="0">
                <a:ea typeface="Arial Unicode MS" pitchFamily="34" charset="-128"/>
                <a:cs typeface="Arial Unicode MS" pitchFamily="34" charset="-128"/>
              </a:endParaRPr>
            </a:p>
          </p:txBody>
        </p:sp>
      </p:grpSp>
      <p:sp>
        <p:nvSpPr>
          <p:cNvPr id="163" name="Rectangle 162"/>
          <p:cNvSpPr/>
          <p:nvPr/>
        </p:nvSpPr>
        <p:spPr bwMode="gray">
          <a:xfrm>
            <a:off x="1820843" y="5563487"/>
            <a:ext cx="1674897" cy="356360"/>
          </a:xfrm>
          <a:prstGeom prst="rect">
            <a:avLst/>
          </a:prstGeom>
          <a:solidFill>
            <a:schemeClr val="tx2"/>
          </a:solidFill>
          <a:ln w="6350" algn="ctr">
            <a:noFill/>
            <a:miter lim="800000"/>
            <a:headEnd/>
            <a:tailEnd/>
          </a:ln>
        </p:spPr>
        <p:txBody>
          <a:bodyPr lIns="0" tIns="128015" rIns="0" bIns="128015" anchor="ctr"/>
          <a:lstStyle/>
          <a:p>
            <a:pPr algn="ctr" defTabSz="1364828">
              <a:spcBef>
                <a:spcPct val="50000"/>
              </a:spcBef>
              <a:buClr>
                <a:srgbClr val="F0AB00"/>
              </a:buClr>
            </a:pPr>
            <a:r>
              <a:rPr lang="en-US" sz="1067" b="1" kern="0" dirty="0">
                <a:solidFill>
                  <a:schemeClr val="bg1"/>
                </a:solidFill>
              </a:rPr>
              <a:t>Initial system</a:t>
            </a:r>
          </a:p>
        </p:txBody>
      </p:sp>
      <p:grpSp>
        <p:nvGrpSpPr>
          <p:cNvPr id="164" name="Group 163"/>
          <p:cNvGrpSpPr/>
          <p:nvPr/>
        </p:nvGrpSpPr>
        <p:grpSpPr>
          <a:xfrm>
            <a:off x="1757350" y="4829975"/>
            <a:ext cx="897710" cy="431181"/>
            <a:chOff x="3640817" y="1009763"/>
            <a:chExt cx="1566000" cy="853775"/>
          </a:xfrm>
        </p:grpSpPr>
        <p:sp>
          <p:nvSpPr>
            <p:cNvPr id="165" name="TextBox 164"/>
            <p:cNvSpPr txBox="1"/>
            <p:nvPr/>
          </p:nvSpPr>
          <p:spPr>
            <a:xfrm>
              <a:off x="3889574" y="1528433"/>
              <a:ext cx="1102579" cy="243714"/>
            </a:xfrm>
            <a:prstGeom prst="rect">
              <a:avLst/>
            </a:prstGeom>
            <a:noFill/>
          </p:spPr>
          <p:txBody>
            <a:bodyPr wrap="square" lIns="0" tIns="0" rIns="0" bIns="0" rtlCol="0">
              <a:spAutoFit/>
            </a:bodyPr>
            <a:lstStyle/>
            <a:p>
              <a:pPr defTabSz="342538" fontAlgn="base">
                <a:spcBef>
                  <a:spcPts val="449"/>
                </a:spcBef>
                <a:spcAft>
                  <a:spcPct val="0"/>
                </a:spcAft>
                <a:buClr>
                  <a:srgbClr val="F0AB00"/>
                </a:buClr>
                <a:buSzPct val="80000"/>
                <a:defRPr/>
              </a:pPr>
              <a:r>
                <a:rPr lang="en-US" sz="800" kern="0" dirty="0">
                  <a:solidFill>
                    <a:schemeClr val="tx1">
                      <a:lumMod val="65000"/>
                      <a:lumOff val="35000"/>
                    </a:schemeClr>
                  </a:solidFill>
                  <a:latin typeface="BentonSans Bold"/>
                  <a:ea typeface="Arial Unicode MS" pitchFamily="34" charset="-128"/>
                  <a:cs typeface="BentonSans Bold"/>
                </a:rPr>
                <a:t>Public cloud</a:t>
              </a:r>
            </a:p>
          </p:txBody>
        </p:sp>
        <p:sp>
          <p:nvSpPr>
            <p:cNvPr id="166" name="Freeform 5"/>
            <p:cNvSpPr>
              <a:spLocks/>
            </p:cNvSpPr>
            <p:nvPr/>
          </p:nvSpPr>
          <p:spPr bwMode="auto">
            <a:xfrm>
              <a:off x="3640817" y="1009763"/>
              <a:ext cx="1566000" cy="853775"/>
            </a:xfrm>
            <a:custGeom>
              <a:avLst/>
              <a:gdLst>
                <a:gd name="T0" fmla="*/ 161 w 1220"/>
                <a:gd name="T1" fmla="*/ 668 h 668"/>
                <a:gd name="T2" fmla="*/ 0 w 1220"/>
                <a:gd name="T3" fmla="*/ 507 h 668"/>
                <a:gd name="T4" fmla="*/ 138 w 1220"/>
                <a:gd name="T5" fmla="*/ 348 h 668"/>
                <a:gd name="T6" fmla="*/ 170 w 1220"/>
                <a:gd name="T7" fmla="*/ 343 h 668"/>
                <a:gd name="T8" fmla="*/ 165 w 1220"/>
                <a:gd name="T9" fmla="*/ 311 h 668"/>
                <a:gd name="T10" fmla="*/ 161 w 1220"/>
                <a:gd name="T11" fmla="*/ 268 h 668"/>
                <a:gd name="T12" fmla="*/ 430 w 1220"/>
                <a:gd name="T13" fmla="*/ 0 h 668"/>
                <a:gd name="T14" fmla="*/ 674 w 1220"/>
                <a:gd name="T15" fmla="*/ 158 h 668"/>
                <a:gd name="T16" fmla="*/ 688 w 1220"/>
                <a:gd name="T17" fmla="*/ 188 h 668"/>
                <a:gd name="T18" fmla="*/ 718 w 1220"/>
                <a:gd name="T19" fmla="*/ 173 h 668"/>
                <a:gd name="T20" fmla="*/ 818 w 1220"/>
                <a:gd name="T21" fmla="*/ 148 h 668"/>
                <a:gd name="T22" fmla="*/ 1032 w 1220"/>
                <a:gd name="T23" fmla="*/ 351 h 668"/>
                <a:gd name="T24" fmla="*/ 1034 w 1220"/>
                <a:gd name="T25" fmla="*/ 383 h 668"/>
                <a:gd name="T26" fmla="*/ 1066 w 1220"/>
                <a:gd name="T27" fmla="*/ 381 h 668"/>
                <a:gd name="T28" fmla="*/ 1076 w 1220"/>
                <a:gd name="T29" fmla="*/ 380 h 668"/>
                <a:gd name="T30" fmla="*/ 1220 w 1220"/>
                <a:gd name="T31" fmla="*/ 524 h 668"/>
                <a:gd name="T32" fmla="*/ 1076 w 1220"/>
                <a:gd name="T33" fmla="*/ 668 h 668"/>
                <a:gd name="T34" fmla="*/ 161 w 1220"/>
                <a:gd name="T35" fmla="*/ 66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20" h="668">
                  <a:moveTo>
                    <a:pt x="161" y="668"/>
                  </a:moveTo>
                  <a:cubicBezTo>
                    <a:pt x="72" y="668"/>
                    <a:pt x="0" y="596"/>
                    <a:pt x="0" y="507"/>
                  </a:cubicBezTo>
                  <a:cubicBezTo>
                    <a:pt x="0" y="428"/>
                    <a:pt x="59" y="359"/>
                    <a:pt x="138" y="348"/>
                  </a:cubicBezTo>
                  <a:cubicBezTo>
                    <a:pt x="170" y="343"/>
                    <a:pt x="170" y="343"/>
                    <a:pt x="170" y="343"/>
                  </a:cubicBezTo>
                  <a:cubicBezTo>
                    <a:pt x="165" y="311"/>
                    <a:pt x="165" y="311"/>
                    <a:pt x="165" y="311"/>
                  </a:cubicBezTo>
                  <a:cubicBezTo>
                    <a:pt x="162" y="297"/>
                    <a:pt x="161" y="282"/>
                    <a:pt x="161" y="268"/>
                  </a:cubicBezTo>
                  <a:cubicBezTo>
                    <a:pt x="161" y="120"/>
                    <a:pt x="282" y="0"/>
                    <a:pt x="430" y="0"/>
                  </a:cubicBezTo>
                  <a:cubicBezTo>
                    <a:pt x="535" y="0"/>
                    <a:pt x="631" y="62"/>
                    <a:pt x="674" y="158"/>
                  </a:cubicBezTo>
                  <a:cubicBezTo>
                    <a:pt x="688" y="188"/>
                    <a:pt x="688" y="188"/>
                    <a:pt x="688" y="188"/>
                  </a:cubicBezTo>
                  <a:cubicBezTo>
                    <a:pt x="718" y="173"/>
                    <a:pt x="718" y="173"/>
                    <a:pt x="718" y="173"/>
                  </a:cubicBezTo>
                  <a:cubicBezTo>
                    <a:pt x="749" y="156"/>
                    <a:pt x="783" y="148"/>
                    <a:pt x="818" y="148"/>
                  </a:cubicBezTo>
                  <a:cubicBezTo>
                    <a:pt x="932" y="148"/>
                    <a:pt x="1026" y="237"/>
                    <a:pt x="1032" y="351"/>
                  </a:cubicBezTo>
                  <a:cubicBezTo>
                    <a:pt x="1034" y="383"/>
                    <a:pt x="1034" y="383"/>
                    <a:pt x="1034" y="383"/>
                  </a:cubicBezTo>
                  <a:cubicBezTo>
                    <a:pt x="1066" y="381"/>
                    <a:pt x="1066" y="381"/>
                    <a:pt x="1066" y="381"/>
                  </a:cubicBezTo>
                  <a:cubicBezTo>
                    <a:pt x="1070" y="381"/>
                    <a:pt x="1073" y="380"/>
                    <a:pt x="1076" y="380"/>
                  </a:cubicBezTo>
                  <a:cubicBezTo>
                    <a:pt x="1155" y="380"/>
                    <a:pt x="1220" y="445"/>
                    <a:pt x="1220" y="524"/>
                  </a:cubicBezTo>
                  <a:cubicBezTo>
                    <a:pt x="1220" y="604"/>
                    <a:pt x="1155" y="668"/>
                    <a:pt x="1076" y="668"/>
                  </a:cubicBezTo>
                  <a:lnTo>
                    <a:pt x="161" y="668"/>
                  </a:lnTo>
                  <a:close/>
                </a:path>
              </a:pathLst>
            </a:custGeom>
            <a:noFill/>
            <a:ln w="76200" cmpd="sng">
              <a:solidFill>
                <a:srgbClr val="0076CB"/>
              </a:solidFill>
            </a:ln>
          </p:spPr>
          <p:txBody>
            <a:bodyPr vert="horz" wrap="square" lIns="91437" tIns="45719" rIns="91437" bIns="45719" numCol="1" anchor="t" anchorCtr="0" compatLnSpc="1">
              <a:prstTxWarp prst="textNoShape">
                <a:avLst/>
              </a:prstTxWarp>
            </a:bodyPr>
            <a:lstStyle/>
            <a:p>
              <a:pPr defTabSz="610994">
                <a:defRPr/>
              </a:pPr>
              <a:endParaRPr lang="en-US" sz="900" b="1" kern="0" dirty="0">
                <a:solidFill>
                  <a:srgbClr val="000000"/>
                </a:solidFill>
                <a:latin typeface="BentonSans Regular"/>
                <a:cs typeface="BentonSans Regular"/>
              </a:endParaRPr>
            </a:p>
          </p:txBody>
        </p:sp>
      </p:grpSp>
      <p:pic>
        <p:nvPicPr>
          <p:cNvPr id="167" name="Picture 166"/>
          <p:cNvPicPr>
            <a:picLocks noChangeAspect="1"/>
          </p:cNvPicPr>
          <p:nvPr/>
        </p:nvPicPr>
        <p:blipFill>
          <a:blip r:embed="rId4">
            <a:duotone>
              <a:schemeClr val="accent1">
                <a:shade val="45000"/>
                <a:satMod val="135000"/>
              </a:schemeClr>
              <a:prstClr val="white"/>
            </a:duotone>
            <a:lum contrast="-20000"/>
          </a:blip>
          <a:stretch>
            <a:fillRect/>
          </a:stretch>
        </p:blipFill>
        <p:spPr>
          <a:xfrm rot="20700000">
            <a:off x="9687931" y="4055894"/>
            <a:ext cx="541896" cy="518671"/>
          </a:xfrm>
          <a:prstGeom prst="rect">
            <a:avLst/>
          </a:prstGeom>
        </p:spPr>
      </p:pic>
      <p:sp>
        <p:nvSpPr>
          <p:cNvPr id="168" name="Rounded Rectangle 62"/>
          <p:cNvSpPr/>
          <p:nvPr/>
        </p:nvSpPr>
        <p:spPr bwMode="gray">
          <a:xfrm>
            <a:off x="3915794" y="2952480"/>
            <a:ext cx="1978636" cy="3193120"/>
          </a:xfrm>
          <a:prstGeom prst="roundRect">
            <a:avLst>
              <a:gd name="adj" fmla="val 14916"/>
            </a:avLst>
          </a:prstGeom>
          <a:noFill/>
          <a:ln>
            <a:solidFill>
              <a:schemeClr val="accent1"/>
            </a:solidFill>
            <a:headEnd/>
            <a:tailEnd/>
          </a:ln>
        </p:spPr>
        <p:style>
          <a:lnRef idx="2">
            <a:schemeClr val="accent5"/>
          </a:lnRef>
          <a:fillRef idx="1">
            <a:schemeClr val="lt1"/>
          </a:fillRef>
          <a:effectRef idx="0">
            <a:schemeClr val="accent5"/>
          </a:effectRef>
          <a:fontRef idx="minor">
            <a:schemeClr val="dk1"/>
          </a:fontRef>
        </p:style>
        <p:txBody>
          <a:bodyPr lIns="160017" tIns="128015" rIns="160017" bIns="128015"/>
          <a:lstStyle/>
          <a:p>
            <a:pPr>
              <a:spcBef>
                <a:spcPct val="50000"/>
              </a:spcBef>
              <a:buClr>
                <a:srgbClr val="F0AB00"/>
              </a:buClr>
              <a:buSzPct val="80000"/>
              <a:defRPr/>
            </a:pPr>
            <a:r>
              <a:rPr lang="en-US" sz="1600" b="1" kern="0" dirty="0">
                <a:solidFill>
                  <a:schemeClr val="accent1"/>
                </a:solidFill>
                <a:ea typeface="Arial Unicode MS" pitchFamily="34" charset="-128"/>
                <a:cs typeface="Arial Unicode MS" pitchFamily="34" charset="-128"/>
              </a:rPr>
              <a:t>Explore</a:t>
            </a:r>
          </a:p>
        </p:txBody>
      </p:sp>
      <p:sp>
        <p:nvSpPr>
          <p:cNvPr id="169" name="Rectangle 168"/>
          <p:cNvSpPr/>
          <p:nvPr/>
        </p:nvSpPr>
        <p:spPr bwMode="gray">
          <a:xfrm>
            <a:off x="4086276" y="4198456"/>
            <a:ext cx="1674897" cy="356360"/>
          </a:xfrm>
          <a:prstGeom prst="rect">
            <a:avLst/>
          </a:prstGeom>
          <a:solidFill>
            <a:schemeClr val="accent1">
              <a:lumMod val="60000"/>
              <a:lumOff val="40000"/>
            </a:schemeClr>
          </a:solidFill>
          <a:ln w="6350" algn="ctr">
            <a:noFill/>
            <a:miter lim="800000"/>
            <a:headEnd/>
            <a:tailEnd/>
          </a:ln>
        </p:spPr>
        <p:txBody>
          <a:bodyPr lIns="0" tIns="128015" rIns="0" bIns="128015" anchor="ctr"/>
          <a:lstStyle/>
          <a:p>
            <a:pPr algn="ctr">
              <a:spcBef>
                <a:spcPct val="50000"/>
              </a:spcBef>
              <a:buClr>
                <a:srgbClr val="F0AB00"/>
              </a:buClr>
              <a:buSzPct val="80000"/>
              <a:defRPr/>
            </a:pPr>
            <a:r>
              <a:rPr lang="en-US" sz="1067" b="1" kern="0" dirty="0">
                <a:solidFill>
                  <a:schemeClr val="bg1"/>
                </a:solidFill>
              </a:rPr>
              <a:t>Configuration workbooks</a:t>
            </a:r>
          </a:p>
        </p:txBody>
      </p:sp>
      <p:sp>
        <p:nvSpPr>
          <p:cNvPr id="170" name="Up Arrow 65"/>
          <p:cNvSpPr/>
          <p:nvPr/>
        </p:nvSpPr>
        <p:spPr bwMode="gray">
          <a:xfrm>
            <a:off x="4260364" y="5232006"/>
            <a:ext cx="368057" cy="384330"/>
          </a:xfrm>
          <a:prstGeom prst="upArrow">
            <a:avLst/>
          </a:prstGeom>
          <a:solidFill>
            <a:schemeClr val="accent1">
              <a:lumMod val="60000"/>
              <a:lumOff val="40000"/>
            </a:schemeClr>
          </a:solidFill>
          <a:ln w="6350" algn="ctr">
            <a:noFill/>
            <a:miter lim="800000"/>
            <a:headEnd/>
            <a:tailEnd/>
          </a:ln>
        </p:spPr>
        <p:txBody>
          <a:bodyPr wrap="none" lIns="160017" tIns="128015" rIns="160017" bIns="128015" anchor="ctr"/>
          <a:lstStyle/>
          <a:p>
            <a:pPr defTabSz="1364828">
              <a:spcBef>
                <a:spcPct val="50000"/>
              </a:spcBef>
              <a:buClr>
                <a:srgbClr val="F0AB00"/>
              </a:buClr>
              <a:defRPr/>
            </a:pPr>
            <a:endParaRPr lang="en-US" sz="1600" kern="0" dirty="0">
              <a:solidFill>
                <a:schemeClr val="bg1">
                  <a:lumMod val="50000"/>
                </a:schemeClr>
              </a:solidFill>
            </a:endParaRPr>
          </a:p>
        </p:txBody>
      </p:sp>
      <p:sp>
        <p:nvSpPr>
          <p:cNvPr id="171" name="Rectangle 170"/>
          <p:cNvSpPr/>
          <p:nvPr/>
        </p:nvSpPr>
        <p:spPr bwMode="gray">
          <a:xfrm>
            <a:off x="4088377" y="4870213"/>
            <a:ext cx="1674897" cy="356360"/>
          </a:xfrm>
          <a:prstGeom prst="rect">
            <a:avLst/>
          </a:prstGeom>
          <a:solidFill>
            <a:schemeClr val="accent1">
              <a:lumMod val="60000"/>
              <a:lumOff val="40000"/>
            </a:schemeClr>
          </a:solidFill>
          <a:ln w="6350" algn="ctr">
            <a:noFill/>
            <a:miter lim="800000"/>
            <a:headEnd/>
            <a:tailEnd/>
          </a:ln>
        </p:spPr>
        <p:txBody>
          <a:bodyPr lIns="0" tIns="128015" rIns="0" bIns="128015" anchor="ctr"/>
          <a:lstStyle/>
          <a:p>
            <a:pPr algn="ctr">
              <a:spcBef>
                <a:spcPct val="50000"/>
              </a:spcBef>
              <a:buClr>
                <a:srgbClr val="F0AB00"/>
              </a:buClr>
              <a:buSzPct val="80000"/>
              <a:defRPr/>
            </a:pPr>
            <a:r>
              <a:rPr lang="en-US" sz="1067" b="1" kern="0" dirty="0">
                <a:solidFill>
                  <a:schemeClr val="bg1"/>
                </a:solidFill>
              </a:rPr>
              <a:t>Gap identification</a:t>
            </a:r>
          </a:p>
        </p:txBody>
      </p:sp>
      <p:sp>
        <p:nvSpPr>
          <p:cNvPr id="172" name="Up Arrow 67"/>
          <p:cNvSpPr/>
          <p:nvPr/>
        </p:nvSpPr>
        <p:spPr bwMode="gray">
          <a:xfrm>
            <a:off x="4629616" y="4559127"/>
            <a:ext cx="368057" cy="337605"/>
          </a:xfrm>
          <a:prstGeom prst="upArrow">
            <a:avLst/>
          </a:prstGeom>
          <a:solidFill>
            <a:schemeClr val="accent1">
              <a:lumMod val="60000"/>
              <a:lumOff val="40000"/>
            </a:schemeClr>
          </a:solidFill>
          <a:ln w="6350" algn="ctr">
            <a:noFill/>
            <a:miter lim="800000"/>
            <a:headEnd/>
            <a:tailEnd/>
          </a:ln>
        </p:spPr>
        <p:txBody>
          <a:bodyPr wrap="none" lIns="160017" tIns="128015" rIns="160017" bIns="128015" anchor="ctr"/>
          <a:lstStyle/>
          <a:p>
            <a:pPr defTabSz="1364828">
              <a:spcBef>
                <a:spcPct val="50000"/>
              </a:spcBef>
              <a:buClr>
                <a:srgbClr val="F0AB00"/>
              </a:buClr>
              <a:defRPr/>
            </a:pPr>
            <a:endParaRPr lang="en-US" sz="1600" kern="0" dirty="0">
              <a:solidFill>
                <a:schemeClr val="bg1">
                  <a:lumMod val="50000"/>
                </a:schemeClr>
              </a:solidFill>
            </a:endParaRPr>
          </a:p>
        </p:txBody>
      </p:sp>
      <p:sp>
        <p:nvSpPr>
          <p:cNvPr id="173" name="Rectangle 172"/>
          <p:cNvSpPr/>
          <p:nvPr/>
        </p:nvSpPr>
        <p:spPr bwMode="gray">
          <a:xfrm>
            <a:off x="4087633" y="3526699"/>
            <a:ext cx="1674897" cy="356360"/>
          </a:xfrm>
          <a:prstGeom prst="rect">
            <a:avLst/>
          </a:prstGeom>
          <a:solidFill>
            <a:schemeClr val="accent1">
              <a:lumMod val="60000"/>
              <a:lumOff val="40000"/>
            </a:schemeClr>
          </a:solidFill>
          <a:ln w="6350" algn="ctr">
            <a:noFill/>
            <a:miter lim="800000"/>
            <a:headEnd/>
            <a:tailEnd/>
          </a:ln>
        </p:spPr>
        <p:txBody>
          <a:bodyPr lIns="0" tIns="128015" rIns="0" bIns="128015" anchor="ctr"/>
          <a:lstStyle/>
          <a:p>
            <a:pPr algn="ctr">
              <a:spcBef>
                <a:spcPct val="50000"/>
              </a:spcBef>
              <a:buClr>
                <a:srgbClr val="F0AB00"/>
              </a:buClr>
              <a:buSzPct val="80000"/>
              <a:defRPr/>
            </a:pPr>
            <a:r>
              <a:rPr lang="en-US" sz="1067" b="1" kern="0" dirty="0">
                <a:solidFill>
                  <a:schemeClr val="bg1"/>
                </a:solidFill>
              </a:rPr>
              <a:t>Sprint plan</a:t>
            </a:r>
          </a:p>
        </p:txBody>
      </p:sp>
      <p:sp>
        <p:nvSpPr>
          <p:cNvPr id="174" name="Up Arrow 69"/>
          <p:cNvSpPr/>
          <p:nvPr/>
        </p:nvSpPr>
        <p:spPr bwMode="gray">
          <a:xfrm rot="5400000">
            <a:off x="5923279" y="3449081"/>
            <a:ext cx="354775" cy="499304"/>
          </a:xfrm>
          <a:prstGeom prst="upArrow">
            <a:avLst/>
          </a:prstGeom>
          <a:solidFill>
            <a:schemeClr val="accent1">
              <a:lumMod val="60000"/>
              <a:lumOff val="40000"/>
            </a:schemeClr>
          </a:solidFill>
          <a:ln w="6350" algn="ctr">
            <a:noFill/>
            <a:miter lim="800000"/>
            <a:headEnd/>
            <a:tailEnd/>
          </a:ln>
        </p:spPr>
        <p:txBody>
          <a:bodyPr wrap="none" lIns="160017" tIns="128015" rIns="160017" bIns="128015" anchor="ctr"/>
          <a:lstStyle/>
          <a:p>
            <a:pPr defTabSz="1364828">
              <a:spcBef>
                <a:spcPct val="50000"/>
              </a:spcBef>
              <a:buClr>
                <a:srgbClr val="F0AB00"/>
              </a:buClr>
              <a:defRPr/>
            </a:pPr>
            <a:endParaRPr lang="en-US" sz="1600" kern="0" dirty="0">
              <a:solidFill>
                <a:schemeClr val="bg1">
                  <a:lumMod val="50000"/>
                </a:schemeClr>
              </a:solidFill>
            </a:endParaRPr>
          </a:p>
        </p:txBody>
      </p:sp>
      <p:sp>
        <p:nvSpPr>
          <p:cNvPr id="175" name="Up Arrow 70"/>
          <p:cNvSpPr/>
          <p:nvPr/>
        </p:nvSpPr>
        <p:spPr bwMode="gray">
          <a:xfrm>
            <a:off x="4933658" y="3887480"/>
            <a:ext cx="368057" cy="337605"/>
          </a:xfrm>
          <a:prstGeom prst="upArrow">
            <a:avLst/>
          </a:prstGeom>
          <a:solidFill>
            <a:schemeClr val="accent1">
              <a:lumMod val="60000"/>
              <a:lumOff val="40000"/>
            </a:schemeClr>
          </a:solidFill>
          <a:ln w="6350" algn="ctr">
            <a:noFill/>
            <a:miter lim="800000"/>
            <a:headEnd/>
            <a:tailEnd/>
          </a:ln>
        </p:spPr>
        <p:txBody>
          <a:bodyPr wrap="none" lIns="160017" tIns="128015" rIns="160017" bIns="128015" anchor="ctr"/>
          <a:lstStyle/>
          <a:p>
            <a:pPr defTabSz="1364828">
              <a:spcBef>
                <a:spcPct val="50000"/>
              </a:spcBef>
              <a:buClr>
                <a:srgbClr val="F0AB00"/>
              </a:buClr>
              <a:defRPr/>
            </a:pPr>
            <a:endParaRPr lang="en-US" sz="1600" kern="0" dirty="0">
              <a:solidFill>
                <a:schemeClr val="bg1">
                  <a:lumMod val="50000"/>
                </a:schemeClr>
              </a:solidFill>
            </a:endParaRPr>
          </a:p>
        </p:txBody>
      </p:sp>
      <p:sp>
        <p:nvSpPr>
          <p:cNvPr id="176" name="Rectangle 175"/>
          <p:cNvSpPr/>
          <p:nvPr/>
        </p:nvSpPr>
        <p:spPr bwMode="gray">
          <a:xfrm>
            <a:off x="4091410" y="5536004"/>
            <a:ext cx="1674897" cy="356360"/>
          </a:xfrm>
          <a:prstGeom prst="rect">
            <a:avLst/>
          </a:prstGeom>
          <a:solidFill>
            <a:schemeClr val="accent1">
              <a:lumMod val="60000"/>
              <a:lumOff val="40000"/>
            </a:schemeClr>
          </a:solidFill>
          <a:ln w="6350" algn="ctr">
            <a:noFill/>
            <a:miter lim="800000"/>
            <a:headEnd/>
            <a:tailEnd/>
          </a:ln>
        </p:spPr>
        <p:txBody>
          <a:bodyPr lIns="0" tIns="128015" rIns="0" bIns="128015" anchor="ctr"/>
          <a:lstStyle/>
          <a:p>
            <a:pPr algn="ctr">
              <a:spcBef>
                <a:spcPct val="50000"/>
              </a:spcBef>
              <a:buClr>
                <a:srgbClr val="F0AB00"/>
              </a:buClr>
              <a:buSzPct val="80000"/>
              <a:defRPr/>
            </a:pPr>
            <a:r>
              <a:rPr lang="en-US" sz="1067" b="1" kern="0" dirty="0">
                <a:solidFill>
                  <a:schemeClr val="bg1"/>
                </a:solidFill>
              </a:rPr>
              <a:t>Solution validation</a:t>
            </a:r>
          </a:p>
        </p:txBody>
      </p:sp>
      <p:sp>
        <p:nvSpPr>
          <p:cNvPr id="177" name="Up Arrow 98"/>
          <p:cNvSpPr/>
          <p:nvPr/>
        </p:nvSpPr>
        <p:spPr bwMode="gray">
          <a:xfrm rot="5400000">
            <a:off x="3431534" y="5346932"/>
            <a:ext cx="439363" cy="785814"/>
          </a:xfrm>
          <a:prstGeom prst="upArrow">
            <a:avLst/>
          </a:prstGeom>
          <a:solidFill>
            <a:schemeClr val="tx2"/>
          </a:solidFill>
          <a:ln w="6350" algn="ctr">
            <a:noFill/>
            <a:miter lim="800000"/>
            <a:headEnd/>
            <a:tailEnd/>
          </a:ln>
        </p:spPr>
        <p:txBody>
          <a:bodyPr wrap="none" lIns="160017" tIns="128015" rIns="160017" bIns="128015" anchor="ctr"/>
          <a:lstStyle/>
          <a:p>
            <a:pPr defTabSz="1364828">
              <a:spcBef>
                <a:spcPct val="50000"/>
              </a:spcBef>
              <a:buClr>
                <a:srgbClr val="F0AB00"/>
              </a:buClr>
            </a:pPr>
            <a:endParaRPr lang="en-US" sz="1600" kern="0" dirty="0">
              <a:solidFill>
                <a:schemeClr val="bg1">
                  <a:lumMod val="50000"/>
                </a:schemeClr>
              </a:solidFill>
            </a:endParaRPr>
          </a:p>
        </p:txBody>
      </p:sp>
      <p:sp>
        <p:nvSpPr>
          <p:cNvPr id="178" name="Up Arrow 106"/>
          <p:cNvSpPr/>
          <p:nvPr/>
        </p:nvSpPr>
        <p:spPr bwMode="gray">
          <a:xfrm rot="5400000">
            <a:off x="7988265" y="5308344"/>
            <a:ext cx="418733" cy="866743"/>
          </a:xfrm>
          <a:prstGeom prst="upArrow">
            <a:avLst/>
          </a:prstGeom>
          <a:solidFill>
            <a:schemeClr val="accent1"/>
          </a:solidFill>
          <a:ln w="6350" algn="ctr">
            <a:noFill/>
            <a:miter lim="800000"/>
            <a:headEnd/>
            <a:tailEnd/>
          </a:ln>
        </p:spPr>
        <p:txBody>
          <a:bodyPr wrap="none" lIns="160017" tIns="128015" rIns="160017" bIns="128015" anchor="ctr"/>
          <a:lstStyle/>
          <a:p>
            <a:pPr defTabSz="1364828">
              <a:spcBef>
                <a:spcPct val="50000"/>
              </a:spcBef>
              <a:buClr>
                <a:srgbClr val="F0AB00"/>
              </a:buClr>
              <a:defRPr/>
            </a:pPr>
            <a:endParaRPr lang="en-US" sz="1600" kern="0" dirty="0">
              <a:solidFill>
                <a:schemeClr val="bg1">
                  <a:lumMod val="50000"/>
                </a:schemeClr>
              </a:solidFill>
            </a:endParaRPr>
          </a:p>
        </p:txBody>
      </p:sp>
      <p:grpSp>
        <p:nvGrpSpPr>
          <p:cNvPr id="179" name="Group 178"/>
          <p:cNvGrpSpPr/>
          <p:nvPr/>
        </p:nvGrpSpPr>
        <p:grpSpPr>
          <a:xfrm>
            <a:off x="7680480" y="4960171"/>
            <a:ext cx="407363" cy="735065"/>
            <a:chOff x="6616105" y="2273937"/>
            <a:chExt cx="459069" cy="570600"/>
          </a:xfrm>
        </p:grpSpPr>
        <p:sp>
          <p:nvSpPr>
            <p:cNvPr id="180" name="Curved Down Arrow 129"/>
            <p:cNvSpPr/>
            <p:nvPr/>
          </p:nvSpPr>
          <p:spPr bwMode="gray">
            <a:xfrm flipH="1">
              <a:off x="6616105" y="2273937"/>
              <a:ext cx="426294" cy="271052"/>
            </a:xfrm>
            <a:prstGeom prst="curvedDownArrow">
              <a:avLst/>
            </a:prstGeom>
            <a:solidFill>
              <a:schemeClr val="bg1">
                <a:lumMod val="75000"/>
              </a:schemeClr>
            </a:solidFill>
            <a:ln w="6350" algn="ctr">
              <a:noFill/>
              <a:miter lim="800000"/>
              <a:headEnd/>
              <a:tailEnd/>
            </a:ln>
          </p:spPr>
          <p:txBody>
            <a:bodyPr lIns="89997" tIns="71998" rIns="89997" bIns="71998" rtlCol="0" anchor="ctr"/>
            <a:lstStyle/>
            <a:p>
              <a:pPr algn="ctr" defTabSz="914339" fontAlgn="base">
                <a:spcBef>
                  <a:spcPct val="50000"/>
                </a:spcBef>
                <a:spcAft>
                  <a:spcPct val="0"/>
                </a:spcAft>
                <a:buClr>
                  <a:srgbClr val="F0AB00"/>
                </a:buClr>
                <a:buSzPct val="80000"/>
              </a:pPr>
              <a:endParaRPr lang="en-US" sz="2000" kern="0" dirty="0">
                <a:ea typeface="Arial Unicode MS" pitchFamily="34" charset="-128"/>
                <a:cs typeface="Arial Unicode MS" pitchFamily="34" charset="-128"/>
              </a:endParaRPr>
            </a:p>
          </p:txBody>
        </p:sp>
        <p:sp>
          <p:nvSpPr>
            <p:cNvPr id="181" name="Curved Down Arrow 130"/>
            <p:cNvSpPr/>
            <p:nvPr/>
          </p:nvSpPr>
          <p:spPr bwMode="gray">
            <a:xfrm rot="10800000" flipH="1">
              <a:off x="6648880" y="2573485"/>
              <a:ext cx="426294" cy="271052"/>
            </a:xfrm>
            <a:prstGeom prst="curvedDownArrow">
              <a:avLst/>
            </a:prstGeom>
            <a:solidFill>
              <a:schemeClr val="bg1">
                <a:lumMod val="75000"/>
              </a:schemeClr>
            </a:solidFill>
            <a:ln w="6350" algn="ctr">
              <a:noFill/>
              <a:miter lim="800000"/>
              <a:headEnd/>
              <a:tailEnd/>
            </a:ln>
          </p:spPr>
          <p:txBody>
            <a:bodyPr lIns="89997" tIns="71998" rIns="89997" bIns="71998" rtlCol="0" anchor="ctr"/>
            <a:lstStyle/>
            <a:p>
              <a:pPr algn="ctr" defTabSz="914339" fontAlgn="base">
                <a:spcBef>
                  <a:spcPct val="50000"/>
                </a:spcBef>
                <a:spcAft>
                  <a:spcPct val="0"/>
                </a:spcAft>
                <a:buClr>
                  <a:srgbClr val="F0AB00"/>
                </a:buClr>
                <a:buSzPct val="80000"/>
              </a:pPr>
              <a:endParaRPr lang="en-US" sz="2000" kern="0" dirty="0">
                <a:ea typeface="Arial Unicode MS" pitchFamily="34" charset="-128"/>
                <a:cs typeface="Arial Unicode MS" pitchFamily="34" charset="-128"/>
              </a:endParaRPr>
            </a:p>
          </p:txBody>
        </p:sp>
      </p:grpSp>
      <p:sp>
        <p:nvSpPr>
          <p:cNvPr id="13" name="Rectangle 12"/>
          <p:cNvSpPr/>
          <p:nvPr/>
        </p:nvSpPr>
        <p:spPr>
          <a:xfrm>
            <a:off x="505296" y="1189388"/>
            <a:ext cx="11183887" cy="1076969"/>
          </a:xfrm>
          <a:prstGeom prst="rect">
            <a:avLst/>
          </a:prstGeom>
        </p:spPr>
        <p:txBody>
          <a:bodyPr wrap="square">
            <a:spAutoFit/>
          </a:bodyPr>
          <a:lstStyle/>
          <a:p>
            <a:pPr fontAlgn="base">
              <a:spcBef>
                <a:spcPts val="600"/>
              </a:spcBef>
              <a:spcAft>
                <a:spcPct val="0"/>
              </a:spcAft>
              <a:buClr>
                <a:srgbClr val="F0AB00"/>
              </a:buClr>
              <a:buSzPct val="80000"/>
            </a:pPr>
            <a:r>
              <a:rPr lang="en-AU" sz="1600" dirty="0"/>
              <a:t>The SAP Activate implementation methodology provides flexibility to accommodate all SAP SuccessFactors modules and project complexity that ranges from a small pilots all the way to a large complex implementations. Throughout the implementation there are key milestone reviews where Customer acceptance is required before moving on to the next phase in the implementation process. Within this methodology, various Testing Phases are incorporated. </a:t>
            </a:r>
          </a:p>
        </p:txBody>
      </p:sp>
      <p:sp>
        <p:nvSpPr>
          <p:cNvPr id="14" name="Speech Bubble: Oval 13"/>
          <p:cNvSpPr/>
          <p:nvPr/>
        </p:nvSpPr>
        <p:spPr bwMode="gray">
          <a:xfrm>
            <a:off x="3790888" y="2187293"/>
            <a:ext cx="1605119" cy="1022054"/>
          </a:xfrm>
          <a:prstGeom prst="wedgeEllipseCallout">
            <a:avLst>
              <a:gd name="adj1" fmla="val 125450"/>
              <a:gd name="adj2" fmla="val 95455"/>
            </a:avLst>
          </a:prstGeom>
          <a:solidFill>
            <a:srgbClr val="92D05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600" kern="0" dirty="0">
                <a:ea typeface="Arial Unicode MS" pitchFamily="34" charset="-128"/>
                <a:cs typeface="Arial Unicode MS" pitchFamily="34" charset="-128"/>
              </a:rPr>
              <a:t>Unit Testing</a:t>
            </a:r>
          </a:p>
        </p:txBody>
      </p:sp>
      <p:sp>
        <p:nvSpPr>
          <p:cNvPr id="182" name="Speech Bubble: Oval 181"/>
          <p:cNvSpPr/>
          <p:nvPr/>
        </p:nvSpPr>
        <p:spPr bwMode="gray">
          <a:xfrm>
            <a:off x="4557360" y="5424171"/>
            <a:ext cx="1605119" cy="1022054"/>
          </a:xfrm>
          <a:prstGeom prst="wedgeEllipseCallout">
            <a:avLst>
              <a:gd name="adj1" fmla="val 85883"/>
              <a:gd name="adj2" fmla="val -84380"/>
            </a:avLst>
          </a:prstGeom>
          <a:solidFill>
            <a:srgbClr val="92D05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Integration Testing</a:t>
            </a:r>
          </a:p>
        </p:txBody>
      </p:sp>
      <p:sp>
        <p:nvSpPr>
          <p:cNvPr id="183" name="Speech Bubble: Oval 182"/>
          <p:cNvSpPr/>
          <p:nvPr/>
        </p:nvSpPr>
        <p:spPr bwMode="gray">
          <a:xfrm>
            <a:off x="8241170" y="5878414"/>
            <a:ext cx="1605119" cy="1022054"/>
          </a:xfrm>
          <a:prstGeom prst="wedgeEllipseCallout">
            <a:avLst>
              <a:gd name="adj1" fmla="val -92175"/>
              <a:gd name="adj2" fmla="val -53310"/>
            </a:avLst>
          </a:prstGeom>
          <a:solidFill>
            <a:srgbClr val="92D05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User Acceptance Testing</a:t>
            </a:r>
          </a:p>
        </p:txBody>
      </p:sp>
      <p:sp>
        <p:nvSpPr>
          <p:cNvPr id="184" name="Speech Bubble: Oval 183"/>
          <p:cNvSpPr/>
          <p:nvPr/>
        </p:nvSpPr>
        <p:spPr bwMode="gray">
          <a:xfrm>
            <a:off x="10192915" y="2315008"/>
            <a:ext cx="1605119" cy="1022054"/>
          </a:xfrm>
          <a:prstGeom prst="wedgeEllipseCallout">
            <a:avLst>
              <a:gd name="adj1" fmla="val -50808"/>
              <a:gd name="adj2" fmla="val 69091"/>
            </a:avLst>
          </a:prstGeom>
          <a:solidFill>
            <a:srgbClr val="92D05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Ongoing Quarterly Release Validation</a:t>
            </a:r>
          </a:p>
        </p:txBody>
      </p:sp>
      <p:sp>
        <p:nvSpPr>
          <p:cNvPr id="49" name="Speech Bubble: Oval 48"/>
          <p:cNvSpPr/>
          <p:nvPr/>
        </p:nvSpPr>
        <p:spPr bwMode="gray">
          <a:xfrm>
            <a:off x="7521720" y="2274848"/>
            <a:ext cx="1605119" cy="1022054"/>
          </a:xfrm>
          <a:prstGeom prst="wedgeEllipseCallout">
            <a:avLst>
              <a:gd name="adj1" fmla="val -32823"/>
              <a:gd name="adj2" fmla="val 153830"/>
            </a:avLst>
          </a:prstGeom>
          <a:solidFill>
            <a:srgbClr val="92D050"/>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600" kern="0" dirty="0">
                <a:ea typeface="Arial Unicode MS" pitchFamily="34" charset="-128"/>
                <a:cs typeface="Arial Unicode MS" pitchFamily="34" charset="-128"/>
              </a:rPr>
              <a:t>Solution Testing</a:t>
            </a:r>
          </a:p>
        </p:txBody>
      </p:sp>
    </p:spTree>
    <p:custDataLst>
      <p:tags r:id="rId1"/>
    </p:custDataLst>
    <p:extLst>
      <p:ext uri="{BB962C8B-B14F-4D97-AF65-F5344CB8AC3E}">
        <p14:creationId xmlns:p14="http://schemas.microsoft.com/office/powerpoint/2010/main" val="62640606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1"/>
          <p:cNvSpPr>
            <a:spLocks noGrp="1"/>
          </p:cNvSpPr>
          <p:nvPr>
            <p:ph type="title"/>
          </p:nvPr>
        </p:nvSpPr>
        <p:spPr>
          <a:xfrm>
            <a:off x="354240" y="380070"/>
            <a:ext cx="10513166" cy="738322"/>
          </a:xfrm>
        </p:spPr>
        <p:txBody>
          <a:bodyPr/>
          <a:lstStyle/>
          <a:p>
            <a:r>
              <a:rPr lang="en-US"/>
              <a:t>Unit Testing</a:t>
            </a:r>
            <a:br>
              <a:rPr lang="en-US"/>
            </a:br>
            <a:endParaRPr lang="en-US" b="0" dirty="0">
              <a:solidFill>
                <a:schemeClr val="bg1">
                  <a:lumMod val="50000"/>
                </a:schemeClr>
              </a:solidFill>
            </a:endParaRPr>
          </a:p>
        </p:txBody>
      </p:sp>
      <p:sp>
        <p:nvSpPr>
          <p:cNvPr id="66" name="Text Placeholder 3"/>
          <p:cNvSpPr txBox="1">
            <a:spLocks/>
          </p:cNvSpPr>
          <p:nvPr/>
        </p:nvSpPr>
        <p:spPr>
          <a:xfrm>
            <a:off x="325337" y="1687695"/>
            <a:ext cx="10858937" cy="4389841"/>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lvl="2" indent="0" defTabSz="913943">
              <a:spcBef>
                <a:spcPts val="600"/>
              </a:spcBef>
              <a:buSzPct val="80000"/>
              <a:buNone/>
              <a:defRPr/>
            </a:pPr>
            <a:r>
              <a:rPr lang="en-US" b="1" dirty="0"/>
              <a:t>Unit testing, </a:t>
            </a:r>
            <a:r>
              <a:rPr lang="en-US" dirty="0"/>
              <a:t>also known as component testing, refers to tests that verify the functionality of a specific section of code, usually at the function level. (create goal, launch form, add competency, etc.) A unit is the smallest testable part of the software.</a:t>
            </a:r>
          </a:p>
          <a:p>
            <a:pPr marL="0" lvl="2" indent="0" defTabSz="913943">
              <a:spcBef>
                <a:spcPts val="600"/>
              </a:spcBef>
              <a:buSzPct val="80000"/>
              <a:buNone/>
              <a:defRPr/>
            </a:pPr>
            <a:endParaRPr lang="en-US" dirty="0"/>
          </a:p>
          <a:p>
            <a:pPr marL="0" lvl="2" indent="0" defTabSz="913943">
              <a:spcBef>
                <a:spcPts val="600"/>
              </a:spcBef>
              <a:buSzPct val="80000"/>
              <a:buNone/>
              <a:defRPr/>
            </a:pPr>
            <a:r>
              <a:rPr lang="en-US" dirty="0"/>
              <a:t>Unit testing is the first level of testing within an implementation project and is typically performed by the implementation consultant, when he/she is finished with configuring the system during an iteration. After successful testing, the consultant will open up the system to the customer.</a:t>
            </a:r>
          </a:p>
        </p:txBody>
      </p:sp>
    </p:spTree>
    <p:extLst>
      <p:ext uri="{BB962C8B-B14F-4D97-AF65-F5344CB8AC3E}">
        <p14:creationId xmlns:p14="http://schemas.microsoft.com/office/powerpoint/2010/main" val="383759677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1"/>
          <p:cNvSpPr>
            <a:spLocks noGrp="1"/>
          </p:cNvSpPr>
          <p:nvPr>
            <p:ph type="title"/>
          </p:nvPr>
        </p:nvSpPr>
        <p:spPr>
          <a:xfrm>
            <a:off x="354240" y="380070"/>
            <a:ext cx="10513166" cy="738322"/>
          </a:xfrm>
        </p:spPr>
        <p:txBody>
          <a:bodyPr/>
          <a:lstStyle/>
          <a:p>
            <a:r>
              <a:rPr lang="en-US" dirty="0"/>
              <a:t>Solution Testing</a:t>
            </a:r>
            <a:br>
              <a:rPr lang="en-US" dirty="0"/>
            </a:br>
            <a:r>
              <a:rPr lang="en-US" b="0" dirty="0">
                <a:solidFill>
                  <a:schemeClr val="bg1">
                    <a:lumMod val="50000"/>
                  </a:schemeClr>
                </a:solidFill>
              </a:rPr>
              <a:t>Iterative End 2 End Testing</a:t>
            </a:r>
          </a:p>
        </p:txBody>
      </p:sp>
      <p:sp>
        <p:nvSpPr>
          <p:cNvPr id="66" name="Text Placeholder 3"/>
          <p:cNvSpPr txBox="1">
            <a:spLocks/>
          </p:cNvSpPr>
          <p:nvPr/>
        </p:nvSpPr>
        <p:spPr>
          <a:xfrm>
            <a:off x="325337" y="1687695"/>
            <a:ext cx="10858937" cy="4389841"/>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lvl="2" indent="0" defTabSz="913943">
              <a:spcBef>
                <a:spcPts val="600"/>
              </a:spcBef>
              <a:buSzPct val="80000"/>
              <a:buNone/>
              <a:defRPr/>
            </a:pPr>
            <a:r>
              <a:rPr lang="en-US" b="1" dirty="0"/>
              <a:t>Iterative Testing, </a:t>
            </a:r>
            <a:r>
              <a:rPr lang="en-US" dirty="0"/>
              <a:t>also known </a:t>
            </a:r>
            <a:r>
              <a:rPr lang="en-US"/>
              <a:t>as solution </a:t>
            </a:r>
            <a:r>
              <a:rPr lang="en-US" dirty="0"/>
              <a:t>testing, is the process of testing an integrated system to verify that it meets specified requirements. As SuccessFactors follow an Iterative (usually 3 iterations) approach, this means that the customer should test all the functionalities that were delivered during a single </a:t>
            </a:r>
            <a:r>
              <a:rPr lang="en-US"/>
              <a:t>iteration. This includes Business Process testing (from logon to </a:t>
            </a:r>
            <a:r>
              <a:rPr lang="en-US" dirty="0"/>
              <a:t>creating and </a:t>
            </a:r>
            <a:r>
              <a:rPr lang="en-US"/>
              <a:t>editing forms, routing etc) to reporting and importing &amp; exporting files.</a:t>
            </a:r>
            <a:endParaRPr lang="en-US" dirty="0"/>
          </a:p>
          <a:p>
            <a:pPr marL="0" lvl="2" indent="0" defTabSz="913943">
              <a:spcBef>
                <a:spcPts val="600"/>
              </a:spcBef>
              <a:buSzPct val="80000"/>
              <a:buNone/>
              <a:defRPr/>
            </a:pPr>
            <a:endParaRPr lang="en-US" dirty="0"/>
          </a:p>
          <a:p>
            <a:pPr marL="0" lvl="2" indent="0" defTabSz="913943">
              <a:spcBef>
                <a:spcPts val="600"/>
              </a:spcBef>
              <a:buSzPct val="80000"/>
              <a:buNone/>
              <a:defRPr/>
            </a:pPr>
            <a:r>
              <a:rPr lang="en-US" dirty="0"/>
              <a:t>During the first 2 iterations, we recommend customers to only test the system with members of the core project team. This is to ensure people who made the design decisions can test without bias and typically also speed up the testing process. Once the system is “mature</a:t>
            </a:r>
            <a:r>
              <a:rPr lang="en-US"/>
              <a:t>” enough, </a:t>
            </a:r>
            <a:r>
              <a:rPr lang="en-US" dirty="0"/>
              <a:t>other stakeholders can be involved in the </a:t>
            </a:r>
            <a:r>
              <a:rPr lang="en-US"/>
              <a:t>testing. Leading practice is to gradually extend the Testing group from Iteration 2 onwards. </a:t>
            </a:r>
            <a:endParaRPr lang="en-US" dirty="0"/>
          </a:p>
          <a:p>
            <a:pPr marL="0" lvl="2" indent="0" defTabSz="913943">
              <a:spcBef>
                <a:spcPts val="600"/>
              </a:spcBef>
              <a:buSzPct val="80000"/>
              <a:buNone/>
              <a:defRPr/>
            </a:pPr>
            <a:endParaRPr lang="en-US" dirty="0"/>
          </a:p>
          <a:p>
            <a:pPr marL="0" lvl="2" indent="0" defTabSz="913943">
              <a:spcBef>
                <a:spcPts val="600"/>
              </a:spcBef>
              <a:buSzPct val="80000"/>
              <a:buNone/>
              <a:defRPr/>
            </a:pPr>
            <a:r>
              <a:rPr lang="en-US"/>
              <a:t>Leading </a:t>
            </a:r>
            <a:r>
              <a:rPr lang="en-US" dirty="0"/>
              <a:t>Practice is to build test scenario’s based on your normal day to day work. Envision that you come in to work and start up your computer. What should the system be capable of doing to support your daily activities</a:t>
            </a:r>
            <a:r>
              <a:rPr lang="en-US"/>
              <a:t>? Please take into consideration that each stakeholder has different scenarios. With </a:t>
            </a:r>
            <a:r>
              <a:rPr lang="en-US" dirty="0"/>
              <a:t>that in mind, start the testing activities to verify if the system meet the requirements. </a:t>
            </a:r>
          </a:p>
          <a:p>
            <a:pPr marL="0" lvl="2" indent="0" defTabSz="913943">
              <a:spcBef>
                <a:spcPts val="600"/>
              </a:spcBef>
              <a:buSzPct val="80000"/>
              <a:buNone/>
              <a:defRPr/>
            </a:pPr>
            <a:endParaRPr lang="en-US" dirty="0"/>
          </a:p>
        </p:txBody>
      </p:sp>
    </p:spTree>
    <p:extLst>
      <p:ext uri="{BB962C8B-B14F-4D97-AF65-F5344CB8AC3E}">
        <p14:creationId xmlns:p14="http://schemas.microsoft.com/office/powerpoint/2010/main" val="321165973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1"/>
          <p:cNvSpPr>
            <a:spLocks noGrp="1"/>
          </p:cNvSpPr>
          <p:nvPr>
            <p:ph type="title"/>
          </p:nvPr>
        </p:nvSpPr>
        <p:spPr>
          <a:xfrm>
            <a:off x="354240" y="380070"/>
            <a:ext cx="10513166" cy="738493"/>
          </a:xfrm>
        </p:spPr>
        <p:txBody>
          <a:bodyPr/>
          <a:lstStyle/>
          <a:p>
            <a:r>
              <a:rPr lang="en-US" dirty="0"/>
              <a:t>Solution Testing</a:t>
            </a:r>
            <a:br>
              <a:rPr lang="en-US" dirty="0"/>
            </a:br>
            <a:r>
              <a:rPr lang="en-US" b="0" dirty="0">
                <a:solidFill>
                  <a:schemeClr val="bg1">
                    <a:lumMod val="50000"/>
                  </a:schemeClr>
                </a:solidFill>
              </a:rPr>
              <a:t>Permission Testing – RBP </a:t>
            </a:r>
          </a:p>
        </p:txBody>
      </p:sp>
      <p:sp>
        <p:nvSpPr>
          <p:cNvPr id="66" name="Text Placeholder 3"/>
          <p:cNvSpPr txBox="1">
            <a:spLocks/>
          </p:cNvSpPr>
          <p:nvPr/>
        </p:nvSpPr>
        <p:spPr>
          <a:xfrm>
            <a:off x="325337" y="1572218"/>
            <a:ext cx="10858937" cy="4389841"/>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lvl="2" indent="0" defTabSz="913943">
              <a:spcBef>
                <a:spcPts val="600"/>
              </a:spcBef>
              <a:buSzPct val="80000"/>
              <a:buNone/>
              <a:defRPr/>
            </a:pPr>
            <a:r>
              <a:rPr lang="en-US"/>
              <a:t>Within </a:t>
            </a:r>
            <a:r>
              <a:rPr lang="en-US" dirty="0"/>
              <a:t>the SuccessFactors Suite, permissions are being managed by the concept of Role-Based Permissions (RBP). RBP controls access to the applications and what users can see and edit. It's a suite-wide authorization concept which applies to the majority of modules. When it comes to testing permissions, it is important to understand the differences between User Role &amp; User Group, and Granted User Group &amp; Granted Target Group.  The connections and specific permissions will be all tested during this phase of testing</a:t>
            </a:r>
            <a:r>
              <a:rPr lang="en-US"/>
              <a:t>. </a:t>
            </a:r>
          </a:p>
          <a:p>
            <a:pPr marL="0" lvl="2" indent="0" defTabSz="913943">
              <a:spcBef>
                <a:spcPts val="600"/>
              </a:spcBef>
              <a:buSzPct val="80000"/>
              <a:buNone/>
              <a:defRPr/>
            </a:pPr>
            <a:endParaRPr lang="en-US"/>
          </a:p>
          <a:p>
            <a:pPr marL="0" lvl="2" indent="0" defTabSz="913943">
              <a:spcBef>
                <a:spcPts val="600"/>
              </a:spcBef>
              <a:buSzPct val="80000"/>
              <a:buNone/>
              <a:defRPr/>
            </a:pPr>
            <a:r>
              <a:rPr lang="en-US"/>
              <a:t>You </a:t>
            </a:r>
            <a:r>
              <a:rPr lang="en-US" dirty="0"/>
              <a:t>can only conduct reliable tests if the data is complete in the test instance</a:t>
            </a:r>
            <a:r>
              <a:rPr lang="en-US"/>
              <a:t>. If </a:t>
            </a:r>
            <a:r>
              <a:rPr lang="en-US" dirty="0"/>
              <a:t>the data is not there to populate the granted users group or the target users group, the tests will fail. The easiest way would be to update the test instance </a:t>
            </a:r>
            <a:r>
              <a:rPr lang="en-US"/>
              <a:t>with sample (scrambled) production </a:t>
            </a:r>
            <a:r>
              <a:rPr lang="en-US" dirty="0"/>
              <a:t>data</a:t>
            </a:r>
            <a:r>
              <a:rPr lang="en-US"/>
              <a:t>. Leading practice recommendation is to keep the roles &amp; groups limited. Do not create additional roles or target groups if the differences are minimal. </a:t>
            </a:r>
          </a:p>
          <a:p>
            <a:pPr marL="0" lvl="2" indent="0" defTabSz="913943">
              <a:spcBef>
                <a:spcPts val="600"/>
              </a:spcBef>
              <a:buSzPct val="80000"/>
              <a:buNone/>
              <a:defRPr/>
            </a:pPr>
            <a:endParaRPr lang="en-US"/>
          </a:p>
          <a:p>
            <a:pPr marL="0" lvl="2" indent="0" defTabSz="913943">
              <a:spcBef>
                <a:spcPts val="600"/>
              </a:spcBef>
              <a:buSzPct val="80000"/>
              <a:buNone/>
              <a:defRPr/>
            </a:pPr>
            <a:r>
              <a:rPr lang="en-US"/>
              <a:t>Testing roles which do not require specific groups but make use of relationships is easier. You just need test users for all hierarchy levels, like manager, HR Manager, and employee. Double check the hierarchy, then log on as a specific test user and double check the permissions.</a:t>
            </a:r>
          </a:p>
          <a:p>
            <a:pPr marL="0" lvl="2" indent="0" defTabSz="913943">
              <a:spcBef>
                <a:spcPts val="600"/>
              </a:spcBef>
              <a:buSzPct val="80000"/>
              <a:buNone/>
              <a:defRPr/>
            </a:pPr>
            <a:endParaRPr lang="en-US"/>
          </a:p>
          <a:p>
            <a:pPr marL="0" lvl="2" indent="0" defTabSz="913943">
              <a:spcBef>
                <a:spcPts val="600"/>
              </a:spcBef>
              <a:buSzPct val="80000"/>
              <a:buNone/>
              <a:defRPr/>
            </a:pPr>
            <a:endParaRPr lang="en-US" dirty="0"/>
          </a:p>
          <a:p>
            <a:pPr marL="0" lvl="2" indent="0" defTabSz="913943">
              <a:spcBef>
                <a:spcPts val="600"/>
              </a:spcBef>
              <a:buSzPct val="80000"/>
              <a:buNone/>
              <a:defRPr/>
            </a:pPr>
            <a:endParaRPr lang="en-US" dirty="0"/>
          </a:p>
        </p:txBody>
      </p:sp>
    </p:spTree>
    <p:extLst>
      <p:ext uri="{BB962C8B-B14F-4D97-AF65-F5344CB8AC3E}">
        <p14:creationId xmlns:p14="http://schemas.microsoft.com/office/powerpoint/2010/main" val="236466610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L" dirty="0" err="1"/>
              <a:t>Example</a:t>
            </a:r>
            <a:r>
              <a:rPr lang="es-CL" dirty="0"/>
              <a:t> SF Standard </a:t>
            </a:r>
            <a:r>
              <a:rPr lang="es-CL" dirty="0" err="1"/>
              <a:t>Testing</a:t>
            </a:r>
            <a:r>
              <a:rPr lang="es-CL" dirty="0"/>
              <a:t> </a:t>
            </a:r>
            <a:r>
              <a:rPr lang="es-CL" dirty="0" err="1"/>
              <a:t>Guidance</a:t>
            </a:r>
            <a:r>
              <a:rPr lang="es-CL" dirty="0"/>
              <a:t> </a:t>
            </a:r>
            <a:r>
              <a:rPr lang="es-CL"/>
              <a:t>Document</a:t>
            </a:r>
            <a:endParaRPr lang="es-CL" dirty="0"/>
          </a:p>
        </p:txBody>
      </p:sp>
      <p:pic>
        <p:nvPicPr>
          <p:cNvPr id="4" name="Picture 3"/>
          <p:cNvPicPr>
            <a:picLocks noChangeAspect="1"/>
          </p:cNvPicPr>
          <p:nvPr/>
        </p:nvPicPr>
        <p:blipFill>
          <a:blip r:embed="rId2"/>
          <a:stretch>
            <a:fillRect/>
          </a:stretch>
        </p:blipFill>
        <p:spPr>
          <a:xfrm>
            <a:off x="390934" y="1161592"/>
            <a:ext cx="10695232" cy="4120385"/>
          </a:xfrm>
          <a:prstGeom prst="rect">
            <a:avLst/>
          </a:prstGeom>
        </p:spPr>
      </p:pic>
      <p:pic>
        <p:nvPicPr>
          <p:cNvPr id="5" name="Picture 4"/>
          <p:cNvPicPr>
            <a:picLocks noChangeAspect="1"/>
          </p:cNvPicPr>
          <p:nvPr/>
        </p:nvPicPr>
        <p:blipFill>
          <a:blip r:embed="rId3"/>
          <a:stretch>
            <a:fillRect/>
          </a:stretch>
        </p:blipFill>
        <p:spPr>
          <a:xfrm>
            <a:off x="5284979" y="3961483"/>
            <a:ext cx="6639088" cy="2544664"/>
          </a:xfrm>
          <a:prstGeom prst="rect">
            <a:avLst/>
          </a:prstGeom>
        </p:spPr>
      </p:pic>
    </p:spTree>
    <p:extLst>
      <p:ext uri="{BB962C8B-B14F-4D97-AF65-F5344CB8AC3E}">
        <p14:creationId xmlns:p14="http://schemas.microsoft.com/office/powerpoint/2010/main" val="7237852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1"/>
          <p:cNvSpPr>
            <a:spLocks noGrp="1"/>
          </p:cNvSpPr>
          <p:nvPr>
            <p:ph type="title"/>
          </p:nvPr>
        </p:nvSpPr>
        <p:spPr>
          <a:xfrm>
            <a:off x="354240" y="380070"/>
            <a:ext cx="10513166" cy="369247"/>
          </a:xfrm>
        </p:spPr>
        <p:txBody>
          <a:bodyPr/>
          <a:lstStyle/>
          <a:p>
            <a:r>
              <a:rPr lang="en-US"/>
              <a:t>Integration Testing</a:t>
            </a:r>
            <a:endParaRPr lang="en-US" b="0" dirty="0">
              <a:solidFill>
                <a:schemeClr val="bg1">
                  <a:lumMod val="50000"/>
                </a:schemeClr>
              </a:solidFill>
            </a:endParaRPr>
          </a:p>
        </p:txBody>
      </p:sp>
      <p:sp>
        <p:nvSpPr>
          <p:cNvPr id="66" name="Text Placeholder 3"/>
          <p:cNvSpPr txBox="1">
            <a:spLocks/>
          </p:cNvSpPr>
          <p:nvPr/>
        </p:nvSpPr>
        <p:spPr>
          <a:xfrm>
            <a:off x="325337" y="1687695"/>
            <a:ext cx="10858937" cy="4389841"/>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lvl="2" indent="0" defTabSz="913943">
              <a:spcBef>
                <a:spcPts val="600"/>
              </a:spcBef>
              <a:buSzPct val="80000"/>
              <a:buNone/>
              <a:defRPr/>
            </a:pPr>
            <a:r>
              <a:rPr lang="en-US" dirty="0"/>
              <a:t>Integration testing is any type of software testing that seeks to verify the interfaces between (individual) components against a software design. The main purpose of this type of testing is to expose defects in the interfaces and in the interactions between integrated components or systems. </a:t>
            </a:r>
          </a:p>
          <a:p>
            <a:pPr marL="0" lvl="2" indent="0" defTabSz="913943">
              <a:spcBef>
                <a:spcPts val="600"/>
              </a:spcBef>
              <a:buSzPct val="80000"/>
              <a:buNone/>
              <a:defRPr/>
            </a:pPr>
            <a:r>
              <a:rPr lang="en-US" dirty="0"/>
              <a:t>Within SuccessFactors projects, this is typically referred to when “pure” technical interfaces are in play. Think about SSO, Web service interfaces, interfaces involving middleware etc. The interfaces are normally being developed in a more isolated way and unit tested individually. After all interfaces are complete, a full end-to-end integration testing is done, along side with the functional testing after Iteration 3 of the project within the Development Instance. When Employee Central is part of the scope, the integration testing could also be done on a separated isolated instance, to minimize risks and to protect data security. </a:t>
            </a:r>
          </a:p>
          <a:p>
            <a:pPr marL="0" lvl="2" indent="0" defTabSz="913943">
              <a:spcBef>
                <a:spcPts val="600"/>
              </a:spcBef>
              <a:buSzPct val="80000"/>
              <a:buNone/>
              <a:defRPr/>
            </a:pPr>
            <a:endParaRPr lang="en-US" dirty="0"/>
          </a:p>
          <a:p>
            <a:pPr marL="0" lvl="2" indent="0" defTabSz="913943">
              <a:spcBef>
                <a:spcPts val="600"/>
              </a:spcBef>
              <a:buSzPct val="80000"/>
              <a:buNone/>
              <a:defRPr/>
            </a:pPr>
            <a:r>
              <a:rPr lang="en-US" dirty="0"/>
              <a:t>Integration testing is normally being coordinated by the customer Technical Team. They usually start with unit testing first. Once everything is confirmed to be working according to specifications, a full integration testing cycle will be conducted, including the HR project team, where both technical &amp; functional functionalities will be tested. </a:t>
            </a:r>
          </a:p>
        </p:txBody>
      </p:sp>
    </p:spTree>
    <p:extLst>
      <p:ext uri="{BB962C8B-B14F-4D97-AF65-F5344CB8AC3E}">
        <p14:creationId xmlns:p14="http://schemas.microsoft.com/office/powerpoint/2010/main" val="212690101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1"/>
          <p:cNvSpPr>
            <a:spLocks noGrp="1"/>
          </p:cNvSpPr>
          <p:nvPr>
            <p:ph type="title"/>
          </p:nvPr>
        </p:nvSpPr>
        <p:spPr>
          <a:xfrm>
            <a:off x="354240" y="380070"/>
            <a:ext cx="10513166" cy="369247"/>
          </a:xfrm>
        </p:spPr>
        <p:txBody>
          <a:bodyPr/>
          <a:lstStyle/>
          <a:p>
            <a:r>
              <a:rPr lang="en-US"/>
              <a:t>User Acceptance Testing</a:t>
            </a:r>
            <a:endParaRPr lang="en-US" b="0" dirty="0">
              <a:solidFill>
                <a:schemeClr val="bg1">
                  <a:lumMod val="50000"/>
                </a:schemeClr>
              </a:solidFill>
            </a:endParaRPr>
          </a:p>
        </p:txBody>
      </p:sp>
      <p:sp>
        <p:nvSpPr>
          <p:cNvPr id="66" name="Text Placeholder 3"/>
          <p:cNvSpPr txBox="1">
            <a:spLocks/>
          </p:cNvSpPr>
          <p:nvPr/>
        </p:nvSpPr>
        <p:spPr>
          <a:xfrm>
            <a:off x="325337" y="1687695"/>
            <a:ext cx="10858937" cy="4389841"/>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lvl="2" indent="0" defTabSz="913943">
              <a:spcBef>
                <a:spcPts val="600"/>
              </a:spcBef>
              <a:buSzPct val="80000"/>
              <a:buNone/>
              <a:defRPr/>
            </a:pPr>
            <a:r>
              <a:rPr lang="en-US" dirty="0"/>
              <a:t>User Acceptance Testing is intended to evaluate the system’s compliance with the business requirements and assess whether it is acceptable for delivery. This is a formal testing phase within the SF methodology and covers all aspects of user needs, requirements, permissions, and business processes. This phase allows the project team to determine  whether or not the system satisfies the acceptance criteria and to enable the (end) user to determine whether or not to accept the system. Once formal acceptance has been provided, the system will be deployed to Production and made available to the end-users. </a:t>
            </a:r>
          </a:p>
          <a:p>
            <a:pPr marL="0" lvl="2" indent="0" defTabSz="913943">
              <a:spcBef>
                <a:spcPts val="600"/>
              </a:spcBef>
              <a:buSzPct val="80000"/>
              <a:buNone/>
              <a:defRPr/>
            </a:pPr>
            <a:endParaRPr lang="en-US" dirty="0"/>
          </a:p>
          <a:p>
            <a:pPr marL="0" lvl="2" indent="0" defTabSz="913943">
              <a:spcBef>
                <a:spcPts val="600"/>
              </a:spcBef>
              <a:buSzPct val="80000"/>
              <a:buNone/>
              <a:defRPr/>
            </a:pPr>
            <a:r>
              <a:rPr lang="en-US" dirty="0"/>
              <a:t>User Acceptance Testing includes all stakeholders (that are part of the process) to test the system from start to end. This include core project team members, as well as users who were not part of the project, but will be using the system after Go Live. </a:t>
            </a:r>
          </a:p>
          <a:p>
            <a:pPr marL="0" lvl="2" indent="0" defTabSz="913943">
              <a:spcBef>
                <a:spcPts val="600"/>
              </a:spcBef>
              <a:buSzPct val="80000"/>
              <a:buNone/>
              <a:defRPr/>
            </a:pPr>
            <a:endParaRPr lang="en-US" dirty="0"/>
          </a:p>
          <a:p>
            <a:pPr marL="0" lvl="2" indent="0" defTabSz="913943">
              <a:spcBef>
                <a:spcPts val="600"/>
              </a:spcBef>
              <a:buSzPct val="80000"/>
              <a:buNone/>
              <a:defRPr/>
            </a:pPr>
            <a:r>
              <a:rPr lang="en-US" b="1" dirty="0"/>
              <a:t>Important! </a:t>
            </a:r>
            <a:r>
              <a:rPr lang="en-US" dirty="0"/>
              <a:t>During this phase of testing, the design of the system has been “frozen” and it’s not the intention to revisit how certain functionalities or process is designed. Rather, the focus is to identify (potential) system issues and regression testing. </a:t>
            </a:r>
          </a:p>
        </p:txBody>
      </p:sp>
    </p:spTree>
    <p:extLst>
      <p:ext uri="{BB962C8B-B14F-4D97-AF65-F5344CB8AC3E}">
        <p14:creationId xmlns:p14="http://schemas.microsoft.com/office/powerpoint/2010/main" val="221518619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1"/>
          <p:cNvSpPr>
            <a:spLocks noGrp="1"/>
          </p:cNvSpPr>
          <p:nvPr>
            <p:ph type="title"/>
          </p:nvPr>
        </p:nvSpPr>
        <p:spPr>
          <a:xfrm>
            <a:off x="354240" y="380070"/>
            <a:ext cx="10513166" cy="369247"/>
          </a:xfrm>
        </p:spPr>
        <p:txBody>
          <a:bodyPr/>
          <a:lstStyle/>
          <a:p>
            <a:r>
              <a:rPr lang="en-US"/>
              <a:t>Post Go Live Testing – Quarterly Releases</a:t>
            </a:r>
            <a:endParaRPr lang="en-US" b="0" dirty="0">
              <a:solidFill>
                <a:schemeClr val="bg1">
                  <a:lumMod val="50000"/>
                </a:schemeClr>
              </a:solidFill>
            </a:endParaRPr>
          </a:p>
        </p:txBody>
      </p:sp>
      <p:sp>
        <p:nvSpPr>
          <p:cNvPr id="66" name="Text Placeholder 3"/>
          <p:cNvSpPr txBox="1">
            <a:spLocks/>
          </p:cNvSpPr>
          <p:nvPr/>
        </p:nvSpPr>
        <p:spPr>
          <a:xfrm>
            <a:off x="325337" y="1379757"/>
            <a:ext cx="10858937" cy="4389841"/>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lvl="2" indent="0" defTabSz="913943">
              <a:spcBef>
                <a:spcPts val="600"/>
              </a:spcBef>
              <a:buSzPct val="80000"/>
              <a:buNone/>
              <a:defRPr/>
            </a:pPr>
            <a:r>
              <a:rPr lang="en-US" dirty="0"/>
              <a:t>Once the project is over, customers should keep in mind that their journey only begins. SF is a SaaS product, which comes with 4 Quarterly releases each year</a:t>
            </a:r>
            <a:r>
              <a:rPr lang="en-US"/>
              <a:t>. Every Quarter, new features or enhancements, functionalities and bug fixes are introduced. As a leading practice, the following steps are recommended to test and identify any issues and minimize any impacts as quickly as possible. </a:t>
            </a:r>
            <a:endParaRPr lang="en-US" dirty="0"/>
          </a:p>
          <a:p>
            <a:pPr marL="285693" lvl="2" indent="-285693" defTabSz="913943">
              <a:spcBef>
                <a:spcPts val="600"/>
              </a:spcBef>
              <a:buClr>
                <a:schemeClr val="accent1"/>
              </a:buClr>
              <a:buSzPct val="80000"/>
              <a:buFont typeface="Arial" panose="020B0604020202020204" pitchFamily="34" charset="0"/>
              <a:buChar char="•"/>
              <a:defRPr/>
            </a:pPr>
            <a:r>
              <a:rPr lang="en-US"/>
              <a:t>Forming a project team on the weekend of the release</a:t>
            </a:r>
          </a:p>
          <a:p>
            <a:pPr marL="285693" lvl="2" indent="-285693" defTabSz="913943">
              <a:spcBef>
                <a:spcPts val="600"/>
              </a:spcBef>
              <a:buClr>
                <a:schemeClr val="accent1"/>
              </a:buClr>
              <a:buSzPct val="80000"/>
              <a:buFont typeface="Arial" panose="020B0604020202020204" pitchFamily="34" charset="0"/>
              <a:buChar char="•"/>
              <a:defRPr/>
            </a:pPr>
            <a:r>
              <a:rPr lang="en-US"/>
              <a:t>Testing key-end user processes and confirming successful completion</a:t>
            </a:r>
          </a:p>
          <a:p>
            <a:pPr marL="285693" lvl="2" indent="-285693" defTabSz="913943">
              <a:spcBef>
                <a:spcPts val="600"/>
              </a:spcBef>
              <a:buClr>
                <a:schemeClr val="accent1"/>
              </a:buClr>
              <a:buSzPct val="80000"/>
              <a:buFont typeface="Arial" panose="020B0604020202020204" pitchFamily="34" charset="0"/>
              <a:buChar char="•"/>
              <a:defRPr/>
            </a:pPr>
            <a:r>
              <a:rPr lang="en-US"/>
              <a:t>Ensuring your Support Contact Administrators are submitting cases with screenshots, expected action of a process, environment details, the affected user, etc</a:t>
            </a:r>
            <a:endParaRPr lang="en-US" dirty="0"/>
          </a:p>
        </p:txBody>
      </p:sp>
      <p:pic>
        <p:nvPicPr>
          <p:cNvPr id="2" name="Picture 1"/>
          <p:cNvPicPr>
            <a:picLocks noChangeAspect="1"/>
          </p:cNvPicPr>
          <p:nvPr/>
        </p:nvPicPr>
        <p:blipFill>
          <a:blip r:embed="rId3"/>
          <a:stretch>
            <a:fillRect/>
          </a:stretch>
        </p:blipFill>
        <p:spPr>
          <a:xfrm>
            <a:off x="2047491" y="4083426"/>
            <a:ext cx="6441437" cy="2418830"/>
          </a:xfrm>
          <a:prstGeom prst="rect">
            <a:avLst/>
          </a:prstGeom>
        </p:spPr>
      </p:pic>
    </p:spTree>
    <p:extLst>
      <p:ext uri="{BB962C8B-B14F-4D97-AF65-F5344CB8AC3E}">
        <p14:creationId xmlns:p14="http://schemas.microsoft.com/office/powerpoint/2010/main" val="351393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Oval 75"/>
          <p:cNvSpPr/>
          <p:nvPr/>
        </p:nvSpPr>
        <p:spPr bwMode="gray">
          <a:xfrm>
            <a:off x="4231317" y="2690548"/>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6b</a:t>
            </a:r>
          </a:p>
        </p:txBody>
      </p:sp>
      <p:sp>
        <p:nvSpPr>
          <p:cNvPr id="78" name="Oval 77"/>
          <p:cNvSpPr/>
          <p:nvPr/>
        </p:nvSpPr>
        <p:spPr bwMode="gray">
          <a:xfrm>
            <a:off x="4666646" y="1634932"/>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6a</a:t>
            </a:r>
          </a:p>
        </p:txBody>
      </p:sp>
      <p:sp>
        <p:nvSpPr>
          <p:cNvPr id="2" name="Title 1"/>
          <p:cNvSpPr>
            <a:spLocks noGrp="1"/>
          </p:cNvSpPr>
          <p:nvPr>
            <p:ph type="title"/>
          </p:nvPr>
        </p:nvSpPr>
        <p:spPr>
          <a:xfrm>
            <a:off x="505296" y="503999"/>
            <a:ext cx="11183887" cy="738493"/>
          </a:xfrm>
        </p:spPr>
        <p:txBody>
          <a:bodyPr/>
          <a:lstStyle/>
          <a:p>
            <a:r>
              <a:rPr lang="en-US" dirty="0"/>
              <a:t>Recruit &amp; Hire </a:t>
            </a:r>
            <a:br>
              <a:rPr lang="en-US" dirty="0"/>
            </a:br>
            <a:r>
              <a:rPr lang="en-US" b="0" dirty="0"/>
              <a:t>Process Interactions</a:t>
            </a:r>
            <a:endParaRPr lang="en-US" dirty="0"/>
          </a:p>
        </p:txBody>
      </p:sp>
      <p:cxnSp>
        <p:nvCxnSpPr>
          <p:cNvPr id="230" name="Elbow Connector 229"/>
          <p:cNvCxnSpPr>
            <a:stCxn id="228" idx="0"/>
            <a:endCxn id="221" idx="1"/>
          </p:cNvCxnSpPr>
          <p:nvPr/>
        </p:nvCxnSpPr>
        <p:spPr>
          <a:xfrm rot="5400000" flipH="1" flipV="1">
            <a:off x="4670516" y="2813795"/>
            <a:ext cx="978693" cy="1229148"/>
          </a:xfrm>
          <a:prstGeom prst="bentConnector2">
            <a:avLst/>
          </a:prstGeom>
          <a:ln w="63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1" name="Elbow Connector 230"/>
          <p:cNvCxnSpPr>
            <a:stCxn id="221" idx="3"/>
            <a:endCxn id="235" idx="0"/>
          </p:cNvCxnSpPr>
          <p:nvPr/>
        </p:nvCxnSpPr>
        <p:spPr>
          <a:xfrm>
            <a:off x="6688598" y="2939023"/>
            <a:ext cx="619431" cy="949046"/>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32" name="Group 231"/>
          <p:cNvGrpSpPr/>
          <p:nvPr/>
        </p:nvGrpSpPr>
        <p:grpSpPr>
          <a:xfrm>
            <a:off x="6660931" y="3888070"/>
            <a:ext cx="1294194" cy="1051753"/>
            <a:chOff x="10275380" y="1505472"/>
            <a:chExt cx="1294531" cy="1052027"/>
          </a:xfrm>
        </p:grpSpPr>
        <p:sp>
          <p:nvSpPr>
            <p:cNvPr id="233" name="Rectangle 232"/>
            <p:cNvSpPr/>
            <p:nvPr/>
          </p:nvSpPr>
          <p:spPr bwMode="gray">
            <a:xfrm>
              <a:off x="10492431" y="1726618"/>
              <a:ext cx="914818" cy="830881"/>
            </a:xfrm>
            <a:prstGeom prst="rect">
              <a:avLst/>
            </a:prstGeom>
            <a:solidFill>
              <a:schemeClr val="bg1">
                <a:lumMod val="65000"/>
              </a:schemeClr>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234" name="Picture 233"/>
            <p:cNvPicPr>
              <a:picLocks noChangeAspect="1"/>
            </p:cNvPicPr>
            <p:nvPr/>
          </p:nvPicPr>
          <p:blipFill>
            <a:blip r:embed="rId3"/>
            <a:stretch>
              <a:fillRect/>
            </a:stretch>
          </p:blipFill>
          <p:spPr>
            <a:xfrm>
              <a:off x="10632476" y="1810583"/>
              <a:ext cx="618775" cy="658271"/>
            </a:xfrm>
            <a:prstGeom prst="ellipse">
              <a:avLst/>
            </a:prstGeom>
            <a:ln w="28575">
              <a:solidFill>
                <a:schemeClr val="bg2">
                  <a:lumMod val="75000"/>
                </a:schemeClr>
              </a:solidFill>
            </a:ln>
          </p:spPr>
        </p:pic>
        <p:sp>
          <p:nvSpPr>
            <p:cNvPr id="235" name="TextBox 234"/>
            <p:cNvSpPr txBox="1"/>
            <p:nvPr/>
          </p:nvSpPr>
          <p:spPr>
            <a:xfrm>
              <a:off x="10275380" y="1505472"/>
              <a:ext cx="1294531" cy="184709"/>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Profile</a:t>
              </a:r>
            </a:p>
          </p:txBody>
        </p:sp>
      </p:grpSp>
      <p:cxnSp>
        <p:nvCxnSpPr>
          <p:cNvPr id="236" name="Elbow Connector 235"/>
          <p:cNvCxnSpPr>
            <a:stCxn id="223" idx="0"/>
            <a:endCxn id="218" idx="0"/>
          </p:cNvCxnSpPr>
          <p:nvPr/>
        </p:nvCxnSpPr>
        <p:spPr>
          <a:xfrm rot="16200000" flipH="1" flipV="1">
            <a:off x="4343194" y="749414"/>
            <a:ext cx="339938" cy="3415330"/>
          </a:xfrm>
          <a:prstGeom prst="bentConnector3">
            <a:avLst>
              <a:gd name="adj1" fmla="val -67230"/>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7" name="TextBox 236"/>
          <p:cNvSpPr txBox="1"/>
          <p:nvPr/>
        </p:nvSpPr>
        <p:spPr>
          <a:xfrm>
            <a:off x="2900157" y="2123992"/>
            <a:ext cx="2492202" cy="430775"/>
          </a:xfrm>
          <a:prstGeom prst="rect">
            <a:avLst/>
          </a:prstGeom>
          <a:noFill/>
        </p:spPr>
        <p:txBody>
          <a:bodyPr wrap="square" rtlCol="0">
            <a:spAutoFit/>
          </a:bodyPr>
          <a:lstStyle/>
          <a:p>
            <a:pPr fontAlgn="t">
              <a:spcBef>
                <a:spcPts val="60"/>
              </a:spcBef>
            </a:pPr>
            <a:r>
              <a:rPr lang="en-US" sz="1100" dirty="0">
                <a:latin typeface="Arial" panose="020B0604020202020204" pitchFamily="34" charset="0"/>
                <a:cs typeface="Arial" panose="020B0604020202020204" pitchFamily="34" charset="0"/>
              </a:rPr>
              <a:t>       Job requisition can be initiated from Position Org Chart</a:t>
            </a:r>
          </a:p>
        </p:txBody>
      </p:sp>
      <p:cxnSp>
        <p:nvCxnSpPr>
          <p:cNvPr id="244" name="Elbow Connector 243"/>
          <p:cNvCxnSpPr/>
          <p:nvPr/>
        </p:nvCxnSpPr>
        <p:spPr>
          <a:xfrm rot="5400000" flipH="1">
            <a:off x="4014162" y="1635773"/>
            <a:ext cx="1645570" cy="4976108"/>
          </a:xfrm>
          <a:prstGeom prst="bentConnector4">
            <a:avLst>
              <a:gd name="adj1" fmla="val -15740"/>
              <a:gd name="adj2" fmla="val 104593"/>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63" name="Group 262"/>
          <p:cNvGrpSpPr/>
          <p:nvPr/>
        </p:nvGrpSpPr>
        <p:grpSpPr>
          <a:xfrm>
            <a:off x="229508" y="3063324"/>
            <a:ext cx="1569785" cy="1066135"/>
            <a:chOff x="3034019" y="4039909"/>
            <a:chExt cx="1570194" cy="1066413"/>
          </a:xfrm>
        </p:grpSpPr>
        <p:sp>
          <p:nvSpPr>
            <p:cNvPr id="264" name="Rectangle 263"/>
            <p:cNvSpPr/>
            <p:nvPr/>
          </p:nvSpPr>
          <p:spPr bwMode="gray">
            <a:xfrm>
              <a:off x="3361707" y="4275441"/>
              <a:ext cx="914818" cy="830881"/>
            </a:xfrm>
            <a:prstGeom prst="rect">
              <a:avLst/>
            </a:prstGeom>
            <a:solidFill>
              <a:srgbClr val="2B3F7B"/>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265" name="Picture 264"/>
            <p:cNvPicPr>
              <a:picLocks noChangeAspect="1"/>
            </p:cNvPicPr>
            <p:nvPr/>
          </p:nvPicPr>
          <p:blipFill>
            <a:blip r:embed="rId4"/>
            <a:stretch>
              <a:fillRect/>
            </a:stretch>
          </p:blipFill>
          <p:spPr>
            <a:xfrm>
              <a:off x="3443149" y="4419313"/>
              <a:ext cx="769128" cy="549377"/>
            </a:xfrm>
            <a:prstGeom prst="ellipse">
              <a:avLst/>
            </a:prstGeom>
            <a:ln w="28575">
              <a:solidFill>
                <a:schemeClr val="bg2">
                  <a:lumMod val="75000"/>
                </a:schemeClr>
              </a:solidFill>
            </a:ln>
          </p:spPr>
        </p:pic>
        <p:sp>
          <p:nvSpPr>
            <p:cNvPr id="266" name="TextBox 265"/>
            <p:cNvSpPr txBox="1"/>
            <p:nvPr/>
          </p:nvSpPr>
          <p:spPr>
            <a:xfrm>
              <a:off x="3034019" y="4039909"/>
              <a:ext cx="1570194"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Succession</a:t>
              </a:r>
            </a:p>
          </p:txBody>
        </p:sp>
      </p:grpSp>
      <p:cxnSp>
        <p:nvCxnSpPr>
          <p:cNvPr id="268" name="Elbow Connector 267"/>
          <p:cNvCxnSpPr>
            <a:stCxn id="266" idx="0"/>
            <a:endCxn id="218" idx="1"/>
          </p:cNvCxnSpPr>
          <p:nvPr/>
        </p:nvCxnSpPr>
        <p:spPr>
          <a:xfrm rot="5400000" flipH="1" flipV="1">
            <a:off x="1508775" y="2226375"/>
            <a:ext cx="342576" cy="1331321"/>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1" name="TextBox 270"/>
          <p:cNvSpPr txBox="1"/>
          <p:nvPr/>
        </p:nvSpPr>
        <p:spPr>
          <a:xfrm>
            <a:off x="880564" y="2157660"/>
            <a:ext cx="1637515" cy="600008"/>
          </a:xfrm>
          <a:prstGeom prst="rect">
            <a:avLst/>
          </a:prstGeom>
          <a:noFill/>
        </p:spPr>
        <p:txBody>
          <a:bodyPr wrap="square" rtlCol="0">
            <a:spAutoFit/>
          </a:bodyPr>
          <a:lstStyle/>
          <a:p>
            <a:pPr fontAlgn="t"/>
            <a:r>
              <a:rPr lang="en-US" sz="1100" dirty="0">
                <a:latin typeface="Arial" panose="020B0604020202020204" pitchFamily="34" charset="0"/>
                <a:cs typeface="Arial" panose="020B0604020202020204" pitchFamily="34" charset="0"/>
              </a:rPr>
              <a:t>Job requisition can be initiated from Succession Org Chart</a:t>
            </a:r>
          </a:p>
        </p:txBody>
      </p:sp>
      <p:sp>
        <p:nvSpPr>
          <p:cNvPr id="277" name="TextBox 276"/>
          <p:cNvSpPr txBox="1"/>
          <p:nvPr/>
        </p:nvSpPr>
        <p:spPr>
          <a:xfrm>
            <a:off x="2420468" y="5290839"/>
            <a:ext cx="4841734" cy="67695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Recruiters can search candidates including internal candidate profiles</a:t>
            </a:r>
          </a:p>
          <a:p>
            <a:pPr fontAlgn="base">
              <a:spcAft>
                <a:spcPct val="0"/>
              </a:spcAft>
              <a:buClr>
                <a:srgbClr val="F0AB00"/>
              </a:buClr>
              <a:buSzPct val="80000"/>
            </a:pPr>
            <a:br>
              <a:rPr lang="en-US" sz="1100" kern="0" dirty="0">
                <a:latin typeface="Arial" panose="020B0604020202020204" pitchFamily="34" charset="0"/>
                <a:ea typeface="Arial Unicode MS" pitchFamily="34" charset="-128"/>
                <a:cs typeface="Arial" panose="020B0604020202020204" pitchFamily="34" charset="0"/>
              </a:rPr>
            </a:br>
            <a:r>
              <a:rPr lang="en-US" sz="1100" kern="0" dirty="0">
                <a:latin typeface="Arial" panose="020B0604020202020204" pitchFamily="34" charset="0"/>
                <a:ea typeface="Arial Unicode MS" pitchFamily="34" charset="-128"/>
                <a:cs typeface="Arial" panose="020B0604020202020204" pitchFamily="34" charset="0"/>
              </a:rPr>
              <a:t>Employees can update their candidate profile when applying for jobs which also updates their employee profile</a:t>
            </a:r>
          </a:p>
        </p:txBody>
      </p:sp>
      <p:sp>
        <p:nvSpPr>
          <p:cNvPr id="3" name="5-Point Star 2"/>
          <p:cNvSpPr/>
          <p:nvPr/>
        </p:nvSpPr>
        <p:spPr bwMode="gray">
          <a:xfrm>
            <a:off x="2702780" y="1536108"/>
            <a:ext cx="759916" cy="481168"/>
          </a:xfrm>
          <a:prstGeom prst="star5">
            <a:avLst/>
          </a:prstGeom>
          <a:solidFill>
            <a:schemeClr val="accent1"/>
          </a:solidFill>
          <a:ln w="6350" algn="ctr">
            <a:noFill/>
            <a:miter lim="800000"/>
            <a:headEnd/>
            <a:tailEnd/>
          </a:ln>
        </p:spPr>
        <p:txBody>
          <a:bodyPr lIns="0" tIns="0" rIns="0" bIns="0" rtlCol="0" anchor="ctr"/>
          <a:lstStyle/>
          <a:p>
            <a:pPr algn="ctr" defTabSz="914126" fontAlgn="base">
              <a:spcBef>
                <a:spcPct val="50000"/>
              </a:spcBef>
              <a:spcAft>
                <a:spcPct val="0"/>
              </a:spcAft>
              <a:buClr>
                <a:srgbClr val="F0AB00"/>
              </a:buClr>
              <a:buSzPct val="80000"/>
            </a:pPr>
            <a:r>
              <a:rPr lang="en-US" sz="1000" b="1" kern="0" dirty="0">
                <a:ea typeface="Arial Unicode MS" pitchFamily="34" charset="-128"/>
                <a:cs typeface="Arial Unicode MS" pitchFamily="34" charset="-128"/>
              </a:rPr>
              <a:t>Start</a:t>
            </a:r>
          </a:p>
        </p:txBody>
      </p:sp>
      <p:grpSp>
        <p:nvGrpSpPr>
          <p:cNvPr id="4" name="Group 3"/>
          <p:cNvGrpSpPr/>
          <p:nvPr/>
        </p:nvGrpSpPr>
        <p:grpSpPr>
          <a:xfrm>
            <a:off x="5573729" y="2287110"/>
            <a:ext cx="1294194" cy="1067857"/>
            <a:chOff x="6906489" y="2708845"/>
            <a:chExt cx="1294531" cy="1068135"/>
          </a:xfrm>
        </p:grpSpPr>
        <p:grpSp>
          <p:nvGrpSpPr>
            <p:cNvPr id="220" name="Group 219"/>
            <p:cNvGrpSpPr/>
            <p:nvPr/>
          </p:nvGrpSpPr>
          <p:grpSpPr>
            <a:xfrm>
              <a:off x="6906489" y="2708845"/>
              <a:ext cx="1294531" cy="1068135"/>
              <a:chOff x="4598598" y="3328742"/>
              <a:chExt cx="1294531" cy="1068135"/>
            </a:xfrm>
          </p:grpSpPr>
          <p:sp>
            <p:nvSpPr>
              <p:cNvPr id="221" name="Rectangle 220"/>
              <p:cNvSpPr/>
              <p:nvPr/>
            </p:nvSpPr>
            <p:spPr bwMode="gray">
              <a:xfrm>
                <a:off x="4799357" y="3564773"/>
                <a:ext cx="914400" cy="832104"/>
              </a:xfrm>
              <a:prstGeom prst="rect">
                <a:avLst/>
              </a:prstGeom>
              <a:solidFill>
                <a:schemeClr val="bg1">
                  <a:lumMod val="50000"/>
                </a:schemeClr>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223" name="TextBox 222"/>
              <p:cNvSpPr txBox="1"/>
              <p:nvPr/>
            </p:nvSpPr>
            <p:spPr>
              <a:xfrm>
                <a:off x="4598598" y="3328742"/>
                <a:ext cx="1294531"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Central</a:t>
                </a:r>
              </a:p>
            </p:txBody>
          </p:sp>
        </p:grpSp>
        <p:pic>
          <p:nvPicPr>
            <p:cNvPr id="121" name="Picture 120"/>
            <p:cNvPicPr>
              <a:picLocks noChangeAspect="1"/>
            </p:cNvPicPr>
            <p:nvPr/>
          </p:nvPicPr>
          <p:blipFill>
            <a:blip r:embed="rId5"/>
            <a:stretch>
              <a:fillRect/>
            </a:stretch>
          </p:blipFill>
          <p:spPr>
            <a:xfrm>
              <a:off x="7258713" y="3071045"/>
              <a:ext cx="652801" cy="586694"/>
            </a:xfrm>
            <a:prstGeom prst="roundRect">
              <a:avLst/>
            </a:prstGeom>
            <a:ln w="28575">
              <a:solidFill>
                <a:schemeClr val="bg2">
                  <a:lumMod val="50000"/>
                </a:schemeClr>
              </a:solidFill>
            </a:ln>
          </p:spPr>
        </p:pic>
      </p:grpSp>
      <p:grpSp>
        <p:nvGrpSpPr>
          <p:cNvPr id="51" name="Group 50"/>
          <p:cNvGrpSpPr/>
          <p:nvPr/>
        </p:nvGrpSpPr>
        <p:grpSpPr>
          <a:xfrm>
            <a:off x="9580348" y="1621577"/>
            <a:ext cx="1025545" cy="895039"/>
            <a:chOff x="6286310" y="4675661"/>
            <a:chExt cx="1025812" cy="895272"/>
          </a:xfrm>
        </p:grpSpPr>
        <p:sp>
          <p:nvSpPr>
            <p:cNvPr id="52" name="Rectangle 51"/>
            <p:cNvSpPr/>
            <p:nvPr/>
          </p:nvSpPr>
          <p:spPr bwMode="gray">
            <a:xfrm>
              <a:off x="6391124" y="4882487"/>
              <a:ext cx="857963" cy="688446"/>
            </a:xfrm>
            <a:prstGeom prst="rect">
              <a:avLst/>
            </a:prstGeom>
            <a:solidFill>
              <a:srgbClr val="9E3039"/>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53" name="TextBox 52"/>
            <p:cNvSpPr txBox="1"/>
            <p:nvPr/>
          </p:nvSpPr>
          <p:spPr>
            <a:xfrm>
              <a:off x="6286310" y="4675661"/>
              <a:ext cx="1025812"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Learning</a:t>
              </a:r>
            </a:p>
          </p:txBody>
        </p:sp>
        <p:pic>
          <p:nvPicPr>
            <p:cNvPr id="54" name="Picture 53"/>
            <p:cNvPicPr>
              <a:picLocks noChangeAspect="1"/>
            </p:cNvPicPr>
            <p:nvPr/>
          </p:nvPicPr>
          <p:blipFill rotWithShape="1">
            <a:blip r:embed="rId6"/>
            <a:srcRect b="32705"/>
            <a:stretch/>
          </p:blipFill>
          <p:spPr>
            <a:xfrm>
              <a:off x="6425077" y="4979943"/>
              <a:ext cx="773740" cy="488543"/>
            </a:xfrm>
            <a:prstGeom prst="ellipse">
              <a:avLst/>
            </a:prstGeom>
            <a:ln w="28575">
              <a:solidFill>
                <a:schemeClr val="bg2">
                  <a:lumMod val="75000"/>
                </a:schemeClr>
              </a:solidFill>
            </a:ln>
          </p:spPr>
        </p:pic>
      </p:grpSp>
      <p:grpSp>
        <p:nvGrpSpPr>
          <p:cNvPr id="55" name="Group 54"/>
          <p:cNvGrpSpPr/>
          <p:nvPr/>
        </p:nvGrpSpPr>
        <p:grpSpPr>
          <a:xfrm>
            <a:off x="9501525" y="4680745"/>
            <a:ext cx="1294194" cy="884028"/>
            <a:chOff x="6257215" y="2674241"/>
            <a:chExt cx="1294531" cy="884258"/>
          </a:xfrm>
        </p:grpSpPr>
        <p:sp>
          <p:nvSpPr>
            <p:cNvPr id="56" name="Rectangle 55"/>
            <p:cNvSpPr/>
            <p:nvPr/>
          </p:nvSpPr>
          <p:spPr bwMode="gray">
            <a:xfrm>
              <a:off x="6457975" y="2872699"/>
              <a:ext cx="872794" cy="685800"/>
            </a:xfrm>
            <a:prstGeom prst="rect">
              <a:avLst/>
            </a:prstGeom>
            <a:solidFill>
              <a:srgbClr val="D4652D"/>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57" name="TextBox 56"/>
            <p:cNvSpPr txBox="1"/>
            <p:nvPr/>
          </p:nvSpPr>
          <p:spPr>
            <a:xfrm>
              <a:off x="6257215" y="2674241"/>
              <a:ext cx="1294531" cy="184709"/>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Goals</a:t>
              </a:r>
            </a:p>
          </p:txBody>
        </p:sp>
        <p:pic>
          <p:nvPicPr>
            <p:cNvPr id="58" name="Picture 57"/>
            <p:cNvPicPr>
              <a:picLocks noChangeAspect="1"/>
            </p:cNvPicPr>
            <p:nvPr/>
          </p:nvPicPr>
          <p:blipFill rotWithShape="1">
            <a:blip r:embed="rId7"/>
            <a:srcRect l="18956" t="7002"/>
            <a:stretch/>
          </p:blipFill>
          <p:spPr>
            <a:xfrm>
              <a:off x="6648440" y="2949659"/>
              <a:ext cx="494578" cy="497550"/>
            </a:xfrm>
            <a:prstGeom prst="ellipse">
              <a:avLst/>
            </a:prstGeom>
            <a:ln w="28575">
              <a:solidFill>
                <a:schemeClr val="bg2">
                  <a:lumMod val="75000"/>
                </a:schemeClr>
              </a:solidFill>
            </a:ln>
          </p:spPr>
        </p:pic>
      </p:grpSp>
      <p:grpSp>
        <p:nvGrpSpPr>
          <p:cNvPr id="59" name="Group 58"/>
          <p:cNvGrpSpPr/>
          <p:nvPr/>
        </p:nvGrpSpPr>
        <p:grpSpPr>
          <a:xfrm>
            <a:off x="9697891" y="3050087"/>
            <a:ext cx="882420" cy="891943"/>
            <a:chOff x="9353737" y="3470275"/>
            <a:chExt cx="882650" cy="892175"/>
          </a:xfrm>
        </p:grpSpPr>
        <p:sp>
          <p:nvSpPr>
            <p:cNvPr id="60" name="Rectangle 59"/>
            <p:cNvSpPr>
              <a:spLocks noChangeArrowheads="1"/>
            </p:cNvSpPr>
            <p:nvPr/>
          </p:nvSpPr>
          <p:spPr bwMode="auto">
            <a:xfrm>
              <a:off x="9353737" y="3663950"/>
              <a:ext cx="882650" cy="698500"/>
            </a:xfrm>
            <a:prstGeom prst="rect">
              <a:avLst/>
            </a:prstGeom>
            <a:solidFill>
              <a:srgbClr val="FFD0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61" name="Rectangle 60"/>
            <p:cNvSpPr>
              <a:spLocks noChangeArrowheads="1"/>
            </p:cNvSpPr>
            <p:nvPr/>
          </p:nvSpPr>
          <p:spPr bwMode="auto">
            <a:xfrm>
              <a:off x="9593449" y="3470275"/>
              <a:ext cx="42227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126"/>
              <a:r>
                <a:rPr lang="en-US" altLang="en-US" sz="1200" b="1" dirty="0">
                  <a:solidFill>
                    <a:srgbClr val="7F7F7F"/>
                  </a:solidFill>
                </a:rPr>
                <a:t>Jam</a:t>
              </a:r>
              <a:endParaRPr lang="en-US" altLang="en-US" sz="1799" dirty="0"/>
            </a:p>
          </p:txBody>
        </p:sp>
        <p:pic>
          <p:nvPicPr>
            <p:cNvPr id="62" name="Picture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60099" y="3725863"/>
              <a:ext cx="673100" cy="5826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Freeform 39"/>
            <p:cNvSpPr>
              <a:spLocks/>
            </p:cNvSpPr>
            <p:nvPr/>
          </p:nvSpPr>
          <p:spPr bwMode="auto">
            <a:xfrm>
              <a:off x="9445812" y="3706813"/>
              <a:ext cx="696913" cy="614363"/>
            </a:xfrm>
            <a:custGeom>
              <a:avLst/>
              <a:gdLst>
                <a:gd name="T0" fmla="*/ 219 w 439"/>
                <a:gd name="T1" fmla="*/ 0 h 387"/>
                <a:gd name="T2" fmla="*/ 242 w 439"/>
                <a:gd name="T3" fmla="*/ 1 h 387"/>
                <a:gd name="T4" fmla="*/ 263 w 439"/>
                <a:gd name="T5" fmla="*/ 5 h 387"/>
                <a:gd name="T6" fmla="*/ 284 w 439"/>
                <a:gd name="T7" fmla="*/ 9 h 387"/>
                <a:gd name="T8" fmla="*/ 305 w 439"/>
                <a:gd name="T9" fmla="*/ 16 h 387"/>
                <a:gd name="T10" fmla="*/ 324 w 439"/>
                <a:gd name="T11" fmla="*/ 24 h 387"/>
                <a:gd name="T12" fmla="*/ 342 w 439"/>
                <a:gd name="T13" fmla="*/ 33 h 387"/>
                <a:gd name="T14" fmla="*/ 374 w 439"/>
                <a:gd name="T15" fmla="*/ 56 h 387"/>
                <a:gd name="T16" fmla="*/ 388 w 439"/>
                <a:gd name="T17" fmla="*/ 71 h 387"/>
                <a:gd name="T18" fmla="*/ 401 w 439"/>
                <a:gd name="T19" fmla="*/ 85 h 387"/>
                <a:gd name="T20" fmla="*/ 412 w 439"/>
                <a:gd name="T21" fmla="*/ 101 h 387"/>
                <a:gd name="T22" fmla="*/ 421 w 439"/>
                <a:gd name="T23" fmla="*/ 118 h 387"/>
                <a:gd name="T24" fmla="*/ 429 w 439"/>
                <a:gd name="T25" fmla="*/ 136 h 387"/>
                <a:gd name="T26" fmla="*/ 434 w 439"/>
                <a:gd name="T27" fmla="*/ 154 h 387"/>
                <a:gd name="T28" fmla="*/ 438 w 439"/>
                <a:gd name="T29" fmla="*/ 174 h 387"/>
                <a:gd name="T30" fmla="*/ 439 w 439"/>
                <a:gd name="T31" fmla="*/ 194 h 387"/>
                <a:gd name="T32" fmla="*/ 438 w 439"/>
                <a:gd name="T33" fmla="*/ 213 h 387"/>
                <a:gd name="T34" fmla="*/ 434 w 439"/>
                <a:gd name="T35" fmla="*/ 233 h 387"/>
                <a:gd name="T36" fmla="*/ 429 w 439"/>
                <a:gd name="T37" fmla="*/ 251 h 387"/>
                <a:gd name="T38" fmla="*/ 421 w 439"/>
                <a:gd name="T39" fmla="*/ 269 h 387"/>
                <a:gd name="T40" fmla="*/ 412 w 439"/>
                <a:gd name="T41" fmla="*/ 286 h 387"/>
                <a:gd name="T42" fmla="*/ 401 w 439"/>
                <a:gd name="T43" fmla="*/ 302 h 387"/>
                <a:gd name="T44" fmla="*/ 388 w 439"/>
                <a:gd name="T45" fmla="*/ 317 h 387"/>
                <a:gd name="T46" fmla="*/ 374 w 439"/>
                <a:gd name="T47" fmla="*/ 331 h 387"/>
                <a:gd name="T48" fmla="*/ 342 w 439"/>
                <a:gd name="T49" fmla="*/ 354 h 387"/>
                <a:gd name="T50" fmla="*/ 324 w 439"/>
                <a:gd name="T51" fmla="*/ 364 h 387"/>
                <a:gd name="T52" fmla="*/ 305 w 439"/>
                <a:gd name="T53" fmla="*/ 372 h 387"/>
                <a:gd name="T54" fmla="*/ 284 w 439"/>
                <a:gd name="T55" fmla="*/ 378 h 387"/>
                <a:gd name="T56" fmla="*/ 263 w 439"/>
                <a:gd name="T57" fmla="*/ 383 h 387"/>
                <a:gd name="T58" fmla="*/ 242 w 439"/>
                <a:gd name="T59" fmla="*/ 386 h 387"/>
                <a:gd name="T60" fmla="*/ 219 w 439"/>
                <a:gd name="T61" fmla="*/ 387 h 387"/>
                <a:gd name="T62" fmla="*/ 197 w 439"/>
                <a:gd name="T63" fmla="*/ 386 h 387"/>
                <a:gd name="T64" fmla="*/ 175 w 439"/>
                <a:gd name="T65" fmla="*/ 383 h 387"/>
                <a:gd name="T66" fmla="*/ 154 w 439"/>
                <a:gd name="T67" fmla="*/ 378 h 387"/>
                <a:gd name="T68" fmla="*/ 134 w 439"/>
                <a:gd name="T69" fmla="*/ 372 h 387"/>
                <a:gd name="T70" fmla="*/ 115 w 439"/>
                <a:gd name="T71" fmla="*/ 364 h 387"/>
                <a:gd name="T72" fmla="*/ 97 w 439"/>
                <a:gd name="T73" fmla="*/ 354 h 387"/>
                <a:gd name="T74" fmla="*/ 65 w 439"/>
                <a:gd name="T75" fmla="*/ 331 h 387"/>
                <a:gd name="T76" fmla="*/ 50 w 439"/>
                <a:gd name="T77" fmla="*/ 317 h 387"/>
                <a:gd name="T78" fmla="*/ 38 w 439"/>
                <a:gd name="T79" fmla="*/ 302 h 387"/>
                <a:gd name="T80" fmla="*/ 27 w 439"/>
                <a:gd name="T81" fmla="*/ 286 h 387"/>
                <a:gd name="T82" fmla="*/ 17 w 439"/>
                <a:gd name="T83" fmla="*/ 269 h 387"/>
                <a:gd name="T84" fmla="*/ 10 w 439"/>
                <a:gd name="T85" fmla="*/ 251 h 387"/>
                <a:gd name="T86" fmla="*/ 4 w 439"/>
                <a:gd name="T87" fmla="*/ 233 h 387"/>
                <a:gd name="T88" fmla="*/ 1 w 439"/>
                <a:gd name="T89" fmla="*/ 213 h 387"/>
                <a:gd name="T90" fmla="*/ 0 w 439"/>
                <a:gd name="T91" fmla="*/ 194 h 387"/>
                <a:gd name="T92" fmla="*/ 1 w 439"/>
                <a:gd name="T93" fmla="*/ 174 h 387"/>
                <a:gd name="T94" fmla="*/ 4 w 439"/>
                <a:gd name="T95" fmla="*/ 154 h 387"/>
                <a:gd name="T96" fmla="*/ 10 w 439"/>
                <a:gd name="T97" fmla="*/ 136 h 387"/>
                <a:gd name="T98" fmla="*/ 17 w 439"/>
                <a:gd name="T99" fmla="*/ 118 h 387"/>
                <a:gd name="T100" fmla="*/ 27 w 439"/>
                <a:gd name="T101" fmla="*/ 101 h 387"/>
                <a:gd name="T102" fmla="*/ 38 w 439"/>
                <a:gd name="T103" fmla="*/ 85 h 387"/>
                <a:gd name="T104" fmla="*/ 50 w 439"/>
                <a:gd name="T105" fmla="*/ 71 h 387"/>
                <a:gd name="T106" fmla="*/ 65 w 439"/>
                <a:gd name="T107" fmla="*/ 56 h 387"/>
                <a:gd name="T108" fmla="*/ 97 w 439"/>
                <a:gd name="T109" fmla="*/ 33 h 387"/>
                <a:gd name="T110" fmla="*/ 115 w 439"/>
                <a:gd name="T111" fmla="*/ 24 h 387"/>
                <a:gd name="T112" fmla="*/ 134 w 439"/>
                <a:gd name="T113" fmla="*/ 16 h 387"/>
                <a:gd name="T114" fmla="*/ 154 w 439"/>
                <a:gd name="T115" fmla="*/ 9 h 387"/>
                <a:gd name="T116" fmla="*/ 175 w 439"/>
                <a:gd name="T117" fmla="*/ 5 h 387"/>
                <a:gd name="T118" fmla="*/ 197 w 439"/>
                <a:gd name="T119" fmla="*/ 1 h 387"/>
                <a:gd name="T120" fmla="*/ 219 w 439"/>
                <a:gd name="T121"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9" h="387">
                  <a:moveTo>
                    <a:pt x="219" y="0"/>
                  </a:moveTo>
                  <a:lnTo>
                    <a:pt x="242" y="1"/>
                  </a:lnTo>
                  <a:lnTo>
                    <a:pt x="263" y="5"/>
                  </a:lnTo>
                  <a:lnTo>
                    <a:pt x="284" y="9"/>
                  </a:lnTo>
                  <a:lnTo>
                    <a:pt x="305" y="16"/>
                  </a:lnTo>
                  <a:lnTo>
                    <a:pt x="324" y="24"/>
                  </a:lnTo>
                  <a:lnTo>
                    <a:pt x="342" y="33"/>
                  </a:lnTo>
                  <a:lnTo>
                    <a:pt x="374" y="56"/>
                  </a:lnTo>
                  <a:lnTo>
                    <a:pt x="388" y="71"/>
                  </a:lnTo>
                  <a:lnTo>
                    <a:pt x="401" y="85"/>
                  </a:lnTo>
                  <a:lnTo>
                    <a:pt x="412" y="101"/>
                  </a:lnTo>
                  <a:lnTo>
                    <a:pt x="421" y="118"/>
                  </a:lnTo>
                  <a:lnTo>
                    <a:pt x="429" y="136"/>
                  </a:lnTo>
                  <a:lnTo>
                    <a:pt x="434" y="154"/>
                  </a:lnTo>
                  <a:lnTo>
                    <a:pt x="438" y="174"/>
                  </a:lnTo>
                  <a:lnTo>
                    <a:pt x="439" y="194"/>
                  </a:lnTo>
                  <a:lnTo>
                    <a:pt x="438" y="213"/>
                  </a:lnTo>
                  <a:lnTo>
                    <a:pt x="434" y="233"/>
                  </a:lnTo>
                  <a:lnTo>
                    <a:pt x="429" y="251"/>
                  </a:lnTo>
                  <a:lnTo>
                    <a:pt x="421" y="269"/>
                  </a:lnTo>
                  <a:lnTo>
                    <a:pt x="412" y="286"/>
                  </a:lnTo>
                  <a:lnTo>
                    <a:pt x="401" y="302"/>
                  </a:lnTo>
                  <a:lnTo>
                    <a:pt x="388" y="317"/>
                  </a:lnTo>
                  <a:lnTo>
                    <a:pt x="374" y="331"/>
                  </a:lnTo>
                  <a:lnTo>
                    <a:pt x="342" y="354"/>
                  </a:lnTo>
                  <a:lnTo>
                    <a:pt x="324" y="364"/>
                  </a:lnTo>
                  <a:lnTo>
                    <a:pt x="305" y="372"/>
                  </a:lnTo>
                  <a:lnTo>
                    <a:pt x="284" y="378"/>
                  </a:lnTo>
                  <a:lnTo>
                    <a:pt x="263" y="383"/>
                  </a:lnTo>
                  <a:lnTo>
                    <a:pt x="242" y="386"/>
                  </a:lnTo>
                  <a:lnTo>
                    <a:pt x="219" y="387"/>
                  </a:lnTo>
                  <a:lnTo>
                    <a:pt x="197" y="386"/>
                  </a:lnTo>
                  <a:lnTo>
                    <a:pt x="175" y="383"/>
                  </a:lnTo>
                  <a:lnTo>
                    <a:pt x="154" y="378"/>
                  </a:lnTo>
                  <a:lnTo>
                    <a:pt x="134" y="372"/>
                  </a:lnTo>
                  <a:lnTo>
                    <a:pt x="115" y="364"/>
                  </a:lnTo>
                  <a:lnTo>
                    <a:pt x="97" y="354"/>
                  </a:lnTo>
                  <a:lnTo>
                    <a:pt x="65" y="331"/>
                  </a:lnTo>
                  <a:lnTo>
                    <a:pt x="50" y="317"/>
                  </a:lnTo>
                  <a:lnTo>
                    <a:pt x="38" y="302"/>
                  </a:lnTo>
                  <a:lnTo>
                    <a:pt x="27" y="286"/>
                  </a:lnTo>
                  <a:lnTo>
                    <a:pt x="17" y="269"/>
                  </a:lnTo>
                  <a:lnTo>
                    <a:pt x="10" y="251"/>
                  </a:lnTo>
                  <a:lnTo>
                    <a:pt x="4" y="233"/>
                  </a:lnTo>
                  <a:lnTo>
                    <a:pt x="1" y="213"/>
                  </a:lnTo>
                  <a:lnTo>
                    <a:pt x="0" y="194"/>
                  </a:lnTo>
                  <a:lnTo>
                    <a:pt x="1" y="174"/>
                  </a:lnTo>
                  <a:lnTo>
                    <a:pt x="4" y="154"/>
                  </a:lnTo>
                  <a:lnTo>
                    <a:pt x="10" y="136"/>
                  </a:lnTo>
                  <a:lnTo>
                    <a:pt x="17" y="118"/>
                  </a:lnTo>
                  <a:lnTo>
                    <a:pt x="27" y="101"/>
                  </a:lnTo>
                  <a:lnTo>
                    <a:pt x="38" y="85"/>
                  </a:lnTo>
                  <a:lnTo>
                    <a:pt x="50" y="71"/>
                  </a:lnTo>
                  <a:lnTo>
                    <a:pt x="65" y="56"/>
                  </a:lnTo>
                  <a:lnTo>
                    <a:pt x="97" y="33"/>
                  </a:lnTo>
                  <a:lnTo>
                    <a:pt x="115" y="24"/>
                  </a:lnTo>
                  <a:lnTo>
                    <a:pt x="134" y="16"/>
                  </a:lnTo>
                  <a:lnTo>
                    <a:pt x="154" y="9"/>
                  </a:lnTo>
                  <a:lnTo>
                    <a:pt x="175" y="5"/>
                  </a:lnTo>
                  <a:lnTo>
                    <a:pt x="197" y="1"/>
                  </a:lnTo>
                  <a:lnTo>
                    <a:pt x="219" y="0"/>
                  </a:lnTo>
                  <a:close/>
                </a:path>
              </a:pathLst>
            </a:custGeom>
            <a:noFill/>
            <a:ln w="30163" cap="rnd">
              <a:solidFill>
                <a:srgbClr val="9999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1799"/>
            </a:p>
          </p:txBody>
        </p:sp>
      </p:grpSp>
      <p:cxnSp>
        <p:nvCxnSpPr>
          <p:cNvPr id="11" name="Elbow Connector 10"/>
          <p:cNvCxnSpPr>
            <a:stCxn id="52" idx="3"/>
            <a:endCxn id="85" idx="0"/>
          </p:cNvCxnSpPr>
          <p:nvPr/>
        </p:nvCxnSpPr>
        <p:spPr>
          <a:xfrm>
            <a:off x="10542873" y="2172482"/>
            <a:ext cx="821176" cy="415602"/>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233" idx="3"/>
            <a:endCxn id="56" idx="1"/>
          </p:cNvCxnSpPr>
          <p:nvPr/>
        </p:nvCxnSpPr>
        <p:spPr>
          <a:xfrm>
            <a:off x="7792505" y="4524490"/>
            <a:ext cx="1909728" cy="697471"/>
          </a:xfrm>
          <a:prstGeom prst="bentConnector3">
            <a:avLst>
              <a:gd name="adj1" fmla="val 55319"/>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233" idx="3"/>
            <a:endCxn id="52" idx="1"/>
          </p:cNvCxnSpPr>
          <p:nvPr/>
        </p:nvCxnSpPr>
        <p:spPr>
          <a:xfrm flipV="1">
            <a:off x="7792506" y="2172483"/>
            <a:ext cx="1892629" cy="2352007"/>
          </a:xfrm>
          <a:prstGeom prst="bentConnector3">
            <a:avLst>
              <a:gd name="adj1" fmla="val 5578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Flowchart: Off-page Connector 84"/>
          <p:cNvSpPr/>
          <p:nvPr/>
        </p:nvSpPr>
        <p:spPr bwMode="gray">
          <a:xfrm>
            <a:off x="10814996" y="2588084"/>
            <a:ext cx="1098109" cy="580446"/>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Learn &amp; Develop</a:t>
            </a:r>
          </a:p>
        </p:txBody>
      </p:sp>
      <p:sp>
        <p:nvSpPr>
          <p:cNvPr id="86" name="Flowchart: Off-page Connector 85"/>
          <p:cNvSpPr/>
          <p:nvPr/>
        </p:nvSpPr>
        <p:spPr bwMode="gray">
          <a:xfrm>
            <a:off x="10814996" y="4928828"/>
            <a:ext cx="1098109" cy="580446"/>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Perform &amp; Reward</a:t>
            </a:r>
          </a:p>
        </p:txBody>
      </p:sp>
      <p:cxnSp>
        <p:nvCxnSpPr>
          <p:cNvPr id="240" name="Elbow Connector 239"/>
          <p:cNvCxnSpPr>
            <a:stCxn id="233" idx="3"/>
            <a:endCxn id="60" idx="1"/>
          </p:cNvCxnSpPr>
          <p:nvPr/>
        </p:nvCxnSpPr>
        <p:spPr>
          <a:xfrm flipV="1">
            <a:off x="7792505" y="3592870"/>
            <a:ext cx="1905386" cy="931620"/>
          </a:xfrm>
          <a:prstGeom prst="bentConnector3">
            <a:avLst>
              <a:gd name="adj1" fmla="val 5492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Elbow Connector 242"/>
          <p:cNvCxnSpPr>
            <a:stCxn id="56" idx="3"/>
            <a:endCxn id="86" idx="1"/>
          </p:cNvCxnSpPr>
          <p:nvPr/>
        </p:nvCxnSpPr>
        <p:spPr>
          <a:xfrm flipV="1">
            <a:off x="10574800" y="5219051"/>
            <a:ext cx="240196" cy="2911"/>
          </a:xfrm>
          <a:prstGeom prst="bentConnector3">
            <a:avLst>
              <a:gd name="adj1" fmla="val 5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60" idx="3"/>
            <a:endCxn id="85" idx="2"/>
          </p:cNvCxnSpPr>
          <p:nvPr/>
        </p:nvCxnSpPr>
        <p:spPr>
          <a:xfrm flipV="1">
            <a:off x="10580311" y="3168531"/>
            <a:ext cx="783739" cy="424339"/>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gray">
          <a:xfrm>
            <a:off x="646991" y="2327590"/>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1b</a:t>
            </a:r>
          </a:p>
        </p:txBody>
      </p:sp>
      <p:sp>
        <p:nvSpPr>
          <p:cNvPr id="66" name="Oval 65"/>
          <p:cNvSpPr/>
          <p:nvPr/>
        </p:nvSpPr>
        <p:spPr bwMode="gray">
          <a:xfrm>
            <a:off x="2954812" y="2113683"/>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1a</a:t>
            </a:r>
          </a:p>
        </p:txBody>
      </p:sp>
      <p:sp>
        <p:nvSpPr>
          <p:cNvPr id="68" name="Oval 67"/>
          <p:cNvSpPr/>
          <p:nvPr/>
        </p:nvSpPr>
        <p:spPr bwMode="gray">
          <a:xfrm>
            <a:off x="2099012" y="5275311"/>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2</a:t>
            </a:r>
          </a:p>
        </p:txBody>
      </p:sp>
      <p:sp>
        <p:nvSpPr>
          <p:cNvPr id="69" name="Oval 68"/>
          <p:cNvSpPr/>
          <p:nvPr/>
        </p:nvSpPr>
        <p:spPr bwMode="gray">
          <a:xfrm>
            <a:off x="2096493" y="5575326"/>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3</a:t>
            </a:r>
          </a:p>
        </p:txBody>
      </p:sp>
      <p:sp>
        <p:nvSpPr>
          <p:cNvPr id="70" name="Oval 69"/>
          <p:cNvSpPr/>
          <p:nvPr/>
        </p:nvSpPr>
        <p:spPr bwMode="gray">
          <a:xfrm>
            <a:off x="4618157" y="3453175"/>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5</a:t>
            </a:r>
          </a:p>
        </p:txBody>
      </p:sp>
      <p:sp>
        <p:nvSpPr>
          <p:cNvPr id="71" name="Oval 70"/>
          <p:cNvSpPr/>
          <p:nvPr/>
        </p:nvSpPr>
        <p:spPr bwMode="gray">
          <a:xfrm>
            <a:off x="7387323" y="3157293"/>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7</a:t>
            </a:r>
          </a:p>
        </p:txBody>
      </p:sp>
      <p:sp>
        <p:nvSpPr>
          <p:cNvPr id="72" name="Oval 71"/>
          <p:cNvSpPr/>
          <p:nvPr/>
        </p:nvSpPr>
        <p:spPr bwMode="gray">
          <a:xfrm>
            <a:off x="8631839" y="1806195"/>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8</a:t>
            </a:r>
          </a:p>
        </p:txBody>
      </p:sp>
      <p:sp>
        <p:nvSpPr>
          <p:cNvPr id="73" name="Oval 72"/>
          <p:cNvSpPr/>
          <p:nvPr/>
        </p:nvSpPr>
        <p:spPr bwMode="gray">
          <a:xfrm>
            <a:off x="8585499" y="3378890"/>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9</a:t>
            </a:r>
          </a:p>
        </p:txBody>
      </p:sp>
      <p:sp>
        <p:nvSpPr>
          <p:cNvPr id="74" name="Oval 73"/>
          <p:cNvSpPr/>
          <p:nvPr/>
        </p:nvSpPr>
        <p:spPr bwMode="gray">
          <a:xfrm>
            <a:off x="8579752" y="4853314"/>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10</a:t>
            </a:r>
          </a:p>
        </p:txBody>
      </p:sp>
      <p:sp>
        <p:nvSpPr>
          <p:cNvPr id="77" name="Rectangle 76"/>
          <p:cNvSpPr/>
          <p:nvPr/>
        </p:nvSpPr>
        <p:spPr bwMode="gray">
          <a:xfrm>
            <a:off x="229509" y="1319209"/>
            <a:ext cx="11817738" cy="5112764"/>
          </a:xfrm>
          <a:prstGeom prst="rect">
            <a:avLst/>
          </a:prstGeom>
          <a:solidFill>
            <a:schemeClr val="bg1">
              <a:alpha val="68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grpSp>
        <p:nvGrpSpPr>
          <p:cNvPr id="216" name="Group 215"/>
          <p:cNvGrpSpPr/>
          <p:nvPr/>
        </p:nvGrpSpPr>
        <p:grpSpPr>
          <a:xfrm>
            <a:off x="2345722" y="2627049"/>
            <a:ext cx="927546" cy="1083147"/>
            <a:chOff x="8648064" y="3839466"/>
            <a:chExt cx="927788" cy="1083429"/>
          </a:xfrm>
        </p:grpSpPr>
        <p:sp>
          <p:nvSpPr>
            <p:cNvPr id="217" name="Rectangle 216"/>
            <p:cNvSpPr/>
            <p:nvPr/>
          </p:nvSpPr>
          <p:spPr bwMode="gray">
            <a:xfrm>
              <a:off x="8661452" y="4090791"/>
              <a:ext cx="914400" cy="832104"/>
            </a:xfrm>
            <a:prstGeom prst="rect">
              <a:avLst/>
            </a:prstGeom>
            <a:solidFill>
              <a:schemeClr val="accent6">
                <a:lumMod val="75000"/>
              </a:schemeClr>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218" name="TextBox 217"/>
            <p:cNvSpPr txBox="1"/>
            <p:nvPr/>
          </p:nvSpPr>
          <p:spPr>
            <a:xfrm>
              <a:off x="8648064" y="3839466"/>
              <a:ext cx="919788" cy="18744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Recruiting</a:t>
              </a:r>
            </a:p>
          </p:txBody>
        </p:sp>
        <p:pic>
          <p:nvPicPr>
            <p:cNvPr id="219" name="Picture 218"/>
            <p:cNvPicPr>
              <a:picLocks noChangeAspect="1"/>
            </p:cNvPicPr>
            <p:nvPr/>
          </p:nvPicPr>
          <p:blipFill>
            <a:blip r:embed="rId9"/>
            <a:stretch>
              <a:fillRect/>
            </a:stretch>
          </p:blipFill>
          <p:spPr>
            <a:xfrm>
              <a:off x="8843401" y="4197246"/>
              <a:ext cx="541871" cy="562319"/>
            </a:xfrm>
            <a:prstGeom prst="ellipse">
              <a:avLst/>
            </a:prstGeom>
            <a:ln w="28575">
              <a:solidFill>
                <a:schemeClr val="bg2">
                  <a:lumMod val="75000"/>
                </a:schemeClr>
              </a:solidFill>
            </a:ln>
          </p:spPr>
        </p:pic>
      </p:grpSp>
      <p:grpSp>
        <p:nvGrpSpPr>
          <p:cNvPr id="224" name="Group 223"/>
          <p:cNvGrpSpPr/>
          <p:nvPr/>
        </p:nvGrpSpPr>
        <p:grpSpPr>
          <a:xfrm>
            <a:off x="4087997" y="3917717"/>
            <a:ext cx="914580" cy="1046339"/>
            <a:chOff x="7956884" y="4984226"/>
            <a:chExt cx="914818" cy="1046611"/>
          </a:xfrm>
        </p:grpSpPr>
        <p:grpSp>
          <p:nvGrpSpPr>
            <p:cNvPr id="225" name="Group 224"/>
            <p:cNvGrpSpPr/>
            <p:nvPr/>
          </p:nvGrpSpPr>
          <p:grpSpPr>
            <a:xfrm>
              <a:off x="7956884" y="4984226"/>
              <a:ext cx="914818" cy="1046611"/>
              <a:chOff x="10492431" y="1510888"/>
              <a:chExt cx="914818" cy="1046611"/>
            </a:xfrm>
          </p:grpSpPr>
          <p:sp>
            <p:nvSpPr>
              <p:cNvPr id="227" name="Rectangle 226"/>
              <p:cNvSpPr/>
              <p:nvPr/>
            </p:nvSpPr>
            <p:spPr bwMode="gray">
              <a:xfrm>
                <a:off x="10492431" y="1726618"/>
                <a:ext cx="914818" cy="830881"/>
              </a:xfrm>
              <a:prstGeom prst="rect">
                <a:avLst/>
              </a:prstGeom>
              <a:solidFill>
                <a:schemeClr val="accent6">
                  <a:lumMod val="50000"/>
                </a:schemeClr>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228" name="TextBox 227"/>
              <p:cNvSpPr txBox="1"/>
              <p:nvPr/>
            </p:nvSpPr>
            <p:spPr>
              <a:xfrm>
                <a:off x="10492431" y="1510888"/>
                <a:ext cx="914818"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Onboarding</a:t>
                </a:r>
              </a:p>
            </p:txBody>
          </p:sp>
        </p:grpSp>
        <p:pic>
          <p:nvPicPr>
            <p:cNvPr id="226" name="Picture 225"/>
            <p:cNvPicPr>
              <a:picLocks noChangeAspect="1"/>
            </p:cNvPicPr>
            <p:nvPr/>
          </p:nvPicPr>
          <p:blipFill>
            <a:blip r:embed="rId10"/>
            <a:stretch>
              <a:fillRect/>
            </a:stretch>
          </p:blipFill>
          <p:spPr>
            <a:xfrm>
              <a:off x="8141771" y="5303750"/>
              <a:ext cx="585008" cy="610444"/>
            </a:xfrm>
            <a:prstGeom prst="ellipse">
              <a:avLst/>
            </a:prstGeom>
            <a:ln w="28575">
              <a:solidFill>
                <a:schemeClr val="bg2">
                  <a:lumMod val="75000"/>
                </a:schemeClr>
              </a:solidFill>
            </a:ln>
          </p:spPr>
        </p:pic>
      </p:grpSp>
      <p:cxnSp>
        <p:nvCxnSpPr>
          <p:cNvPr id="229" name="Elbow Connector 228"/>
          <p:cNvCxnSpPr>
            <a:stCxn id="217" idx="2"/>
            <a:endCxn id="227" idx="1"/>
          </p:cNvCxnSpPr>
          <p:nvPr/>
        </p:nvCxnSpPr>
        <p:spPr>
          <a:xfrm rot="16200000" flipH="1">
            <a:off x="3032828" y="3493554"/>
            <a:ext cx="838528" cy="1271810"/>
          </a:xfrm>
          <a:prstGeom prst="bentConnector2">
            <a:avLst/>
          </a:prstGeom>
          <a:ln w="6350">
            <a:solidFill>
              <a:schemeClr val="tx1"/>
            </a:solidFill>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46" name="TextBox 245"/>
          <p:cNvSpPr txBox="1"/>
          <p:nvPr/>
        </p:nvSpPr>
        <p:spPr>
          <a:xfrm>
            <a:off x="2900156" y="3930989"/>
            <a:ext cx="1103873" cy="507699"/>
          </a:xfrm>
          <a:prstGeom prst="rect">
            <a:avLst/>
          </a:prstGeom>
          <a:noFill/>
        </p:spPr>
        <p:txBody>
          <a:bodyPr wrap="square" lIns="0" tIns="0" rIns="0" bIns="0" rtlCol="0">
            <a:spAutoFit/>
          </a:bodyPr>
          <a:lstStyle/>
          <a:p>
            <a:pPr fontAlgn="base">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       Initiate onboarding from requisition</a:t>
            </a:r>
          </a:p>
        </p:txBody>
      </p:sp>
      <p:pic>
        <p:nvPicPr>
          <p:cNvPr id="80" name="Picture 79"/>
          <p:cNvPicPr>
            <a:picLocks noChangeAspect="1"/>
          </p:cNvPicPr>
          <p:nvPr/>
        </p:nvPicPr>
        <p:blipFill>
          <a:blip r:embed="rId11"/>
          <a:stretch>
            <a:fillRect/>
          </a:stretch>
        </p:blipFill>
        <p:spPr>
          <a:xfrm>
            <a:off x="7036897" y="4652553"/>
            <a:ext cx="3558072" cy="1528410"/>
          </a:xfrm>
          <a:prstGeom prst="rect">
            <a:avLst/>
          </a:prstGeom>
          <a:ln>
            <a:noFill/>
          </a:ln>
          <a:effectLst>
            <a:glow rad="254000">
              <a:schemeClr val="accent1">
                <a:satMod val="175000"/>
                <a:alpha val="40000"/>
              </a:schemeClr>
            </a:glow>
          </a:effectLst>
          <a:scene3d>
            <a:camera prst="orthographicFront">
              <a:rot lat="0" lon="0" rev="0"/>
            </a:camera>
            <a:lightRig rig="soft" dir="t">
              <a:rot lat="0" lon="0" rev="0"/>
            </a:lightRig>
          </a:scene3d>
          <a:sp3d contourW="44450" prstMaterial="matte">
            <a:bevelT w="63500" h="63500" prst="artDeco"/>
            <a:contourClr>
              <a:srgbClr val="FFFFFF"/>
            </a:contourClr>
          </a:sp3d>
        </p:spPr>
      </p:pic>
      <p:grpSp>
        <p:nvGrpSpPr>
          <p:cNvPr id="81" name="Group 80"/>
          <p:cNvGrpSpPr/>
          <p:nvPr/>
        </p:nvGrpSpPr>
        <p:grpSpPr>
          <a:xfrm>
            <a:off x="5112681" y="1569450"/>
            <a:ext cx="5702313" cy="2812105"/>
            <a:chOff x="1080126" y="2315216"/>
            <a:chExt cx="5143946" cy="2484335"/>
          </a:xfrm>
          <a:effectLst>
            <a:glow rad="254000">
              <a:schemeClr val="accent1">
                <a:satMod val="175000"/>
                <a:alpha val="40000"/>
              </a:schemeClr>
            </a:glow>
          </a:effectLst>
        </p:grpSpPr>
        <p:pic>
          <p:nvPicPr>
            <p:cNvPr id="82" name="Picture 81"/>
            <p:cNvPicPr>
              <a:picLocks noChangeAspect="1"/>
            </p:cNvPicPr>
            <p:nvPr/>
          </p:nvPicPr>
          <p:blipFill>
            <a:blip r:embed="rId12"/>
            <a:stretch>
              <a:fillRect/>
            </a:stretch>
          </p:blipFill>
          <p:spPr>
            <a:xfrm>
              <a:off x="1080126" y="2315216"/>
              <a:ext cx="5143946" cy="2484335"/>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83" name="Rounded Rectangle 82"/>
            <p:cNvSpPr/>
            <p:nvPr/>
          </p:nvSpPr>
          <p:spPr bwMode="gray">
            <a:xfrm>
              <a:off x="4692983" y="3312835"/>
              <a:ext cx="1531089" cy="334132"/>
            </a:xfrm>
            <a:prstGeom prst="roundRect">
              <a:avLst/>
            </a:prstGeom>
            <a:solidFill>
              <a:srgbClr val="F0AB00">
                <a:alpha val="27843"/>
              </a:srgbClr>
            </a:solidFill>
            <a:ln w="28575"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a:ea typeface="Arial Unicode MS" pitchFamily="34" charset="-128"/>
                <a:cs typeface="Arial Unicode MS" pitchFamily="34" charset="-128"/>
              </a:endParaRPr>
            </a:p>
          </p:txBody>
        </p:sp>
      </p:grpSp>
      <p:sp>
        <p:nvSpPr>
          <p:cNvPr id="67" name="Oval 66"/>
          <p:cNvSpPr/>
          <p:nvPr/>
        </p:nvSpPr>
        <p:spPr bwMode="gray">
          <a:xfrm>
            <a:off x="2866212" y="3898173"/>
            <a:ext cx="254668" cy="217056"/>
          </a:xfrm>
          <a:prstGeom prst="ellipse">
            <a:avLst/>
          </a:prstGeom>
          <a:solidFill>
            <a:srgbClr val="0070C0"/>
          </a:solidFill>
          <a:ln w="6350" algn="ctr">
            <a:noFill/>
            <a:miter lim="800000"/>
            <a:headEnd/>
            <a:tailEnd/>
          </a:ln>
          <a:effectLst>
            <a:glow rad="228600">
              <a:schemeClr val="accent1">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4</a:t>
            </a:r>
          </a:p>
        </p:txBody>
      </p:sp>
    </p:spTree>
    <p:extLst>
      <p:ext uri="{BB962C8B-B14F-4D97-AF65-F5344CB8AC3E}">
        <p14:creationId xmlns:p14="http://schemas.microsoft.com/office/powerpoint/2010/main" val="1618303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246"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336" y="494376"/>
            <a:ext cx="11183887" cy="369333"/>
          </a:xfrm>
        </p:spPr>
        <p:txBody>
          <a:bodyPr/>
          <a:lstStyle/>
          <a:p>
            <a:r>
              <a:rPr lang="en-US" dirty="0"/>
              <a:t>Testing Sign Off</a:t>
            </a:r>
          </a:p>
        </p:txBody>
      </p:sp>
      <p:sp>
        <p:nvSpPr>
          <p:cNvPr id="4" name="Text Placeholder 3"/>
          <p:cNvSpPr txBox="1">
            <a:spLocks/>
          </p:cNvSpPr>
          <p:nvPr/>
        </p:nvSpPr>
        <p:spPr>
          <a:xfrm>
            <a:off x="325337" y="1687695"/>
            <a:ext cx="10858937" cy="4389841"/>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lvl="2" indent="0" defTabSz="913943">
              <a:spcBef>
                <a:spcPts val="600"/>
              </a:spcBef>
              <a:buSzPct val="80000"/>
              <a:buNone/>
              <a:defRPr/>
            </a:pPr>
            <a:r>
              <a:rPr lang="en-US" dirty="0"/>
              <a:t>For each of the types of testing described previously, SF also expects a formal sign-off at the end of the cycle. Below you will find a summary of the Customer Sign-Off required:</a:t>
            </a:r>
          </a:p>
          <a:p>
            <a:pPr marL="0" lvl="2" indent="0" defTabSz="913943">
              <a:spcBef>
                <a:spcPts val="600"/>
              </a:spcBef>
              <a:buSzPct val="80000"/>
              <a:buNone/>
              <a:defRPr/>
            </a:pPr>
            <a:endParaRPr lang="en-US" dirty="0"/>
          </a:p>
          <a:p>
            <a:pPr marL="0" lvl="2" indent="0" defTabSz="913943">
              <a:spcBef>
                <a:spcPts val="600"/>
              </a:spcBef>
              <a:buSzPct val="80000"/>
              <a:buNone/>
              <a:defRPr/>
            </a:pPr>
            <a:r>
              <a:rPr lang="en-US" b="1" dirty="0"/>
              <a:t>Iterative (end-2-end testing): </a:t>
            </a:r>
            <a:r>
              <a:rPr lang="en-US" dirty="0"/>
              <a:t>After each iteration, the customer is responsible to update the SF Configuration workbook and provide Sign-Off (typically in the form of email communication)</a:t>
            </a:r>
          </a:p>
          <a:p>
            <a:pPr marL="0" lvl="2" indent="0" defTabSz="913943">
              <a:spcBef>
                <a:spcPts val="600"/>
              </a:spcBef>
              <a:buSzPct val="80000"/>
              <a:buNone/>
              <a:defRPr/>
            </a:pPr>
            <a:r>
              <a:rPr lang="en-US" b="1" dirty="0"/>
              <a:t>Permission Testing: </a:t>
            </a:r>
            <a:r>
              <a:rPr lang="en-US" dirty="0"/>
              <a:t>This is part of the Iterative Testing and is also included in the SF Configuration Workbook Sign Off.</a:t>
            </a:r>
          </a:p>
          <a:p>
            <a:pPr marL="0" lvl="2" indent="0" defTabSz="913943">
              <a:spcBef>
                <a:spcPts val="600"/>
              </a:spcBef>
              <a:buSzPct val="80000"/>
              <a:buNone/>
              <a:defRPr/>
            </a:pPr>
            <a:r>
              <a:rPr lang="en-US" b="1" dirty="0"/>
              <a:t>Integration Testing</a:t>
            </a:r>
            <a:r>
              <a:rPr lang="en-US" dirty="0"/>
              <a:t>: typically comes with a Solution Design Document and requires formal Sign-Off on both Solution after successful completion</a:t>
            </a:r>
          </a:p>
          <a:p>
            <a:pPr marL="0" lvl="2" indent="0" defTabSz="913943">
              <a:spcBef>
                <a:spcPts val="600"/>
              </a:spcBef>
              <a:buSzPct val="80000"/>
              <a:buNone/>
              <a:defRPr/>
            </a:pPr>
            <a:r>
              <a:rPr lang="en-US" b="1" dirty="0"/>
              <a:t>User Acceptance Testing: </a:t>
            </a:r>
            <a:r>
              <a:rPr lang="en-US" dirty="0"/>
              <a:t>This type of testing is part of our Realize phase within the SAP Activate Methodology. Formal sign-off is required in the form of physical signature on our “Realize Q-gate Sign Off Document”. </a:t>
            </a:r>
          </a:p>
          <a:p>
            <a:pPr marL="0" lvl="2" indent="0" defTabSz="913943">
              <a:spcBef>
                <a:spcPts val="600"/>
              </a:spcBef>
              <a:buSzPct val="80000"/>
              <a:buNone/>
              <a:defRPr/>
            </a:pPr>
            <a:endParaRPr lang="en-US" dirty="0"/>
          </a:p>
        </p:txBody>
      </p:sp>
    </p:spTree>
    <p:extLst>
      <p:ext uri="{BB962C8B-B14F-4D97-AF65-F5344CB8AC3E}">
        <p14:creationId xmlns:p14="http://schemas.microsoft.com/office/powerpoint/2010/main" val="266057715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1"/>
          <p:cNvSpPr>
            <a:spLocks noGrp="1"/>
          </p:cNvSpPr>
          <p:nvPr>
            <p:ph type="title"/>
          </p:nvPr>
        </p:nvSpPr>
        <p:spPr>
          <a:xfrm>
            <a:off x="354240" y="380070"/>
            <a:ext cx="10513166" cy="738322"/>
          </a:xfrm>
        </p:spPr>
        <p:txBody>
          <a:bodyPr/>
          <a:lstStyle/>
          <a:p>
            <a:r>
              <a:rPr lang="en-US"/>
              <a:t>Leading Practices/ </a:t>
            </a:r>
            <a:r>
              <a:rPr lang="en-US" dirty="0"/>
              <a:t>Common Pitfalls</a:t>
            </a:r>
            <a:br>
              <a:rPr lang="en-US" dirty="0"/>
            </a:br>
            <a:endParaRPr lang="en-US" b="0" dirty="0">
              <a:solidFill>
                <a:schemeClr val="bg1">
                  <a:lumMod val="50000"/>
                </a:schemeClr>
              </a:solidFill>
            </a:endParaRPr>
          </a:p>
        </p:txBody>
      </p:sp>
      <p:sp>
        <p:nvSpPr>
          <p:cNvPr id="66" name="Text Placeholder 3"/>
          <p:cNvSpPr txBox="1">
            <a:spLocks/>
          </p:cNvSpPr>
          <p:nvPr/>
        </p:nvSpPr>
        <p:spPr>
          <a:xfrm>
            <a:off x="325337" y="1158427"/>
            <a:ext cx="10858937" cy="4389841"/>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285693" lvl="2" indent="-285693" defTabSz="913943">
              <a:spcBef>
                <a:spcPts val="600"/>
              </a:spcBef>
              <a:buClr>
                <a:schemeClr val="accent1"/>
              </a:buClr>
              <a:buSzPct val="80000"/>
              <a:buFont typeface="Arial" panose="020B0604020202020204" pitchFamily="34" charset="0"/>
              <a:buChar char="•"/>
              <a:defRPr/>
            </a:pPr>
            <a:r>
              <a:rPr lang="en-US">
                <a:solidFill>
                  <a:schemeClr val="dk1"/>
                </a:solidFill>
              </a:rPr>
              <a:t>Ensure there is a dedicated “Test Coordinator” assigned </a:t>
            </a:r>
            <a:r>
              <a:rPr lang="en-US"/>
              <a:t>that oversees and coordinates all testing activities for all workstreams. This person is ultimately responsible for test scripts, test data and planning of activities. </a:t>
            </a:r>
          </a:p>
          <a:p>
            <a:pPr marL="285693" lvl="2" indent="-285693" defTabSz="913943">
              <a:spcBef>
                <a:spcPts val="600"/>
              </a:spcBef>
              <a:buClr>
                <a:schemeClr val="accent1"/>
              </a:buClr>
              <a:buSzPct val="80000"/>
              <a:buFont typeface="Arial" panose="020B0604020202020204" pitchFamily="34" charset="0"/>
              <a:buChar char="•"/>
              <a:defRPr/>
            </a:pPr>
            <a:endParaRPr lang="en-US">
              <a:solidFill>
                <a:schemeClr val="dk1"/>
              </a:solidFill>
            </a:endParaRPr>
          </a:p>
          <a:p>
            <a:pPr marL="285693" lvl="2" indent="-285693" defTabSz="913943">
              <a:spcBef>
                <a:spcPts val="600"/>
              </a:spcBef>
              <a:buClr>
                <a:schemeClr val="accent1"/>
              </a:buClr>
              <a:buSzPct val="80000"/>
              <a:buFont typeface="Arial" panose="020B0604020202020204" pitchFamily="34" charset="0"/>
              <a:buChar char="•"/>
              <a:defRPr/>
            </a:pPr>
            <a:r>
              <a:rPr lang="en-US">
                <a:solidFill>
                  <a:schemeClr val="dk1"/>
                </a:solidFill>
              </a:rPr>
              <a:t>Only use one single “Master” Issue Log, to avoid duplication and losing oversight. It’s the responsibility of the Test Coordinator to consolidate all issues and log them in the Master issue log.</a:t>
            </a:r>
          </a:p>
          <a:p>
            <a:pPr marL="285693" lvl="2" indent="-285693" defTabSz="913943">
              <a:spcBef>
                <a:spcPts val="600"/>
              </a:spcBef>
              <a:buClr>
                <a:schemeClr val="accent1"/>
              </a:buClr>
              <a:buSzPct val="80000"/>
              <a:buFont typeface="Arial" panose="020B0604020202020204" pitchFamily="34" charset="0"/>
              <a:buChar char="•"/>
              <a:defRPr/>
            </a:pPr>
            <a:endParaRPr lang="en-US">
              <a:solidFill>
                <a:schemeClr val="dk1"/>
              </a:solidFill>
            </a:endParaRPr>
          </a:p>
          <a:p>
            <a:pPr marL="285693" lvl="2" indent="-285693" defTabSz="913943">
              <a:spcBef>
                <a:spcPts val="600"/>
              </a:spcBef>
              <a:buClr>
                <a:schemeClr val="accent1"/>
              </a:buClr>
              <a:buSzPct val="80000"/>
              <a:buFont typeface="Arial" panose="020B0604020202020204" pitchFamily="34" charset="0"/>
              <a:buChar char="•"/>
              <a:defRPr/>
            </a:pPr>
            <a:r>
              <a:rPr lang="en-US">
                <a:solidFill>
                  <a:schemeClr val="dk1"/>
                </a:solidFill>
              </a:rPr>
              <a:t>Prepare Test Scripts / Scenario’s timely upfront, so the testers will know what they need to focus on.  </a:t>
            </a:r>
          </a:p>
          <a:p>
            <a:pPr marL="285693" lvl="2" indent="-285693" defTabSz="913943">
              <a:spcBef>
                <a:spcPts val="600"/>
              </a:spcBef>
              <a:buClr>
                <a:schemeClr val="accent1"/>
              </a:buClr>
              <a:buSzPct val="80000"/>
              <a:buFont typeface="Arial" panose="020B0604020202020204" pitchFamily="34" charset="0"/>
              <a:buChar char="•"/>
              <a:defRPr/>
            </a:pPr>
            <a:endParaRPr lang="en-US">
              <a:solidFill>
                <a:schemeClr val="dk1"/>
              </a:solidFill>
            </a:endParaRPr>
          </a:p>
          <a:p>
            <a:pPr marL="285693" lvl="2" indent="-285693" defTabSz="913943">
              <a:spcBef>
                <a:spcPts val="600"/>
              </a:spcBef>
              <a:buClr>
                <a:schemeClr val="accent1"/>
              </a:buClr>
              <a:buSzPct val="80000"/>
              <a:buFont typeface="Arial" panose="020B0604020202020204" pitchFamily="34" charset="0"/>
              <a:buChar char="•"/>
              <a:defRPr/>
            </a:pPr>
            <a:r>
              <a:rPr lang="en-US">
                <a:solidFill>
                  <a:schemeClr val="dk1"/>
                </a:solidFill>
              </a:rPr>
              <a:t>Prioritize the logged issues. Some issues/enhancements are very minor, but could have huge impact on effort in changing them. Critical items should be addressed and focused on resolving first. </a:t>
            </a:r>
          </a:p>
          <a:p>
            <a:pPr marL="285693" indent="-285693">
              <a:buFont typeface="Arial" panose="020B0604020202020204" pitchFamily="34" charset="0"/>
              <a:buChar char="•"/>
            </a:pPr>
            <a:endParaRPr lang="de-DE" sz="1800" dirty="0"/>
          </a:p>
          <a:p>
            <a:pPr marL="285693" indent="-285693">
              <a:buFont typeface="Arial" panose="020B0604020202020204" pitchFamily="34" charset="0"/>
              <a:buChar char="•"/>
            </a:pPr>
            <a:endParaRPr lang="de-DE" sz="1800" dirty="0"/>
          </a:p>
          <a:p>
            <a:pPr marL="0" lvl="2" indent="0" defTabSz="913943">
              <a:spcBef>
                <a:spcPts val="600"/>
              </a:spcBef>
              <a:buSzPct val="80000"/>
              <a:buNone/>
              <a:defRPr/>
            </a:pPr>
            <a:endParaRPr lang="en-US" sz="1600"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sz="1600"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dirty="0"/>
          </a:p>
        </p:txBody>
      </p:sp>
    </p:spTree>
    <p:extLst>
      <p:ext uri="{BB962C8B-B14F-4D97-AF65-F5344CB8AC3E}">
        <p14:creationId xmlns:p14="http://schemas.microsoft.com/office/powerpoint/2010/main" val="227787261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1"/>
          <p:cNvSpPr>
            <a:spLocks noGrp="1"/>
          </p:cNvSpPr>
          <p:nvPr>
            <p:ph type="title"/>
          </p:nvPr>
        </p:nvSpPr>
        <p:spPr>
          <a:xfrm>
            <a:off x="354240" y="380070"/>
            <a:ext cx="10513166" cy="738322"/>
          </a:xfrm>
        </p:spPr>
        <p:txBody>
          <a:bodyPr/>
          <a:lstStyle/>
          <a:p>
            <a:r>
              <a:rPr lang="en-US"/>
              <a:t>Leading Practices/ Common Pitfalls II</a:t>
            </a:r>
            <a:br>
              <a:rPr lang="en-US" dirty="0"/>
            </a:br>
            <a:endParaRPr lang="en-US" b="0" dirty="0">
              <a:solidFill>
                <a:schemeClr val="bg1">
                  <a:lumMod val="50000"/>
                </a:schemeClr>
              </a:solidFill>
            </a:endParaRPr>
          </a:p>
        </p:txBody>
      </p:sp>
      <p:sp>
        <p:nvSpPr>
          <p:cNvPr id="66" name="Text Placeholder 3"/>
          <p:cNvSpPr txBox="1">
            <a:spLocks/>
          </p:cNvSpPr>
          <p:nvPr/>
        </p:nvSpPr>
        <p:spPr>
          <a:xfrm>
            <a:off x="325337" y="1158427"/>
            <a:ext cx="10858937" cy="4389841"/>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285693" indent="-285693">
              <a:buFont typeface="Arial" panose="020B0604020202020204" pitchFamily="34" charset="0"/>
              <a:buChar char="•"/>
            </a:pPr>
            <a:r>
              <a:rPr lang="en-US" sz="1800" dirty="0"/>
              <a:t>Ensure that permissions (</a:t>
            </a:r>
            <a:r>
              <a:rPr lang="en-US" sz="1800" dirty="0" err="1"/>
              <a:t>i.e</a:t>
            </a:r>
            <a:r>
              <a:rPr lang="en-US" sz="1800" dirty="0"/>
              <a:t> RBP) are tested thoroughly. Often times, this is being underestimated. Make sure the requirements are set and known upfront, before configuring and testing this area. It will make a huge difference if you know WHO should see WHAT, WHERE upfront. It will also allow the tester to better focus on the process/forms to test.</a:t>
            </a:r>
          </a:p>
          <a:p>
            <a:pPr marL="285693" indent="-285693">
              <a:buFont typeface="Arial" panose="020B0604020202020204" pitchFamily="34" charset="0"/>
              <a:buChar char="•"/>
            </a:pPr>
            <a:r>
              <a:rPr lang="en-US" sz="1800" dirty="0"/>
              <a:t>Document your results for future reference. Should an in issue be spotted later in the process, you will be able to refer back to your testing results to see if the issue was apparent then but missed, or if it was working in the past, and that possible a new bug has been introduced into the SuccessFactors Application.</a:t>
            </a:r>
          </a:p>
          <a:p>
            <a:pPr marL="285693" indent="-285693">
              <a:buFont typeface="Arial" panose="020B0604020202020204" pitchFamily="34" charset="0"/>
              <a:buChar char="•"/>
            </a:pPr>
            <a:r>
              <a:rPr lang="en-US" sz="1800" dirty="0"/>
              <a:t>Never, ever delete a Competency in your Competency Libraries. If there is any data in your Competency Library that you will not be using this year, simply set it as "Hidden". Never delete it as historical forms still refer to the competencies IDs, and deleting them will cause errors. </a:t>
            </a:r>
          </a:p>
          <a:p>
            <a:pPr marL="285693" indent="-285693">
              <a:buFont typeface="Arial" panose="020B0604020202020204" pitchFamily="34" charset="0"/>
              <a:buChar char="•"/>
            </a:pPr>
            <a:r>
              <a:rPr lang="en-US" sz="1800" dirty="0"/>
              <a:t>Before you import new data into the SuccessFactors Application always be sure to take an export of the current data. Before launching forms clean up all errors in your Employee Data File (user import file).</a:t>
            </a:r>
          </a:p>
          <a:p>
            <a:pPr marL="285693" indent="-285693">
              <a:buFont typeface="Arial" panose="020B0604020202020204" pitchFamily="34" charset="0"/>
              <a:buChar char="•"/>
            </a:pPr>
            <a:endParaRPr lang="de-DE" sz="1800" dirty="0"/>
          </a:p>
          <a:p>
            <a:pPr marL="285693" indent="-285693">
              <a:buFont typeface="Arial" panose="020B0604020202020204" pitchFamily="34" charset="0"/>
              <a:buChar char="•"/>
            </a:pPr>
            <a:endParaRPr lang="de-DE" sz="1800" dirty="0"/>
          </a:p>
          <a:p>
            <a:pPr marL="0" lvl="2" indent="0" defTabSz="913943">
              <a:spcBef>
                <a:spcPts val="600"/>
              </a:spcBef>
              <a:buSzPct val="80000"/>
              <a:buNone/>
              <a:defRPr/>
            </a:pPr>
            <a:endParaRPr lang="en-US" sz="1600"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sz="1600"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dirty="0"/>
          </a:p>
        </p:txBody>
      </p:sp>
    </p:spTree>
    <p:extLst>
      <p:ext uri="{BB962C8B-B14F-4D97-AF65-F5344CB8AC3E}">
        <p14:creationId xmlns:p14="http://schemas.microsoft.com/office/powerpoint/2010/main" val="243964919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1"/>
          <p:cNvSpPr>
            <a:spLocks noGrp="1"/>
          </p:cNvSpPr>
          <p:nvPr>
            <p:ph type="title"/>
          </p:nvPr>
        </p:nvSpPr>
        <p:spPr>
          <a:xfrm>
            <a:off x="354240" y="380070"/>
            <a:ext cx="10513166" cy="369247"/>
          </a:xfrm>
        </p:spPr>
        <p:txBody>
          <a:bodyPr/>
          <a:lstStyle/>
          <a:p>
            <a:r>
              <a:rPr lang="en-US"/>
              <a:t>Leading Practices </a:t>
            </a:r>
            <a:r>
              <a:rPr lang="en-US" dirty="0"/>
              <a:t>/ Common </a:t>
            </a:r>
            <a:r>
              <a:rPr lang="en-US"/>
              <a:t>Pitfalls III</a:t>
            </a:r>
            <a:endParaRPr lang="en-US" b="0" dirty="0">
              <a:solidFill>
                <a:schemeClr val="bg1">
                  <a:lumMod val="50000"/>
                </a:schemeClr>
              </a:solidFill>
            </a:endParaRPr>
          </a:p>
        </p:txBody>
      </p:sp>
      <p:sp>
        <p:nvSpPr>
          <p:cNvPr id="66" name="Text Placeholder 3"/>
          <p:cNvSpPr txBox="1">
            <a:spLocks/>
          </p:cNvSpPr>
          <p:nvPr/>
        </p:nvSpPr>
        <p:spPr>
          <a:xfrm>
            <a:off x="325337" y="1129557"/>
            <a:ext cx="10858937" cy="4389841"/>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285693" indent="-285693">
              <a:buFont typeface="Arial" panose="020B0604020202020204" pitchFamily="34" charset="0"/>
              <a:buChar char="•"/>
            </a:pPr>
            <a:r>
              <a:rPr lang="en-US" sz="1800" dirty="0"/>
              <a:t>One of the main causes of unexpected or less than desired results from the SuccessFactors Application is when you do not allow enough time for testing, or fail to perform comprehensive and exhaustive testing of your forms and processes. We find the most common problems could have been prevented if only better testing had been performed before launch.</a:t>
            </a:r>
          </a:p>
          <a:p>
            <a:pPr marL="285693" indent="-285693">
              <a:buFont typeface="Arial" panose="020B0604020202020204" pitchFamily="34" charset="0"/>
              <a:buChar char="•"/>
            </a:pPr>
            <a:r>
              <a:rPr lang="en-US" sz="1800" dirty="0"/>
              <a:t>Also consider in your testing, not just how the form should work, but also consider how the form shouldn’t be working as you review results. Put yourself in the end-user’s shoes by logging in as each test user involved. Purposely make out of process mistakes to test unexpected results, as it is common for an end user to do things you had not imagined they would.</a:t>
            </a:r>
          </a:p>
          <a:p>
            <a:pPr marL="285693" indent="-285693">
              <a:buFont typeface="Arial" panose="020B0604020202020204" pitchFamily="34" charset="0"/>
              <a:buChar char="•"/>
            </a:pPr>
            <a:r>
              <a:rPr lang="en-US" sz="1800" dirty="0"/>
              <a:t>When testing a new form, be sure you complete a sufficient number of forms so that you can also test all reports that will be used for reporting purposes.</a:t>
            </a:r>
          </a:p>
          <a:p>
            <a:pPr marL="285693" indent="-285693">
              <a:buFont typeface="Arial" panose="020B0604020202020204" pitchFamily="34" charset="0"/>
              <a:buChar char="•"/>
            </a:pPr>
            <a:r>
              <a:rPr lang="en-US" sz="1800" dirty="0"/>
              <a:t>Test emails and routing notifications for all users and steps in the process to confirm the correct people get the correct emails for the correct steps and actions, as well as making sure that people that you do not want to get emails do not get them.</a:t>
            </a:r>
          </a:p>
          <a:p>
            <a:pPr marL="285693" indent="-285693">
              <a:buFont typeface="Arial" panose="020B0604020202020204" pitchFamily="34" charset="0"/>
              <a:buChar char="•"/>
            </a:pPr>
            <a:endParaRPr lang="en-US" sz="1800" dirty="0"/>
          </a:p>
          <a:p>
            <a:pPr marL="285693" indent="-285693">
              <a:buFont typeface="Arial" panose="020B0604020202020204" pitchFamily="34" charset="0"/>
              <a:buChar char="•"/>
            </a:pPr>
            <a:endParaRPr lang="de-DE" sz="1800" dirty="0"/>
          </a:p>
          <a:p>
            <a:pPr marL="285693" indent="-285693">
              <a:buFont typeface="Arial" panose="020B0604020202020204" pitchFamily="34" charset="0"/>
              <a:buChar char="•"/>
            </a:pPr>
            <a:endParaRPr lang="de-DE" sz="1800" dirty="0"/>
          </a:p>
          <a:p>
            <a:pPr marL="0" lvl="2" indent="0" defTabSz="913943">
              <a:spcBef>
                <a:spcPts val="600"/>
              </a:spcBef>
              <a:buSzPct val="80000"/>
              <a:buNone/>
              <a:defRPr/>
            </a:pPr>
            <a:endParaRPr lang="en-US" sz="1600"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sz="1600"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dirty="0"/>
          </a:p>
        </p:txBody>
      </p:sp>
    </p:spTree>
    <p:extLst>
      <p:ext uri="{BB962C8B-B14F-4D97-AF65-F5344CB8AC3E}">
        <p14:creationId xmlns:p14="http://schemas.microsoft.com/office/powerpoint/2010/main" val="20925979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1"/>
          <p:cNvSpPr>
            <a:spLocks noGrp="1"/>
          </p:cNvSpPr>
          <p:nvPr>
            <p:ph type="title"/>
          </p:nvPr>
        </p:nvSpPr>
        <p:spPr>
          <a:xfrm>
            <a:off x="354240" y="380070"/>
            <a:ext cx="10513166" cy="369247"/>
          </a:xfrm>
        </p:spPr>
        <p:txBody>
          <a:bodyPr/>
          <a:lstStyle/>
          <a:p>
            <a:r>
              <a:rPr lang="en-US" dirty="0"/>
              <a:t>Summary</a:t>
            </a:r>
            <a:endParaRPr lang="en-US" b="0" dirty="0">
              <a:solidFill>
                <a:schemeClr val="bg1">
                  <a:lumMod val="50000"/>
                </a:schemeClr>
              </a:solidFill>
            </a:endParaRPr>
          </a:p>
        </p:txBody>
      </p:sp>
      <p:sp>
        <p:nvSpPr>
          <p:cNvPr id="66" name="Text Placeholder 3"/>
          <p:cNvSpPr txBox="1">
            <a:spLocks/>
          </p:cNvSpPr>
          <p:nvPr/>
        </p:nvSpPr>
        <p:spPr>
          <a:xfrm>
            <a:off x="325337" y="1687695"/>
            <a:ext cx="10858937" cy="4389841"/>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lvl="2" indent="0" defTabSz="913943">
              <a:spcBef>
                <a:spcPts val="600"/>
              </a:spcBef>
              <a:buSzPct val="80000"/>
              <a:buNone/>
              <a:defRPr/>
            </a:pPr>
            <a:r>
              <a:rPr lang="en-US" dirty="0">
                <a:solidFill>
                  <a:schemeClr val="dk1"/>
                </a:solidFill>
              </a:rPr>
              <a:t>Every organization should evaluate their testing strategy and properly prepare for these activities. A dedicated Testing coordinator should lead these activities, which includes preparation of Test Scripts, Test Data, Test Planning and overseeing all workstreams during the testing phases. </a:t>
            </a:r>
          </a:p>
          <a:p>
            <a:pPr marL="0" lvl="2" indent="0" defTabSz="913943">
              <a:spcBef>
                <a:spcPts val="600"/>
              </a:spcBef>
              <a:buSzPct val="80000"/>
              <a:buNone/>
              <a:defRPr/>
            </a:pPr>
            <a:endParaRPr lang="en-US" dirty="0">
              <a:solidFill>
                <a:schemeClr val="dk1"/>
              </a:solidFill>
            </a:endParaRPr>
          </a:p>
          <a:p>
            <a:pPr marL="0" lvl="2" indent="0" defTabSz="913943">
              <a:spcBef>
                <a:spcPts val="600"/>
              </a:spcBef>
              <a:buSzPct val="80000"/>
              <a:buNone/>
              <a:defRPr/>
            </a:pPr>
            <a:r>
              <a:rPr lang="en-US" dirty="0">
                <a:solidFill>
                  <a:schemeClr val="dk1"/>
                </a:solidFill>
              </a:rPr>
              <a:t>The testing teams should posses sufficient knowledge of the application, which improves the quality of testing overall. In addition, ensure proper alignment with the Project Team (and business processes) so Testing Objectives are clear. </a:t>
            </a:r>
          </a:p>
          <a:p>
            <a:pPr marL="0" lvl="2" indent="0" defTabSz="913943">
              <a:spcBef>
                <a:spcPts val="600"/>
              </a:spcBef>
              <a:buSzPct val="80000"/>
              <a:buNone/>
              <a:defRPr/>
            </a:pPr>
            <a:endParaRPr lang="en-US" sz="1600" dirty="0">
              <a:solidFill>
                <a:schemeClr val="dk1"/>
              </a:solidFill>
            </a:endParaRPr>
          </a:p>
          <a:p>
            <a:pPr marL="0" lvl="2" indent="0" defTabSz="913943">
              <a:spcBef>
                <a:spcPts val="600"/>
              </a:spcBef>
              <a:buSzPct val="80000"/>
              <a:buNone/>
              <a:defRPr/>
            </a:pPr>
            <a:endParaRPr lang="en-US" sz="1600"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sz="1600"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dirty="0"/>
          </a:p>
        </p:txBody>
      </p:sp>
    </p:spTree>
    <p:extLst>
      <p:ext uri="{BB962C8B-B14F-4D97-AF65-F5344CB8AC3E}">
        <p14:creationId xmlns:p14="http://schemas.microsoft.com/office/powerpoint/2010/main" val="190249528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act information"/>
          <p:cNvSpPr>
            <a:spLocks noGrp="1"/>
          </p:cNvSpPr>
          <p:nvPr>
            <p:ph type="body" sz="quarter" idx="10"/>
          </p:nvPr>
        </p:nvSpPr>
        <p:spPr bwMode="gray">
          <a:xfrm>
            <a:off x="504000" y="2905487"/>
            <a:ext cx="5593588" cy="2501010"/>
          </a:xfrm>
        </p:spPr>
        <p:txBody>
          <a:bodyPr/>
          <a:lstStyle/>
          <a:p>
            <a:r>
              <a:rPr lang="en-US" dirty="0"/>
              <a:t>Contact information:</a:t>
            </a:r>
          </a:p>
          <a:p>
            <a:pPr lvl="1"/>
            <a:r>
              <a:rPr lang="en-US" b="1" dirty="0"/>
              <a:t>Markus Platte</a:t>
            </a:r>
          </a:p>
          <a:p>
            <a:pPr lvl="1"/>
            <a:r>
              <a:rPr lang="en-US" dirty="0"/>
              <a:t>Solution Architect</a:t>
            </a:r>
          </a:p>
          <a:p>
            <a:pPr lvl="1"/>
            <a:r>
              <a:rPr lang="en-US" dirty="0"/>
              <a:t>markus.platte@sap.com</a:t>
            </a:r>
          </a:p>
          <a:p>
            <a:pPr lvl="1"/>
            <a:r>
              <a:rPr lang="en-US" dirty="0"/>
              <a:t>+49 151 18875099</a:t>
            </a:r>
          </a:p>
        </p:txBody>
      </p:sp>
      <p:sp>
        <p:nvSpPr>
          <p:cNvPr id="2" name="Thank you"/>
          <p:cNvSpPr>
            <a:spLocks noGrp="1"/>
          </p:cNvSpPr>
          <p:nvPr>
            <p:ph type="ctrTitle"/>
          </p:nvPr>
        </p:nvSpPr>
        <p:spPr bwMode="gray"/>
        <p:txBody>
          <a:bodyPr/>
          <a:lstStyle/>
          <a:p>
            <a:r>
              <a:rPr lang="en-US" dirty="0"/>
              <a:t>Thank you.</a:t>
            </a:r>
          </a:p>
        </p:txBody>
      </p:sp>
    </p:spTree>
    <p:extLst>
      <p:ext uri="{BB962C8B-B14F-4D97-AF65-F5344CB8AC3E}">
        <p14:creationId xmlns:p14="http://schemas.microsoft.com/office/powerpoint/2010/main" val="188185123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Oval 76"/>
          <p:cNvSpPr/>
          <p:nvPr/>
        </p:nvSpPr>
        <p:spPr bwMode="gray">
          <a:xfrm>
            <a:off x="4231317" y="2690548"/>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6b</a:t>
            </a:r>
          </a:p>
        </p:txBody>
      </p:sp>
      <p:sp>
        <p:nvSpPr>
          <p:cNvPr id="78" name="Oval 77"/>
          <p:cNvSpPr/>
          <p:nvPr/>
        </p:nvSpPr>
        <p:spPr bwMode="gray">
          <a:xfrm>
            <a:off x="4666646" y="1634932"/>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6a</a:t>
            </a:r>
          </a:p>
        </p:txBody>
      </p:sp>
      <p:sp>
        <p:nvSpPr>
          <p:cNvPr id="2" name="Title 1"/>
          <p:cNvSpPr>
            <a:spLocks noGrp="1"/>
          </p:cNvSpPr>
          <p:nvPr>
            <p:ph type="title"/>
          </p:nvPr>
        </p:nvSpPr>
        <p:spPr>
          <a:xfrm>
            <a:off x="505296" y="503999"/>
            <a:ext cx="11183887" cy="738493"/>
          </a:xfrm>
        </p:spPr>
        <p:txBody>
          <a:bodyPr/>
          <a:lstStyle/>
          <a:p>
            <a:r>
              <a:rPr lang="en-US" dirty="0"/>
              <a:t>Recruit &amp; Hire </a:t>
            </a:r>
            <a:br>
              <a:rPr lang="en-US" dirty="0"/>
            </a:br>
            <a:r>
              <a:rPr lang="en-US" b="0" dirty="0"/>
              <a:t>Process Interactions</a:t>
            </a:r>
            <a:endParaRPr lang="en-US" dirty="0"/>
          </a:p>
        </p:txBody>
      </p:sp>
      <p:grpSp>
        <p:nvGrpSpPr>
          <p:cNvPr id="216" name="Group 215"/>
          <p:cNvGrpSpPr/>
          <p:nvPr/>
        </p:nvGrpSpPr>
        <p:grpSpPr>
          <a:xfrm>
            <a:off x="2345722" y="2627049"/>
            <a:ext cx="927546" cy="1083147"/>
            <a:chOff x="8648064" y="3839466"/>
            <a:chExt cx="927788" cy="1083429"/>
          </a:xfrm>
        </p:grpSpPr>
        <p:sp>
          <p:nvSpPr>
            <p:cNvPr id="217" name="Rectangle 216"/>
            <p:cNvSpPr/>
            <p:nvPr/>
          </p:nvSpPr>
          <p:spPr bwMode="gray">
            <a:xfrm>
              <a:off x="8661452" y="4090791"/>
              <a:ext cx="914400" cy="832104"/>
            </a:xfrm>
            <a:prstGeom prst="rect">
              <a:avLst/>
            </a:prstGeom>
            <a:solidFill>
              <a:schemeClr val="accent6">
                <a:lumMod val="75000"/>
              </a:schemeClr>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218" name="TextBox 217"/>
            <p:cNvSpPr txBox="1"/>
            <p:nvPr/>
          </p:nvSpPr>
          <p:spPr>
            <a:xfrm>
              <a:off x="8648064" y="3839466"/>
              <a:ext cx="919788" cy="18744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Recruiting</a:t>
              </a:r>
            </a:p>
          </p:txBody>
        </p:sp>
        <p:pic>
          <p:nvPicPr>
            <p:cNvPr id="219" name="Picture 218"/>
            <p:cNvPicPr>
              <a:picLocks noChangeAspect="1"/>
            </p:cNvPicPr>
            <p:nvPr/>
          </p:nvPicPr>
          <p:blipFill>
            <a:blip r:embed="rId3"/>
            <a:stretch>
              <a:fillRect/>
            </a:stretch>
          </p:blipFill>
          <p:spPr>
            <a:xfrm>
              <a:off x="8843401" y="4197246"/>
              <a:ext cx="541871" cy="562319"/>
            </a:xfrm>
            <a:prstGeom prst="ellipse">
              <a:avLst/>
            </a:prstGeom>
            <a:ln w="28575">
              <a:solidFill>
                <a:schemeClr val="bg2">
                  <a:lumMod val="75000"/>
                </a:schemeClr>
              </a:solidFill>
            </a:ln>
          </p:spPr>
        </p:pic>
      </p:grpSp>
      <p:cxnSp>
        <p:nvCxnSpPr>
          <p:cNvPr id="229" name="Elbow Connector 228"/>
          <p:cNvCxnSpPr>
            <a:stCxn id="217" idx="2"/>
            <a:endCxn id="227" idx="1"/>
          </p:cNvCxnSpPr>
          <p:nvPr/>
        </p:nvCxnSpPr>
        <p:spPr>
          <a:xfrm rot="16200000" flipH="1">
            <a:off x="3032828" y="3493554"/>
            <a:ext cx="838528" cy="1271810"/>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Elbow Connector 230"/>
          <p:cNvCxnSpPr>
            <a:stCxn id="221" idx="3"/>
            <a:endCxn id="235" idx="0"/>
          </p:cNvCxnSpPr>
          <p:nvPr/>
        </p:nvCxnSpPr>
        <p:spPr>
          <a:xfrm>
            <a:off x="6688598" y="2939023"/>
            <a:ext cx="619431" cy="949046"/>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32" name="Group 231"/>
          <p:cNvGrpSpPr/>
          <p:nvPr/>
        </p:nvGrpSpPr>
        <p:grpSpPr>
          <a:xfrm>
            <a:off x="6660931" y="3888070"/>
            <a:ext cx="1294194" cy="1051753"/>
            <a:chOff x="10275380" y="1505472"/>
            <a:chExt cx="1294531" cy="1052027"/>
          </a:xfrm>
        </p:grpSpPr>
        <p:sp>
          <p:nvSpPr>
            <p:cNvPr id="233" name="Rectangle 232"/>
            <p:cNvSpPr/>
            <p:nvPr/>
          </p:nvSpPr>
          <p:spPr bwMode="gray">
            <a:xfrm>
              <a:off x="10492431" y="1726618"/>
              <a:ext cx="914818" cy="830881"/>
            </a:xfrm>
            <a:prstGeom prst="rect">
              <a:avLst/>
            </a:prstGeom>
            <a:solidFill>
              <a:schemeClr val="bg1">
                <a:lumMod val="65000"/>
              </a:schemeClr>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234" name="Picture 233"/>
            <p:cNvPicPr>
              <a:picLocks noChangeAspect="1"/>
            </p:cNvPicPr>
            <p:nvPr/>
          </p:nvPicPr>
          <p:blipFill>
            <a:blip r:embed="rId4"/>
            <a:stretch>
              <a:fillRect/>
            </a:stretch>
          </p:blipFill>
          <p:spPr>
            <a:xfrm>
              <a:off x="10632476" y="1810583"/>
              <a:ext cx="618775" cy="658271"/>
            </a:xfrm>
            <a:prstGeom prst="ellipse">
              <a:avLst/>
            </a:prstGeom>
            <a:ln w="28575">
              <a:solidFill>
                <a:schemeClr val="bg2">
                  <a:lumMod val="75000"/>
                </a:schemeClr>
              </a:solidFill>
            </a:ln>
          </p:spPr>
        </p:pic>
        <p:sp>
          <p:nvSpPr>
            <p:cNvPr id="235" name="TextBox 234"/>
            <p:cNvSpPr txBox="1"/>
            <p:nvPr/>
          </p:nvSpPr>
          <p:spPr>
            <a:xfrm>
              <a:off x="10275380" y="1505472"/>
              <a:ext cx="1294531" cy="184709"/>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Profile</a:t>
              </a:r>
            </a:p>
          </p:txBody>
        </p:sp>
      </p:grpSp>
      <p:cxnSp>
        <p:nvCxnSpPr>
          <p:cNvPr id="236" name="Elbow Connector 235"/>
          <p:cNvCxnSpPr>
            <a:stCxn id="223" idx="0"/>
            <a:endCxn id="218" idx="0"/>
          </p:cNvCxnSpPr>
          <p:nvPr/>
        </p:nvCxnSpPr>
        <p:spPr>
          <a:xfrm rot="16200000" flipH="1" flipV="1">
            <a:off x="4343194" y="749414"/>
            <a:ext cx="339938" cy="3415330"/>
          </a:xfrm>
          <a:prstGeom prst="bentConnector3">
            <a:avLst>
              <a:gd name="adj1" fmla="val -67230"/>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7" name="TextBox 236"/>
          <p:cNvSpPr txBox="1"/>
          <p:nvPr/>
        </p:nvSpPr>
        <p:spPr>
          <a:xfrm>
            <a:off x="2900157" y="2123992"/>
            <a:ext cx="2492202" cy="430775"/>
          </a:xfrm>
          <a:prstGeom prst="rect">
            <a:avLst/>
          </a:prstGeom>
          <a:noFill/>
        </p:spPr>
        <p:txBody>
          <a:bodyPr wrap="square" rtlCol="0">
            <a:spAutoFit/>
          </a:bodyPr>
          <a:lstStyle/>
          <a:p>
            <a:pPr fontAlgn="t">
              <a:spcBef>
                <a:spcPts val="60"/>
              </a:spcBef>
            </a:pPr>
            <a:r>
              <a:rPr lang="en-US" sz="1100" dirty="0">
                <a:latin typeface="Arial" panose="020B0604020202020204" pitchFamily="34" charset="0"/>
                <a:cs typeface="Arial" panose="020B0604020202020204" pitchFamily="34" charset="0"/>
              </a:rPr>
              <a:t>       Job requisition can be initiated from Position Org Chart</a:t>
            </a:r>
          </a:p>
        </p:txBody>
      </p:sp>
      <p:cxnSp>
        <p:nvCxnSpPr>
          <p:cNvPr id="244" name="Elbow Connector 243"/>
          <p:cNvCxnSpPr/>
          <p:nvPr/>
        </p:nvCxnSpPr>
        <p:spPr>
          <a:xfrm rot="5400000" flipH="1">
            <a:off x="4014162" y="1635773"/>
            <a:ext cx="1645570" cy="4976108"/>
          </a:xfrm>
          <a:prstGeom prst="bentConnector4">
            <a:avLst>
              <a:gd name="adj1" fmla="val -15740"/>
              <a:gd name="adj2" fmla="val 104593"/>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6" name="TextBox 245"/>
          <p:cNvSpPr txBox="1"/>
          <p:nvPr/>
        </p:nvSpPr>
        <p:spPr>
          <a:xfrm>
            <a:off x="2900156" y="3930989"/>
            <a:ext cx="1103873" cy="507699"/>
          </a:xfrm>
          <a:prstGeom prst="rect">
            <a:avLst/>
          </a:prstGeom>
          <a:noFill/>
        </p:spPr>
        <p:txBody>
          <a:bodyPr wrap="square" lIns="0" tIns="0" rIns="0" bIns="0" rtlCol="0">
            <a:spAutoFit/>
          </a:bodyPr>
          <a:lstStyle/>
          <a:p>
            <a:pPr fontAlgn="base">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       Initiate onboarding from requisition</a:t>
            </a:r>
          </a:p>
        </p:txBody>
      </p:sp>
      <p:grpSp>
        <p:nvGrpSpPr>
          <p:cNvPr id="263" name="Group 262"/>
          <p:cNvGrpSpPr/>
          <p:nvPr/>
        </p:nvGrpSpPr>
        <p:grpSpPr>
          <a:xfrm>
            <a:off x="229508" y="3063324"/>
            <a:ext cx="1569785" cy="1066135"/>
            <a:chOff x="3034019" y="4039909"/>
            <a:chExt cx="1570194" cy="1066413"/>
          </a:xfrm>
        </p:grpSpPr>
        <p:sp>
          <p:nvSpPr>
            <p:cNvPr id="264" name="Rectangle 263"/>
            <p:cNvSpPr/>
            <p:nvPr/>
          </p:nvSpPr>
          <p:spPr bwMode="gray">
            <a:xfrm>
              <a:off x="3361707" y="4275441"/>
              <a:ext cx="914818" cy="830881"/>
            </a:xfrm>
            <a:prstGeom prst="rect">
              <a:avLst/>
            </a:prstGeom>
            <a:solidFill>
              <a:srgbClr val="2B3F7B"/>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265" name="Picture 264"/>
            <p:cNvPicPr>
              <a:picLocks noChangeAspect="1"/>
            </p:cNvPicPr>
            <p:nvPr/>
          </p:nvPicPr>
          <p:blipFill>
            <a:blip r:embed="rId5"/>
            <a:stretch>
              <a:fillRect/>
            </a:stretch>
          </p:blipFill>
          <p:spPr>
            <a:xfrm>
              <a:off x="3443149" y="4419313"/>
              <a:ext cx="769128" cy="549377"/>
            </a:xfrm>
            <a:prstGeom prst="ellipse">
              <a:avLst/>
            </a:prstGeom>
            <a:ln w="28575">
              <a:solidFill>
                <a:schemeClr val="bg2">
                  <a:lumMod val="75000"/>
                </a:schemeClr>
              </a:solidFill>
            </a:ln>
          </p:spPr>
        </p:pic>
        <p:sp>
          <p:nvSpPr>
            <p:cNvPr id="266" name="TextBox 265"/>
            <p:cNvSpPr txBox="1"/>
            <p:nvPr/>
          </p:nvSpPr>
          <p:spPr>
            <a:xfrm>
              <a:off x="3034019" y="4039909"/>
              <a:ext cx="1570194"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Succession</a:t>
              </a:r>
            </a:p>
          </p:txBody>
        </p:sp>
      </p:grpSp>
      <p:cxnSp>
        <p:nvCxnSpPr>
          <p:cNvPr id="268" name="Elbow Connector 267"/>
          <p:cNvCxnSpPr>
            <a:stCxn id="266" idx="0"/>
            <a:endCxn id="218" idx="1"/>
          </p:cNvCxnSpPr>
          <p:nvPr/>
        </p:nvCxnSpPr>
        <p:spPr>
          <a:xfrm rot="5400000" flipH="1" flipV="1">
            <a:off x="1508775" y="2226375"/>
            <a:ext cx="342576" cy="1331321"/>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1" name="TextBox 270"/>
          <p:cNvSpPr txBox="1"/>
          <p:nvPr/>
        </p:nvSpPr>
        <p:spPr>
          <a:xfrm>
            <a:off x="880564" y="2157660"/>
            <a:ext cx="1637515" cy="600008"/>
          </a:xfrm>
          <a:prstGeom prst="rect">
            <a:avLst/>
          </a:prstGeom>
          <a:noFill/>
        </p:spPr>
        <p:txBody>
          <a:bodyPr wrap="square" rtlCol="0">
            <a:spAutoFit/>
          </a:bodyPr>
          <a:lstStyle/>
          <a:p>
            <a:pPr fontAlgn="t"/>
            <a:r>
              <a:rPr lang="en-US" sz="1100" dirty="0">
                <a:latin typeface="Arial" panose="020B0604020202020204" pitchFamily="34" charset="0"/>
                <a:cs typeface="Arial" panose="020B0604020202020204" pitchFamily="34" charset="0"/>
              </a:rPr>
              <a:t>Job requisition can be initiated from Succession Org Chart</a:t>
            </a:r>
          </a:p>
        </p:txBody>
      </p:sp>
      <p:sp>
        <p:nvSpPr>
          <p:cNvPr id="277" name="TextBox 276"/>
          <p:cNvSpPr txBox="1"/>
          <p:nvPr/>
        </p:nvSpPr>
        <p:spPr>
          <a:xfrm>
            <a:off x="2420468" y="5290839"/>
            <a:ext cx="4841734" cy="67695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Recruiters can search candidates including internal candidate profiles</a:t>
            </a:r>
          </a:p>
          <a:p>
            <a:pPr fontAlgn="base">
              <a:spcAft>
                <a:spcPct val="0"/>
              </a:spcAft>
              <a:buClr>
                <a:srgbClr val="F0AB00"/>
              </a:buClr>
              <a:buSzPct val="80000"/>
            </a:pPr>
            <a:br>
              <a:rPr lang="en-US" sz="1100" kern="0" dirty="0">
                <a:latin typeface="Arial" panose="020B0604020202020204" pitchFamily="34" charset="0"/>
                <a:ea typeface="Arial Unicode MS" pitchFamily="34" charset="-128"/>
                <a:cs typeface="Arial" panose="020B0604020202020204" pitchFamily="34" charset="0"/>
              </a:rPr>
            </a:br>
            <a:r>
              <a:rPr lang="en-US" sz="1100" kern="0" dirty="0">
                <a:latin typeface="Arial" panose="020B0604020202020204" pitchFamily="34" charset="0"/>
                <a:ea typeface="Arial Unicode MS" pitchFamily="34" charset="-128"/>
                <a:cs typeface="Arial" panose="020B0604020202020204" pitchFamily="34" charset="0"/>
              </a:rPr>
              <a:t>Employees can update their candidate profile when applying for jobs which also updates their employee profile</a:t>
            </a:r>
          </a:p>
        </p:txBody>
      </p:sp>
      <p:sp>
        <p:nvSpPr>
          <p:cNvPr id="3" name="5-Point Star 2"/>
          <p:cNvSpPr/>
          <p:nvPr/>
        </p:nvSpPr>
        <p:spPr bwMode="gray">
          <a:xfrm>
            <a:off x="2702780" y="1536108"/>
            <a:ext cx="759916" cy="481168"/>
          </a:xfrm>
          <a:prstGeom prst="star5">
            <a:avLst/>
          </a:prstGeom>
          <a:solidFill>
            <a:schemeClr val="accent1"/>
          </a:solidFill>
          <a:ln w="6350" algn="ctr">
            <a:noFill/>
            <a:miter lim="800000"/>
            <a:headEnd/>
            <a:tailEnd/>
          </a:ln>
        </p:spPr>
        <p:txBody>
          <a:bodyPr lIns="0" tIns="0" rIns="0" bIns="0" rtlCol="0" anchor="ctr"/>
          <a:lstStyle/>
          <a:p>
            <a:pPr algn="ctr" defTabSz="914126" fontAlgn="base">
              <a:spcBef>
                <a:spcPct val="50000"/>
              </a:spcBef>
              <a:spcAft>
                <a:spcPct val="0"/>
              </a:spcAft>
              <a:buClr>
                <a:srgbClr val="F0AB00"/>
              </a:buClr>
              <a:buSzPct val="80000"/>
            </a:pPr>
            <a:r>
              <a:rPr lang="en-US" sz="1000" b="1" kern="0" dirty="0">
                <a:ea typeface="Arial Unicode MS" pitchFamily="34" charset="-128"/>
                <a:cs typeface="Arial Unicode MS" pitchFamily="34" charset="-128"/>
              </a:rPr>
              <a:t>Start</a:t>
            </a:r>
          </a:p>
        </p:txBody>
      </p:sp>
      <p:grpSp>
        <p:nvGrpSpPr>
          <p:cNvPr id="51" name="Group 50"/>
          <p:cNvGrpSpPr/>
          <p:nvPr/>
        </p:nvGrpSpPr>
        <p:grpSpPr>
          <a:xfrm>
            <a:off x="9580348" y="1621577"/>
            <a:ext cx="1025545" cy="895039"/>
            <a:chOff x="6286310" y="4675661"/>
            <a:chExt cx="1025812" cy="895272"/>
          </a:xfrm>
        </p:grpSpPr>
        <p:sp>
          <p:nvSpPr>
            <p:cNvPr id="52" name="Rectangle 51"/>
            <p:cNvSpPr/>
            <p:nvPr/>
          </p:nvSpPr>
          <p:spPr bwMode="gray">
            <a:xfrm>
              <a:off x="6391124" y="4882487"/>
              <a:ext cx="857963" cy="688446"/>
            </a:xfrm>
            <a:prstGeom prst="rect">
              <a:avLst/>
            </a:prstGeom>
            <a:solidFill>
              <a:srgbClr val="9E3039"/>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53" name="TextBox 52"/>
            <p:cNvSpPr txBox="1"/>
            <p:nvPr/>
          </p:nvSpPr>
          <p:spPr>
            <a:xfrm>
              <a:off x="6286310" y="4675661"/>
              <a:ext cx="1025812"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Learning</a:t>
              </a:r>
            </a:p>
          </p:txBody>
        </p:sp>
        <p:pic>
          <p:nvPicPr>
            <p:cNvPr id="54" name="Picture 53"/>
            <p:cNvPicPr>
              <a:picLocks noChangeAspect="1"/>
            </p:cNvPicPr>
            <p:nvPr/>
          </p:nvPicPr>
          <p:blipFill rotWithShape="1">
            <a:blip r:embed="rId6"/>
            <a:srcRect b="32705"/>
            <a:stretch/>
          </p:blipFill>
          <p:spPr>
            <a:xfrm>
              <a:off x="6425077" y="4979943"/>
              <a:ext cx="773740" cy="488543"/>
            </a:xfrm>
            <a:prstGeom prst="ellipse">
              <a:avLst/>
            </a:prstGeom>
            <a:ln w="28575">
              <a:solidFill>
                <a:schemeClr val="bg2">
                  <a:lumMod val="75000"/>
                </a:schemeClr>
              </a:solidFill>
            </a:ln>
          </p:spPr>
        </p:pic>
      </p:grpSp>
      <p:grpSp>
        <p:nvGrpSpPr>
          <p:cNvPr id="55" name="Group 54"/>
          <p:cNvGrpSpPr/>
          <p:nvPr/>
        </p:nvGrpSpPr>
        <p:grpSpPr>
          <a:xfrm>
            <a:off x="9501525" y="4680745"/>
            <a:ext cx="1294194" cy="884028"/>
            <a:chOff x="6257215" y="2674241"/>
            <a:chExt cx="1294531" cy="884258"/>
          </a:xfrm>
        </p:grpSpPr>
        <p:sp>
          <p:nvSpPr>
            <p:cNvPr id="56" name="Rectangle 55"/>
            <p:cNvSpPr/>
            <p:nvPr/>
          </p:nvSpPr>
          <p:spPr bwMode="gray">
            <a:xfrm>
              <a:off x="6457975" y="2872699"/>
              <a:ext cx="872794" cy="685800"/>
            </a:xfrm>
            <a:prstGeom prst="rect">
              <a:avLst/>
            </a:prstGeom>
            <a:solidFill>
              <a:srgbClr val="D4652D"/>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57" name="TextBox 56"/>
            <p:cNvSpPr txBox="1"/>
            <p:nvPr/>
          </p:nvSpPr>
          <p:spPr>
            <a:xfrm>
              <a:off x="6257215" y="2674241"/>
              <a:ext cx="1294531" cy="184709"/>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Goals</a:t>
              </a:r>
            </a:p>
          </p:txBody>
        </p:sp>
        <p:pic>
          <p:nvPicPr>
            <p:cNvPr id="58" name="Picture 57"/>
            <p:cNvPicPr>
              <a:picLocks noChangeAspect="1"/>
            </p:cNvPicPr>
            <p:nvPr/>
          </p:nvPicPr>
          <p:blipFill rotWithShape="1">
            <a:blip r:embed="rId7"/>
            <a:srcRect l="18956" t="7002"/>
            <a:stretch/>
          </p:blipFill>
          <p:spPr>
            <a:xfrm>
              <a:off x="6648440" y="2949659"/>
              <a:ext cx="494578" cy="497550"/>
            </a:xfrm>
            <a:prstGeom prst="ellipse">
              <a:avLst/>
            </a:prstGeom>
            <a:ln w="28575">
              <a:solidFill>
                <a:schemeClr val="bg2">
                  <a:lumMod val="75000"/>
                </a:schemeClr>
              </a:solidFill>
            </a:ln>
          </p:spPr>
        </p:pic>
      </p:grpSp>
      <p:grpSp>
        <p:nvGrpSpPr>
          <p:cNvPr id="59" name="Group 58"/>
          <p:cNvGrpSpPr/>
          <p:nvPr/>
        </p:nvGrpSpPr>
        <p:grpSpPr>
          <a:xfrm>
            <a:off x="9697891" y="3050087"/>
            <a:ext cx="882420" cy="891943"/>
            <a:chOff x="9353737" y="3470275"/>
            <a:chExt cx="882650" cy="892175"/>
          </a:xfrm>
        </p:grpSpPr>
        <p:sp>
          <p:nvSpPr>
            <p:cNvPr id="60" name="Rectangle 59"/>
            <p:cNvSpPr>
              <a:spLocks noChangeArrowheads="1"/>
            </p:cNvSpPr>
            <p:nvPr/>
          </p:nvSpPr>
          <p:spPr bwMode="auto">
            <a:xfrm>
              <a:off x="9353737" y="3663950"/>
              <a:ext cx="882650" cy="698500"/>
            </a:xfrm>
            <a:prstGeom prst="rect">
              <a:avLst/>
            </a:prstGeom>
            <a:solidFill>
              <a:srgbClr val="FFD0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61" name="Rectangle 60"/>
            <p:cNvSpPr>
              <a:spLocks noChangeArrowheads="1"/>
            </p:cNvSpPr>
            <p:nvPr/>
          </p:nvSpPr>
          <p:spPr bwMode="auto">
            <a:xfrm>
              <a:off x="9593449" y="3470275"/>
              <a:ext cx="42227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126"/>
              <a:r>
                <a:rPr lang="en-US" altLang="en-US" sz="1200" b="1" dirty="0">
                  <a:solidFill>
                    <a:srgbClr val="7F7F7F"/>
                  </a:solidFill>
                </a:rPr>
                <a:t>Jam</a:t>
              </a:r>
              <a:endParaRPr lang="en-US" altLang="en-US" sz="1799" dirty="0"/>
            </a:p>
          </p:txBody>
        </p:sp>
        <p:pic>
          <p:nvPicPr>
            <p:cNvPr id="62" name="Picture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60099" y="3725863"/>
              <a:ext cx="673100" cy="5826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Freeform 39"/>
            <p:cNvSpPr>
              <a:spLocks/>
            </p:cNvSpPr>
            <p:nvPr/>
          </p:nvSpPr>
          <p:spPr bwMode="auto">
            <a:xfrm>
              <a:off x="9445812" y="3706813"/>
              <a:ext cx="696913" cy="614363"/>
            </a:xfrm>
            <a:custGeom>
              <a:avLst/>
              <a:gdLst>
                <a:gd name="T0" fmla="*/ 219 w 439"/>
                <a:gd name="T1" fmla="*/ 0 h 387"/>
                <a:gd name="T2" fmla="*/ 242 w 439"/>
                <a:gd name="T3" fmla="*/ 1 h 387"/>
                <a:gd name="T4" fmla="*/ 263 w 439"/>
                <a:gd name="T5" fmla="*/ 5 h 387"/>
                <a:gd name="T6" fmla="*/ 284 w 439"/>
                <a:gd name="T7" fmla="*/ 9 h 387"/>
                <a:gd name="T8" fmla="*/ 305 w 439"/>
                <a:gd name="T9" fmla="*/ 16 h 387"/>
                <a:gd name="T10" fmla="*/ 324 w 439"/>
                <a:gd name="T11" fmla="*/ 24 h 387"/>
                <a:gd name="T12" fmla="*/ 342 w 439"/>
                <a:gd name="T13" fmla="*/ 33 h 387"/>
                <a:gd name="T14" fmla="*/ 374 w 439"/>
                <a:gd name="T15" fmla="*/ 56 h 387"/>
                <a:gd name="T16" fmla="*/ 388 w 439"/>
                <a:gd name="T17" fmla="*/ 71 h 387"/>
                <a:gd name="T18" fmla="*/ 401 w 439"/>
                <a:gd name="T19" fmla="*/ 85 h 387"/>
                <a:gd name="T20" fmla="*/ 412 w 439"/>
                <a:gd name="T21" fmla="*/ 101 h 387"/>
                <a:gd name="T22" fmla="*/ 421 w 439"/>
                <a:gd name="T23" fmla="*/ 118 h 387"/>
                <a:gd name="T24" fmla="*/ 429 w 439"/>
                <a:gd name="T25" fmla="*/ 136 h 387"/>
                <a:gd name="T26" fmla="*/ 434 w 439"/>
                <a:gd name="T27" fmla="*/ 154 h 387"/>
                <a:gd name="T28" fmla="*/ 438 w 439"/>
                <a:gd name="T29" fmla="*/ 174 h 387"/>
                <a:gd name="T30" fmla="*/ 439 w 439"/>
                <a:gd name="T31" fmla="*/ 194 h 387"/>
                <a:gd name="T32" fmla="*/ 438 w 439"/>
                <a:gd name="T33" fmla="*/ 213 h 387"/>
                <a:gd name="T34" fmla="*/ 434 w 439"/>
                <a:gd name="T35" fmla="*/ 233 h 387"/>
                <a:gd name="T36" fmla="*/ 429 w 439"/>
                <a:gd name="T37" fmla="*/ 251 h 387"/>
                <a:gd name="T38" fmla="*/ 421 w 439"/>
                <a:gd name="T39" fmla="*/ 269 h 387"/>
                <a:gd name="T40" fmla="*/ 412 w 439"/>
                <a:gd name="T41" fmla="*/ 286 h 387"/>
                <a:gd name="T42" fmla="*/ 401 w 439"/>
                <a:gd name="T43" fmla="*/ 302 h 387"/>
                <a:gd name="T44" fmla="*/ 388 w 439"/>
                <a:gd name="T45" fmla="*/ 317 h 387"/>
                <a:gd name="T46" fmla="*/ 374 w 439"/>
                <a:gd name="T47" fmla="*/ 331 h 387"/>
                <a:gd name="T48" fmla="*/ 342 w 439"/>
                <a:gd name="T49" fmla="*/ 354 h 387"/>
                <a:gd name="T50" fmla="*/ 324 w 439"/>
                <a:gd name="T51" fmla="*/ 364 h 387"/>
                <a:gd name="T52" fmla="*/ 305 w 439"/>
                <a:gd name="T53" fmla="*/ 372 h 387"/>
                <a:gd name="T54" fmla="*/ 284 w 439"/>
                <a:gd name="T55" fmla="*/ 378 h 387"/>
                <a:gd name="T56" fmla="*/ 263 w 439"/>
                <a:gd name="T57" fmla="*/ 383 h 387"/>
                <a:gd name="T58" fmla="*/ 242 w 439"/>
                <a:gd name="T59" fmla="*/ 386 h 387"/>
                <a:gd name="T60" fmla="*/ 219 w 439"/>
                <a:gd name="T61" fmla="*/ 387 h 387"/>
                <a:gd name="T62" fmla="*/ 197 w 439"/>
                <a:gd name="T63" fmla="*/ 386 h 387"/>
                <a:gd name="T64" fmla="*/ 175 w 439"/>
                <a:gd name="T65" fmla="*/ 383 h 387"/>
                <a:gd name="T66" fmla="*/ 154 w 439"/>
                <a:gd name="T67" fmla="*/ 378 h 387"/>
                <a:gd name="T68" fmla="*/ 134 w 439"/>
                <a:gd name="T69" fmla="*/ 372 h 387"/>
                <a:gd name="T70" fmla="*/ 115 w 439"/>
                <a:gd name="T71" fmla="*/ 364 h 387"/>
                <a:gd name="T72" fmla="*/ 97 w 439"/>
                <a:gd name="T73" fmla="*/ 354 h 387"/>
                <a:gd name="T74" fmla="*/ 65 w 439"/>
                <a:gd name="T75" fmla="*/ 331 h 387"/>
                <a:gd name="T76" fmla="*/ 50 w 439"/>
                <a:gd name="T77" fmla="*/ 317 h 387"/>
                <a:gd name="T78" fmla="*/ 38 w 439"/>
                <a:gd name="T79" fmla="*/ 302 h 387"/>
                <a:gd name="T80" fmla="*/ 27 w 439"/>
                <a:gd name="T81" fmla="*/ 286 h 387"/>
                <a:gd name="T82" fmla="*/ 17 w 439"/>
                <a:gd name="T83" fmla="*/ 269 h 387"/>
                <a:gd name="T84" fmla="*/ 10 w 439"/>
                <a:gd name="T85" fmla="*/ 251 h 387"/>
                <a:gd name="T86" fmla="*/ 4 w 439"/>
                <a:gd name="T87" fmla="*/ 233 h 387"/>
                <a:gd name="T88" fmla="*/ 1 w 439"/>
                <a:gd name="T89" fmla="*/ 213 h 387"/>
                <a:gd name="T90" fmla="*/ 0 w 439"/>
                <a:gd name="T91" fmla="*/ 194 h 387"/>
                <a:gd name="T92" fmla="*/ 1 w 439"/>
                <a:gd name="T93" fmla="*/ 174 h 387"/>
                <a:gd name="T94" fmla="*/ 4 w 439"/>
                <a:gd name="T95" fmla="*/ 154 h 387"/>
                <a:gd name="T96" fmla="*/ 10 w 439"/>
                <a:gd name="T97" fmla="*/ 136 h 387"/>
                <a:gd name="T98" fmla="*/ 17 w 439"/>
                <a:gd name="T99" fmla="*/ 118 h 387"/>
                <a:gd name="T100" fmla="*/ 27 w 439"/>
                <a:gd name="T101" fmla="*/ 101 h 387"/>
                <a:gd name="T102" fmla="*/ 38 w 439"/>
                <a:gd name="T103" fmla="*/ 85 h 387"/>
                <a:gd name="T104" fmla="*/ 50 w 439"/>
                <a:gd name="T105" fmla="*/ 71 h 387"/>
                <a:gd name="T106" fmla="*/ 65 w 439"/>
                <a:gd name="T107" fmla="*/ 56 h 387"/>
                <a:gd name="T108" fmla="*/ 97 w 439"/>
                <a:gd name="T109" fmla="*/ 33 h 387"/>
                <a:gd name="T110" fmla="*/ 115 w 439"/>
                <a:gd name="T111" fmla="*/ 24 h 387"/>
                <a:gd name="T112" fmla="*/ 134 w 439"/>
                <a:gd name="T113" fmla="*/ 16 h 387"/>
                <a:gd name="T114" fmla="*/ 154 w 439"/>
                <a:gd name="T115" fmla="*/ 9 h 387"/>
                <a:gd name="T116" fmla="*/ 175 w 439"/>
                <a:gd name="T117" fmla="*/ 5 h 387"/>
                <a:gd name="T118" fmla="*/ 197 w 439"/>
                <a:gd name="T119" fmla="*/ 1 h 387"/>
                <a:gd name="T120" fmla="*/ 219 w 439"/>
                <a:gd name="T121"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9" h="387">
                  <a:moveTo>
                    <a:pt x="219" y="0"/>
                  </a:moveTo>
                  <a:lnTo>
                    <a:pt x="242" y="1"/>
                  </a:lnTo>
                  <a:lnTo>
                    <a:pt x="263" y="5"/>
                  </a:lnTo>
                  <a:lnTo>
                    <a:pt x="284" y="9"/>
                  </a:lnTo>
                  <a:lnTo>
                    <a:pt x="305" y="16"/>
                  </a:lnTo>
                  <a:lnTo>
                    <a:pt x="324" y="24"/>
                  </a:lnTo>
                  <a:lnTo>
                    <a:pt x="342" y="33"/>
                  </a:lnTo>
                  <a:lnTo>
                    <a:pt x="374" y="56"/>
                  </a:lnTo>
                  <a:lnTo>
                    <a:pt x="388" y="71"/>
                  </a:lnTo>
                  <a:lnTo>
                    <a:pt x="401" y="85"/>
                  </a:lnTo>
                  <a:lnTo>
                    <a:pt x="412" y="101"/>
                  </a:lnTo>
                  <a:lnTo>
                    <a:pt x="421" y="118"/>
                  </a:lnTo>
                  <a:lnTo>
                    <a:pt x="429" y="136"/>
                  </a:lnTo>
                  <a:lnTo>
                    <a:pt x="434" y="154"/>
                  </a:lnTo>
                  <a:lnTo>
                    <a:pt x="438" y="174"/>
                  </a:lnTo>
                  <a:lnTo>
                    <a:pt x="439" y="194"/>
                  </a:lnTo>
                  <a:lnTo>
                    <a:pt x="438" y="213"/>
                  </a:lnTo>
                  <a:lnTo>
                    <a:pt x="434" y="233"/>
                  </a:lnTo>
                  <a:lnTo>
                    <a:pt x="429" y="251"/>
                  </a:lnTo>
                  <a:lnTo>
                    <a:pt x="421" y="269"/>
                  </a:lnTo>
                  <a:lnTo>
                    <a:pt x="412" y="286"/>
                  </a:lnTo>
                  <a:lnTo>
                    <a:pt x="401" y="302"/>
                  </a:lnTo>
                  <a:lnTo>
                    <a:pt x="388" y="317"/>
                  </a:lnTo>
                  <a:lnTo>
                    <a:pt x="374" y="331"/>
                  </a:lnTo>
                  <a:lnTo>
                    <a:pt x="342" y="354"/>
                  </a:lnTo>
                  <a:lnTo>
                    <a:pt x="324" y="364"/>
                  </a:lnTo>
                  <a:lnTo>
                    <a:pt x="305" y="372"/>
                  </a:lnTo>
                  <a:lnTo>
                    <a:pt x="284" y="378"/>
                  </a:lnTo>
                  <a:lnTo>
                    <a:pt x="263" y="383"/>
                  </a:lnTo>
                  <a:lnTo>
                    <a:pt x="242" y="386"/>
                  </a:lnTo>
                  <a:lnTo>
                    <a:pt x="219" y="387"/>
                  </a:lnTo>
                  <a:lnTo>
                    <a:pt x="197" y="386"/>
                  </a:lnTo>
                  <a:lnTo>
                    <a:pt x="175" y="383"/>
                  </a:lnTo>
                  <a:lnTo>
                    <a:pt x="154" y="378"/>
                  </a:lnTo>
                  <a:lnTo>
                    <a:pt x="134" y="372"/>
                  </a:lnTo>
                  <a:lnTo>
                    <a:pt x="115" y="364"/>
                  </a:lnTo>
                  <a:lnTo>
                    <a:pt x="97" y="354"/>
                  </a:lnTo>
                  <a:lnTo>
                    <a:pt x="65" y="331"/>
                  </a:lnTo>
                  <a:lnTo>
                    <a:pt x="50" y="317"/>
                  </a:lnTo>
                  <a:lnTo>
                    <a:pt x="38" y="302"/>
                  </a:lnTo>
                  <a:lnTo>
                    <a:pt x="27" y="286"/>
                  </a:lnTo>
                  <a:lnTo>
                    <a:pt x="17" y="269"/>
                  </a:lnTo>
                  <a:lnTo>
                    <a:pt x="10" y="251"/>
                  </a:lnTo>
                  <a:lnTo>
                    <a:pt x="4" y="233"/>
                  </a:lnTo>
                  <a:lnTo>
                    <a:pt x="1" y="213"/>
                  </a:lnTo>
                  <a:lnTo>
                    <a:pt x="0" y="194"/>
                  </a:lnTo>
                  <a:lnTo>
                    <a:pt x="1" y="174"/>
                  </a:lnTo>
                  <a:lnTo>
                    <a:pt x="4" y="154"/>
                  </a:lnTo>
                  <a:lnTo>
                    <a:pt x="10" y="136"/>
                  </a:lnTo>
                  <a:lnTo>
                    <a:pt x="17" y="118"/>
                  </a:lnTo>
                  <a:lnTo>
                    <a:pt x="27" y="101"/>
                  </a:lnTo>
                  <a:lnTo>
                    <a:pt x="38" y="85"/>
                  </a:lnTo>
                  <a:lnTo>
                    <a:pt x="50" y="71"/>
                  </a:lnTo>
                  <a:lnTo>
                    <a:pt x="65" y="56"/>
                  </a:lnTo>
                  <a:lnTo>
                    <a:pt x="97" y="33"/>
                  </a:lnTo>
                  <a:lnTo>
                    <a:pt x="115" y="24"/>
                  </a:lnTo>
                  <a:lnTo>
                    <a:pt x="134" y="16"/>
                  </a:lnTo>
                  <a:lnTo>
                    <a:pt x="154" y="9"/>
                  </a:lnTo>
                  <a:lnTo>
                    <a:pt x="175" y="5"/>
                  </a:lnTo>
                  <a:lnTo>
                    <a:pt x="197" y="1"/>
                  </a:lnTo>
                  <a:lnTo>
                    <a:pt x="219" y="0"/>
                  </a:lnTo>
                  <a:close/>
                </a:path>
              </a:pathLst>
            </a:custGeom>
            <a:noFill/>
            <a:ln w="30163" cap="rnd">
              <a:solidFill>
                <a:srgbClr val="9999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1799"/>
            </a:p>
          </p:txBody>
        </p:sp>
      </p:grpSp>
      <p:cxnSp>
        <p:nvCxnSpPr>
          <p:cNvPr id="11" name="Elbow Connector 10"/>
          <p:cNvCxnSpPr>
            <a:stCxn id="52" idx="3"/>
            <a:endCxn id="85" idx="0"/>
          </p:cNvCxnSpPr>
          <p:nvPr/>
        </p:nvCxnSpPr>
        <p:spPr>
          <a:xfrm>
            <a:off x="10542873" y="2172482"/>
            <a:ext cx="821176" cy="415602"/>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233" idx="3"/>
            <a:endCxn id="56" idx="1"/>
          </p:cNvCxnSpPr>
          <p:nvPr/>
        </p:nvCxnSpPr>
        <p:spPr>
          <a:xfrm>
            <a:off x="7792505" y="4524490"/>
            <a:ext cx="1909728" cy="697471"/>
          </a:xfrm>
          <a:prstGeom prst="bentConnector3">
            <a:avLst>
              <a:gd name="adj1" fmla="val 55319"/>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233" idx="3"/>
            <a:endCxn id="52" idx="1"/>
          </p:cNvCxnSpPr>
          <p:nvPr/>
        </p:nvCxnSpPr>
        <p:spPr>
          <a:xfrm flipV="1">
            <a:off x="7792506" y="2172483"/>
            <a:ext cx="1892629" cy="2352007"/>
          </a:xfrm>
          <a:prstGeom prst="bentConnector3">
            <a:avLst>
              <a:gd name="adj1" fmla="val 5578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Flowchart: Off-page Connector 84"/>
          <p:cNvSpPr/>
          <p:nvPr/>
        </p:nvSpPr>
        <p:spPr bwMode="gray">
          <a:xfrm>
            <a:off x="10814996" y="2588084"/>
            <a:ext cx="1098109" cy="580446"/>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Learn &amp; Develop</a:t>
            </a:r>
          </a:p>
        </p:txBody>
      </p:sp>
      <p:sp>
        <p:nvSpPr>
          <p:cNvPr id="86" name="Flowchart: Off-page Connector 85"/>
          <p:cNvSpPr/>
          <p:nvPr/>
        </p:nvSpPr>
        <p:spPr bwMode="gray">
          <a:xfrm>
            <a:off x="10814996" y="4928828"/>
            <a:ext cx="1098109" cy="580446"/>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Perform &amp; Reward</a:t>
            </a:r>
          </a:p>
        </p:txBody>
      </p:sp>
      <p:cxnSp>
        <p:nvCxnSpPr>
          <p:cNvPr id="240" name="Elbow Connector 239"/>
          <p:cNvCxnSpPr>
            <a:stCxn id="233" idx="3"/>
            <a:endCxn id="60" idx="1"/>
          </p:cNvCxnSpPr>
          <p:nvPr/>
        </p:nvCxnSpPr>
        <p:spPr>
          <a:xfrm flipV="1">
            <a:off x="7792505" y="3592870"/>
            <a:ext cx="1905386" cy="931620"/>
          </a:xfrm>
          <a:prstGeom prst="bentConnector3">
            <a:avLst>
              <a:gd name="adj1" fmla="val 5492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Elbow Connector 242"/>
          <p:cNvCxnSpPr>
            <a:stCxn id="56" idx="3"/>
            <a:endCxn id="86" idx="1"/>
          </p:cNvCxnSpPr>
          <p:nvPr/>
        </p:nvCxnSpPr>
        <p:spPr>
          <a:xfrm flipV="1">
            <a:off x="10574800" y="5219051"/>
            <a:ext cx="240196" cy="2911"/>
          </a:xfrm>
          <a:prstGeom prst="bentConnector3">
            <a:avLst>
              <a:gd name="adj1" fmla="val 5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60" idx="3"/>
            <a:endCxn id="85" idx="2"/>
          </p:cNvCxnSpPr>
          <p:nvPr/>
        </p:nvCxnSpPr>
        <p:spPr>
          <a:xfrm flipV="1">
            <a:off x="10580311" y="3168531"/>
            <a:ext cx="783739" cy="424339"/>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gray">
          <a:xfrm>
            <a:off x="646991" y="2327590"/>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1b</a:t>
            </a:r>
          </a:p>
        </p:txBody>
      </p:sp>
      <p:sp>
        <p:nvSpPr>
          <p:cNvPr id="66" name="Oval 65"/>
          <p:cNvSpPr/>
          <p:nvPr/>
        </p:nvSpPr>
        <p:spPr bwMode="gray">
          <a:xfrm>
            <a:off x="2954812" y="2113683"/>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1a</a:t>
            </a:r>
          </a:p>
        </p:txBody>
      </p:sp>
      <p:sp>
        <p:nvSpPr>
          <p:cNvPr id="67" name="Oval 66"/>
          <p:cNvSpPr/>
          <p:nvPr/>
        </p:nvSpPr>
        <p:spPr bwMode="gray">
          <a:xfrm>
            <a:off x="2866212" y="3898173"/>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4</a:t>
            </a:r>
          </a:p>
        </p:txBody>
      </p:sp>
      <p:sp>
        <p:nvSpPr>
          <p:cNvPr id="68" name="Oval 67"/>
          <p:cNvSpPr/>
          <p:nvPr/>
        </p:nvSpPr>
        <p:spPr bwMode="gray">
          <a:xfrm>
            <a:off x="2099012" y="5275311"/>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2</a:t>
            </a:r>
          </a:p>
        </p:txBody>
      </p:sp>
      <p:sp>
        <p:nvSpPr>
          <p:cNvPr id="69" name="Oval 68"/>
          <p:cNvSpPr/>
          <p:nvPr/>
        </p:nvSpPr>
        <p:spPr bwMode="gray">
          <a:xfrm>
            <a:off x="2096493" y="5575326"/>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3</a:t>
            </a:r>
          </a:p>
        </p:txBody>
      </p:sp>
      <p:sp>
        <p:nvSpPr>
          <p:cNvPr id="71" name="Oval 70"/>
          <p:cNvSpPr/>
          <p:nvPr/>
        </p:nvSpPr>
        <p:spPr bwMode="gray">
          <a:xfrm>
            <a:off x="7387323" y="3157293"/>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7</a:t>
            </a:r>
          </a:p>
        </p:txBody>
      </p:sp>
      <p:sp>
        <p:nvSpPr>
          <p:cNvPr id="72" name="Oval 71"/>
          <p:cNvSpPr/>
          <p:nvPr/>
        </p:nvSpPr>
        <p:spPr bwMode="gray">
          <a:xfrm>
            <a:off x="8631839" y="1806195"/>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8</a:t>
            </a:r>
          </a:p>
        </p:txBody>
      </p:sp>
      <p:sp>
        <p:nvSpPr>
          <p:cNvPr id="73" name="Oval 72"/>
          <p:cNvSpPr/>
          <p:nvPr/>
        </p:nvSpPr>
        <p:spPr bwMode="gray">
          <a:xfrm>
            <a:off x="8585499" y="3378890"/>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9</a:t>
            </a:r>
          </a:p>
        </p:txBody>
      </p:sp>
      <p:sp>
        <p:nvSpPr>
          <p:cNvPr id="74" name="Oval 73"/>
          <p:cNvSpPr/>
          <p:nvPr/>
        </p:nvSpPr>
        <p:spPr bwMode="gray">
          <a:xfrm>
            <a:off x="8579752" y="4853314"/>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10</a:t>
            </a:r>
          </a:p>
        </p:txBody>
      </p:sp>
      <p:sp>
        <p:nvSpPr>
          <p:cNvPr id="76" name="Rectangle 75"/>
          <p:cNvSpPr/>
          <p:nvPr/>
        </p:nvSpPr>
        <p:spPr bwMode="gray">
          <a:xfrm>
            <a:off x="229509" y="1296065"/>
            <a:ext cx="11817738" cy="5135908"/>
          </a:xfrm>
          <a:prstGeom prst="rect">
            <a:avLst/>
          </a:prstGeom>
          <a:solidFill>
            <a:schemeClr val="bg1">
              <a:alpha val="68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grpSp>
        <p:nvGrpSpPr>
          <p:cNvPr id="224" name="Group 223"/>
          <p:cNvGrpSpPr/>
          <p:nvPr/>
        </p:nvGrpSpPr>
        <p:grpSpPr>
          <a:xfrm>
            <a:off x="4087997" y="3917717"/>
            <a:ext cx="914580" cy="1046339"/>
            <a:chOff x="7956884" y="4984226"/>
            <a:chExt cx="914818" cy="1046611"/>
          </a:xfrm>
        </p:grpSpPr>
        <p:grpSp>
          <p:nvGrpSpPr>
            <p:cNvPr id="225" name="Group 224"/>
            <p:cNvGrpSpPr/>
            <p:nvPr/>
          </p:nvGrpSpPr>
          <p:grpSpPr>
            <a:xfrm>
              <a:off x="7956884" y="4984226"/>
              <a:ext cx="914818" cy="1046611"/>
              <a:chOff x="10492431" y="1510888"/>
              <a:chExt cx="914818" cy="1046611"/>
            </a:xfrm>
          </p:grpSpPr>
          <p:sp>
            <p:nvSpPr>
              <p:cNvPr id="227" name="Rectangle 226"/>
              <p:cNvSpPr/>
              <p:nvPr/>
            </p:nvSpPr>
            <p:spPr bwMode="gray">
              <a:xfrm>
                <a:off x="10492431" y="1726618"/>
                <a:ext cx="914818" cy="830881"/>
              </a:xfrm>
              <a:prstGeom prst="rect">
                <a:avLst/>
              </a:prstGeom>
              <a:solidFill>
                <a:schemeClr val="accent6">
                  <a:lumMod val="50000"/>
                </a:schemeClr>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228" name="TextBox 227"/>
              <p:cNvSpPr txBox="1"/>
              <p:nvPr/>
            </p:nvSpPr>
            <p:spPr>
              <a:xfrm>
                <a:off x="10492431" y="1510888"/>
                <a:ext cx="914818"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Onboarding</a:t>
                </a:r>
              </a:p>
            </p:txBody>
          </p:sp>
        </p:grpSp>
        <p:pic>
          <p:nvPicPr>
            <p:cNvPr id="226" name="Picture 225"/>
            <p:cNvPicPr>
              <a:picLocks noChangeAspect="1"/>
            </p:cNvPicPr>
            <p:nvPr/>
          </p:nvPicPr>
          <p:blipFill>
            <a:blip r:embed="rId9"/>
            <a:stretch>
              <a:fillRect/>
            </a:stretch>
          </p:blipFill>
          <p:spPr>
            <a:xfrm>
              <a:off x="8141771" y="5303750"/>
              <a:ext cx="585008" cy="610444"/>
            </a:xfrm>
            <a:prstGeom prst="ellipse">
              <a:avLst/>
            </a:prstGeom>
            <a:ln w="28575">
              <a:solidFill>
                <a:schemeClr val="bg2">
                  <a:lumMod val="75000"/>
                </a:schemeClr>
              </a:solidFill>
            </a:ln>
          </p:spPr>
        </p:pic>
      </p:grpSp>
      <p:cxnSp>
        <p:nvCxnSpPr>
          <p:cNvPr id="230" name="Elbow Connector 229"/>
          <p:cNvCxnSpPr>
            <a:stCxn id="228" idx="0"/>
            <a:endCxn id="221" idx="1"/>
          </p:cNvCxnSpPr>
          <p:nvPr/>
        </p:nvCxnSpPr>
        <p:spPr>
          <a:xfrm rot="5400000" flipH="1" flipV="1">
            <a:off x="4670516" y="2813795"/>
            <a:ext cx="978693" cy="1229148"/>
          </a:xfrm>
          <a:prstGeom prst="bentConnector2">
            <a:avLst/>
          </a:prstGeom>
          <a:ln w="6350">
            <a:solidFill>
              <a:schemeClr val="tx1"/>
            </a:solidFill>
            <a:headEnd type="none" w="med" len="med"/>
            <a:tailEnd type="triangle" w="med" len="med"/>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78" name="TextBox 277"/>
          <p:cNvSpPr txBox="1"/>
          <p:nvPr/>
        </p:nvSpPr>
        <p:spPr>
          <a:xfrm>
            <a:off x="4612110" y="3506091"/>
            <a:ext cx="1272431" cy="338466"/>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100" kern="0">
                <a:latin typeface="Arial" panose="020B0604020202020204" pitchFamily="34" charset="0"/>
                <a:ea typeface="Arial Unicode MS" pitchFamily="34" charset="-128"/>
                <a:cs typeface="Arial" panose="020B0604020202020204" pitchFamily="34" charset="0"/>
              </a:defRPr>
            </a:lvl1pPr>
          </a:lstStyle>
          <a:p>
            <a:pPr>
              <a:spcBef>
                <a:spcPts val="0"/>
              </a:spcBef>
            </a:pPr>
            <a:r>
              <a:rPr lang="en-US" dirty="0"/>
              <a:t>        Complete onboarding tasks</a:t>
            </a:r>
          </a:p>
        </p:txBody>
      </p:sp>
      <p:grpSp>
        <p:nvGrpSpPr>
          <p:cNvPr id="4" name="Group 3"/>
          <p:cNvGrpSpPr/>
          <p:nvPr/>
        </p:nvGrpSpPr>
        <p:grpSpPr>
          <a:xfrm>
            <a:off x="5573729" y="2287110"/>
            <a:ext cx="1294194" cy="1067857"/>
            <a:chOff x="6906489" y="2708845"/>
            <a:chExt cx="1294531" cy="1068135"/>
          </a:xfrm>
        </p:grpSpPr>
        <p:grpSp>
          <p:nvGrpSpPr>
            <p:cNvPr id="220" name="Group 219"/>
            <p:cNvGrpSpPr/>
            <p:nvPr/>
          </p:nvGrpSpPr>
          <p:grpSpPr>
            <a:xfrm>
              <a:off x="6906489" y="2708845"/>
              <a:ext cx="1294531" cy="1068135"/>
              <a:chOff x="4598598" y="3328742"/>
              <a:chExt cx="1294531" cy="1068135"/>
            </a:xfrm>
          </p:grpSpPr>
          <p:sp>
            <p:nvSpPr>
              <p:cNvPr id="221" name="Rectangle 220"/>
              <p:cNvSpPr/>
              <p:nvPr/>
            </p:nvSpPr>
            <p:spPr bwMode="gray">
              <a:xfrm>
                <a:off x="4799357" y="3564773"/>
                <a:ext cx="914400" cy="832104"/>
              </a:xfrm>
              <a:prstGeom prst="rect">
                <a:avLst/>
              </a:prstGeom>
              <a:solidFill>
                <a:schemeClr val="bg1">
                  <a:lumMod val="50000"/>
                </a:schemeClr>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223" name="TextBox 222"/>
              <p:cNvSpPr txBox="1"/>
              <p:nvPr/>
            </p:nvSpPr>
            <p:spPr>
              <a:xfrm>
                <a:off x="4598598" y="3328742"/>
                <a:ext cx="1294531"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Central</a:t>
                </a:r>
              </a:p>
            </p:txBody>
          </p:sp>
        </p:grpSp>
        <p:pic>
          <p:nvPicPr>
            <p:cNvPr id="121" name="Picture 120"/>
            <p:cNvPicPr>
              <a:picLocks noChangeAspect="1"/>
            </p:cNvPicPr>
            <p:nvPr/>
          </p:nvPicPr>
          <p:blipFill>
            <a:blip r:embed="rId10"/>
            <a:stretch>
              <a:fillRect/>
            </a:stretch>
          </p:blipFill>
          <p:spPr>
            <a:xfrm>
              <a:off x="7258713" y="3071045"/>
              <a:ext cx="652801" cy="586694"/>
            </a:xfrm>
            <a:prstGeom prst="roundRect">
              <a:avLst/>
            </a:prstGeom>
            <a:ln w="28575">
              <a:solidFill>
                <a:schemeClr val="bg2">
                  <a:lumMod val="50000"/>
                </a:schemeClr>
              </a:solidFill>
            </a:ln>
          </p:spPr>
        </p:pic>
      </p:grpSp>
      <p:sp>
        <p:nvSpPr>
          <p:cNvPr id="70" name="Oval 69"/>
          <p:cNvSpPr/>
          <p:nvPr/>
        </p:nvSpPr>
        <p:spPr bwMode="gray">
          <a:xfrm>
            <a:off x="4618157" y="3453175"/>
            <a:ext cx="254668" cy="217056"/>
          </a:xfrm>
          <a:prstGeom prst="ellipse">
            <a:avLst/>
          </a:prstGeom>
          <a:solidFill>
            <a:srgbClr val="0070C0"/>
          </a:solidFill>
          <a:ln w="6350" algn="ctr">
            <a:noFill/>
            <a:miter lim="800000"/>
            <a:headEnd/>
            <a:tailEnd/>
          </a:ln>
          <a:effectLst>
            <a:glow rad="228600">
              <a:schemeClr val="accent1">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5</a:t>
            </a:r>
          </a:p>
        </p:txBody>
      </p:sp>
      <p:pic>
        <p:nvPicPr>
          <p:cNvPr id="80"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20254" y="1402104"/>
            <a:ext cx="5508494" cy="2455225"/>
          </a:xfrm>
          <a:prstGeom prst="rect">
            <a:avLst/>
          </a:prstGeom>
          <a:ln>
            <a:noFill/>
          </a:ln>
          <a:effectLst>
            <a:glow rad="228600">
              <a:schemeClr val="accent1">
                <a:satMod val="175000"/>
                <a:alpha val="40000"/>
              </a:schemeClr>
            </a:glo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93734" y="2212598"/>
            <a:ext cx="5046091" cy="3199994"/>
          </a:xfrm>
          <a:prstGeom prst="rect">
            <a:avLst/>
          </a:prstGeom>
          <a:ln>
            <a:noFill/>
          </a:ln>
          <a:effectLst>
            <a:glow rad="228600">
              <a:schemeClr val="accent1">
                <a:satMod val="175000"/>
                <a:alpha val="40000"/>
              </a:schemeClr>
            </a:glo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42236" y="2756261"/>
            <a:ext cx="4715284" cy="3253788"/>
          </a:xfrm>
          <a:prstGeom prst="rect">
            <a:avLst/>
          </a:prstGeom>
          <a:ln>
            <a:noFill/>
          </a:ln>
          <a:effectLst>
            <a:glow rad="228600">
              <a:schemeClr val="accent1">
                <a:satMod val="175000"/>
                <a:alpha val="40000"/>
              </a:schemeClr>
            </a:glo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01176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27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296" y="503999"/>
            <a:ext cx="11183887" cy="738493"/>
          </a:xfrm>
        </p:spPr>
        <p:txBody>
          <a:bodyPr/>
          <a:lstStyle/>
          <a:p>
            <a:r>
              <a:rPr lang="en-US" dirty="0"/>
              <a:t>Recruit &amp; Hire </a:t>
            </a:r>
            <a:br>
              <a:rPr lang="en-US" dirty="0"/>
            </a:br>
            <a:r>
              <a:rPr lang="en-US" b="0" dirty="0"/>
              <a:t>Process Interactions</a:t>
            </a:r>
            <a:endParaRPr lang="en-US" dirty="0"/>
          </a:p>
        </p:txBody>
      </p:sp>
      <p:cxnSp>
        <p:nvCxnSpPr>
          <p:cNvPr id="229" name="Elbow Connector 228"/>
          <p:cNvCxnSpPr>
            <a:stCxn id="217" idx="2"/>
            <a:endCxn id="227" idx="1"/>
          </p:cNvCxnSpPr>
          <p:nvPr/>
        </p:nvCxnSpPr>
        <p:spPr>
          <a:xfrm rot="16200000" flipH="1">
            <a:off x="3032828" y="3493554"/>
            <a:ext cx="838528" cy="1271810"/>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Elbow Connector 230"/>
          <p:cNvCxnSpPr>
            <a:stCxn id="221" idx="3"/>
            <a:endCxn id="235" idx="0"/>
          </p:cNvCxnSpPr>
          <p:nvPr/>
        </p:nvCxnSpPr>
        <p:spPr>
          <a:xfrm>
            <a:off x="6688598" y="2939023"/>
            <a:ext cx="619431" cy="949046"/>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32" name="Group 231"/>
          <p:cNvGrpSpPr/>
          <p:nvPr/>
        </p:nvGrpSpPr>
        <p:grpSpPr>
          <a:xfrm>
            <a:off x="6660931" y="3888070"/>
            <a:ext cx="1294194" cy="1051753"/>
            <a:chOff x="10275380" y="1505472"/>
            <a:chExt cx="1294531" cy="1052027"/>
          </a:xfrm>
        </p:grpSpPr>
        <p:sp>
          <p:nvSpPr>
            <p:cNvPr id="233" name="Rectangle 232"/>
            <p:cNvSpPr/>
            <p:nvPr/>
          </p:nvSpPr>
          <p:spPr bwMode="gray">
            <a:xfrm>
              <a:off x="10492431" y="1726618"/>
              <a:ext cx="914818" cy="830881"/>
            </a:xfrm>
            <a:prstGeom prst="rect">
              <a:avLst/>
            </a:prstGeom>
            <a:solidFill>
              <a:schemeClr val="bg1">
                <a:lumMod val="65000"/>
              </a:schemeClr>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234" name="Picture 233"/>
            <p:cNvPicPr>
              <a:picLocks noChangeAspect="1"/>
            </p:cNvPicPr>
            <p:nvPr/>
          </p:nvPicPr>
          <p:blipFill>
            <a:blip r:embed="rId3"/>
            <a:stretch>
              <a:fillRect/>
            </a:stretch>
          </p:blipFill>
          <p:spPr>
            <a:xfrm>
              <a:off x="10632476" y="1810583"/>
              <a:ext cx="618775" cy="658271"/>
            </a:xfrm>
            <a:prstGeom prst="ellipse">
              <a:avLst/>
            </a:prstGeom>
            <a:ln w="28575">
              <a:solidFill>
                <a:schemeClr val="bg2">
                  <a:lumMod val="75000"/>
                </a:schemeClr>
              </a:solidFill>
            </a:ln>
          </p:spPr>
        </p:pic>
        <p:sp>
          <p:nvSpPr>
            <p:cNvPr id="235" name="TextBox 234"/>
            <p:cNvSpPr txBox="1"/>
            <p:nvPr/>
          </p:nvSpPr>
          <p:spPr>
            <a:xfrm>
              <a:off x="10275380" y="1505472"/>
              <a:ext cx="1294531" cy="184709"/>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Profile</a:t>
              </a:r>
            </a:p>
          </p:txBody>
        </p:sp>
      </p:grpSp>
      <p:sp>
        <p:nvSpPr>
          <p:cNvPr id="237" name="TextBox 236"/>
          <p:cNvSpPr txBox="1"/>
          <p:nvPr/>
        </p:nvSpPr>
        <p:spPr>
          <a:xfrm>
            <a:off x="2900157" y="2123992"/>
            <a:ext cx="2492202" cy="430775"/>
          </a:xfrm>
          <a:prstGeom prst="rect">
            <a:avLst/>
          </a:prstGeom>
          <a:noFill/>
        </p:spPr>
        <p:txBody>
          <a:bodyPr wrap="square" rtlCol="0">
            <a:spAutoFit/>
          </a:bodyPr>
          <a:lstStyle/>
          <a:p>
            <a:pPr fontAlgn="t">
              <a:spcBef>
                <a:spcPts val="60"/>
              </a:spcBef>
            </a:pPr>
            <a:r>
              <a:rPr lang="en-US" sz="1100" dirty="0">
                <a:latin typeface="Arial" panose="020B0604020202020204" pitchFamily="34" charset="0"/>
                <a:cs typeface="Arial" panose="020B0604020202020204" pitchFamily="34" charset="0"/>
              </a:rPr>
              <a:t>       Job requisition can be initiated from Position Org Chart</a:t>
            </a:r>
          </a:p>
        </p:txBody>
      </p:sp>
      <p:cxnSp>
        <p:nvCxnSpPr>
          <p:cNvPr id="244" name="Elbow Connector 243"/>
          <p:cNvCxnSpPr/>
          <p:nvPr/>
        </p:nvCxnSpPr>
        <p:spPr>
          <a:xfrm rot="5400000" flipH="1">
            <a:off x="4014162" y="1635773"/>
            <a:ext cx="1645570" cy="4976108"/>
          </a:xfrm>
          <a:prstGeom prst="bentConnector4">
            <a:avLst>
              <a:gd name="adj1" fmla="val -15740"/>
              <a:gd name="adj2" fmla="val 104593"/>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6" name="TextBox 245"/>
          <p:cNvSpPr txBox="1"/>
          <p:nvPr/>
        </p:nvSpPr>
        <p:spPr>
          <a:xfrm>
            <a:off x="2900156" y="3930989"/>
            <a:ext cx="1103873" cy="507699"/>
          </a:xfrm>
          <a:prstGeom prst="rect">
            <a:avLst/>
          </a:prstGeom>
          <a:noFill/>
        </p:spPr>
        <p:txBody>
          <a:bodyPr wrap="square" lIns="0" tIns="0" rIns="0" bIns="0" rtlCol="0">
            <a:spAutoFit/>
          </a:bodyPr>
          <a:lstStyle/>
          <a:p>
            <a:pPr fontAlgn="base">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       Initiate onboarding from requisition</a:t>
            </a:r>
          </a:p>
        </p:txBody>
      </p:sp>
      <p:grpSp>
        <p:nvGrpSpPr>
          <p:cNvPr id="263" name="Group 262"/>
          <p:cNvGrpSpPr/>
          <p:nvPr/>
        </p:nvGrpSpPr>
        <p:grpSpPr>
          <a:xfrm>
            <a:off x="229508" y="3063324"/>
            <a:ext cx="1569785" cy="1066135"/>
            <a:chOff x="3034019" y="4039909"/>
            <a:chExt cx="1570194" cy="1066413"/>
          </a:xfrm>
        </p:grpSpPr>
        <p:sp>
          <p:nvSpPr>
            <p:cNvPr id="264" name="Rectangle 263"/>
            <p:cNvSpPr/>
            <p:nvPr/>
          </p:nvSpPr>
          <p:spPr bwMode="gray">
            <a:xfrm>
              <a:off x="3361707" y="4275441"/>
              <a:ext cx="914818" cy="830881"/>
            </a:xfrm>
            <a:prstGeom prst="rect">
              <a:avLst/>
            </a:prstGeom>
            <a:solidFill>
              <a:srgbClr val="2B3F7B"/>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265" name="Picture 264"/>
            <p:cNvPicPr>
              <a:picLocks noChangeAspect="1"/>
            </p:cNvPicPr>
            <p:nvPr/>
          </p:nvPicPr>
          <p:blipFill>
            <a:blip r:embed="rId4"/>
            <a:stretch>
              <a:fillRect/>
            </a:stretch>
          </p:blipFill>
          <p:spPr>
            <a:xfrm>
              <a:off x="3443149" y="4419313"/>
              <a:ext cx="769128" cy="549377"/>
            </a:xfrm>
            <a:prstGeom prst="ellipse">
              <a:avLst/>
            </a:prstGeom>
            <a:ln w="28575">
              <a:solidFill>
                <a:schemeClr val="bg2">
                  <a:lumMod val="75000"/>
                </a:schemeClr>
              </a:solidFill>
            </a:ln>
          </p:spPr>
        </p:pic>
        <p:sp>
          <p:nvSpPr>
            <p:cNvPr id="266" name="TextBox 265"/>
            <p:cNvSpPr txBox="1"/>
            <p:nvPr/>
          </p:nvSpPr>
          <p:spPr>
            <a:xfrm>
              <a:off x="3034019" y="4039909"/>
              <a:ext cx="1570194"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Succession</a:t>
              </a:r>
            </a:p>
          </p:txBody>
        </p:sp>
      </p:grpSp>
      <p:cxnSp>
        <p:nvCxnSpPr>
          <p:cNvPr id="268" name="Elbow Connector 267"/>
          <p:cNvCxnSpPr>
            <a:stCxn id="266" idx="0"/>
            <a:endCxn id="218" idx="1"/>
          </p:cNvCxnSpPr>
          <p:nvPr/>
        </p:nvCxnSpPr>
        <p:spPr>
          <a:xfrm rot="5400000" flipH="1" flipV="1">
            <a:off x="1508775" y="2226375"/>
            <a:ext cx="342576" cy="1331321"/>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1" name="TextBox 270"/>
          <p:cNvSpPr txBox="1"/>
          <p:nvPr/>
        </p:nvSpPr>
        <p:spPr>
          <a:xfrm>
            <a:off x="880564" y="2157660"/>
            <a:ext cx="1637515" cy="600008"/>
          </a:xfrm>
          <a:prstGeom prst="rect">
            <a:avLst/>
          </a:prstGeom>
          <a:noFill/>
        </p:spPr>
        <p:txBody>
          <a:bodyPr wrap="square" rtlCol="0">
            <a:spAutoFit/>
          </a:bodyPr>
          <a:lstStyle/>
          <a:p>
            <a:pPr fontAlgn="t"/>
            <a:r>
              <a:rPr lang="en-US" sz="1100" dirty="0">
                <a:latin typeface="Arial" panose="020B0604020202020204" pitchFamily="34" charset="0"/>
                <a:cs typeface="Arial" panose="020B0604020202020204" pitchFamily="34" charset="0"/>
              </a:rPr>
              <a:t>Job requisition can be initiated from Succession Org Chart</a:t>
            </a:r>
          </a:p>
        </p:txBody>
      </p:sp>
      <p:sp>
        <p:nvSpPr>
          <p:cNvPr id="277" name="TextBox 276"/>
          <p:cNvSpPr txBox="1"/>
          <p:nvPr/>
        </p:nvSpPr>
        <p:spPr>
          <a:xfrm>
            <a:off x="2420468" y="5290839"/>
            <a:ext cx="4841734" cy="67695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Recruiters can search candidates including internal candidate profiles</a:t>
            </a:r>
          </a:p>
          <a:p>
            <a:pPr fontAlgn="base">
              <a:spcAft>
                <a:spcPct val="0"/>
              </a:spcAft>
              <a:buClr>
                <a:srgbClr val="F0AB00"/>
              </a:buClr>
              <a:buSzPct val="80000"/>
            </a:pPr>
            <a:br>
              <a:rPr lang="en-US" sz="1100" kern="0" dirty="0">
                <a:latin typeface="Arial" panose="020B0604020202020204" pitchFamily="34" charset="0"/>
                <a:ea typeface="Arial Unicode MS" pitchFamily="34" charset="-128"/>
                <a:cs typeface="Arial" panose="020B0604020202020204" pitchFamily="34" charset="0"/>
              </a:rPr>
            </a:br>
            <a:r>
              <a:rPr lang="en-US" sz="1100" kern="0" dirty="0">
                <a:latin typeface="Arial" panose="020B0604020202020204" pitchFamily="34" charset="0"/>
                <a:ea typeface="Arial Unicode MS" pitchFamily="34" charset="-128"/>
                <a:cs typeface="Arial" panose="020B0604020202020204" pitchFamily="34" charset="0"/>
              </a:rPr>
              <a:t>Employees can update their candidate profile when applying for jobs which also updates their employee profile</a:t>
            </a:r>
          </a:p>
        </p:txBody>
      </p:sp>
      <p:sp>
        <p:nvSpPr>
          <p:cNvPr id="278" name="TextBox 277"/>
          <p:cNvSpPr txBox="1"/>
          <p:nvPr/>
        </p:nvSpPr>
        <p:spPr>
          <a:xfrm>
            <a:off x="4612110" y="3506091"/>
            <a:ext cx="1272431" cy="338466"/>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100" kern="0">
                <a:latin typeface="Arial" panose="020B0604020202020204" pitchFamily="34" charset="0"/>
                <a:ea typeface="Arial Unicode MS" pitchFamily="34" charset="-128"/>
                <a:cs typeface="Arial" panose="020B0604020202020204" pitchFamily="34" charset="0"/>
              </a:defRPr>
            </a:lvl1pPr>
          </a:lstStyle>
          <a:p>
            <a:pPr>
              <a:spcBef>
                <a:spcPts val="0"/>
              </a:spcBef>
            </a:pPr>
            <a:r>
              <a:rPr lang="en-US" dirty="0"/>
              <a:t>        Complete onboarding tasks</a:t>
            </a:r>
          </a:p>
        </p:txBody>
      </p:sp>
      <p:sp>
        <p:nvSpPr>
          <p:cNvPr id="3" name="5-Point Star 2"/>
          <p:cNvSpPr/>
          <p:nvPr/>
        </p:nvSpPr>
        <p:spPr bwMode="gray">
          <a:xfrm>
            <a:off x="2702780" y="1536108"/>
            <a:ext cx="759916" cy="481168"/>
          </a:xfrm>
          <a:prstGeom prst="star5">
            <a:avLst/>
          </a:prstGeom>
          <a:solidFill>
            <a:schemeClr val="accent1"/>
          </a:solidFill>
          <a:ln w="6350" algn="ctr">
            <a:noFill/>
            <a:miter lim="800000"/>
            <a:headEnd/>
            <a:tailEnd/>
          </a:ln>
        </p:spPr>
        <p:txBody>
          <a:bodyPr lIns="0" tIns="0" rIns="0" bIns="0" rtlCol="0" anchor="ctr"/>
          <a:lstStyle/>
          <a:p>
            <a:pPr algn="ctr" defTabSz="914126" fontAlgn="base">
              <a:spcBef>
                <a:spcPct val="50000"/>
              </a:spcBef>
              <a:spcAft>
                <a:spcPct val="0"/>
              </a:spcAft>
              <a:buClr>
                <a:srgbClr val="F0AB00"/>
              </a:buClr>
              <a:buSzPct val="80000"/>
            </a:pPr>
            <a:r>
              <a:rPr lang="en-US" sz="1000" b="1" kern="0" dirty="0">
                <a:ea typeface="Arial Unicode MS" pitchFamily="34" charset="-128"/>
                <a:cs typeface="Arial Unicode MS" pitchFamily="34" charset="-128"/>
              </a:rPr>
              <a:t>Start</a:t>
            </a:r>
          </a:p>
        </p:txBody>
      </p:sp>
      <p:grpSp>
        <p:nvGrpSpPr>
          <p:cNvPr id="51" name="Group 50"/>
          <p:cNvGrpSpPr/>
          <p:nvPr/>
        </p:nvGrpSpPr>
        <p:grpSpPr>
          <a:xfrm>
            <a:off x="9580348" y="1621577"/>
            <a:ext cx="1025545" cy="895039"/>
            <a:chOff x="6286310" y="4675661"/>
            <a:chExt cx="1025812" cy="895272"/>
          </a:xfrm>
        </p:grpSpPr>
        <p:sp>
          <p:nvSpPr>
            <p:cNvPr id="52" name="Rectangle 51"/>
            <p:cNvSpPr/>
            <p:nvPr/>
          </p:nvSpPr>
          <p:spPr bwMode="gray">
            <a:xfrm>
              <a:off x="6391124" y="4882487"/>
              <a:ext cx="857963" cy="688446"/>
            </a:xfrm>
            <a:prstGeom prst="rect">
              <a:avLst/>
            </a:prstGeom>
            <a:solidFill>
              <a:srgbClr val="9E3039"/>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53" name="TextBox 52"/>
            <p:cNvSpPr txBox="1"/>
            <p:nvPr/>
          </p:nvSpPr>
          <p:spPr>
            <a:xfrm>
              <a:off x="6286310" y="4675661"/>
              <a:ext cx="1025812"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Learning</a:t>
              </a:r>
            </a:p>
          </p:txBody>
        </p:sp>
        <p:pic>
          <p:nvPicPr>
            <p:cNvPr id="54" name="Picture 53"/>
            <p:cNvPicPr>
              <a:picLocks noChangeAspect="1"/>
            </p:cNvPicPr>
            <p:nvPr/>
          </p:nvPicPr>
          <p:blipFill rotWithShape="1">
            <a:blip r:embed="rId5"/>
            <a:srcRect b="32705"/>
            <a:stretch/>
          </p:blipFill>
          <p:spPr>
            <a:xfrm>
              <a:off x="6425077" y="4979943"/>
              <a:ext cx="773740" cy="488543"/>
            </a:xfrm>
            <a:prstGeom prst="ellipse">
              <a:avLst/>
            </a:prstGeom>
            <a:ln w="28575">
              <a:solidFill>
                <a:schemeClr val="bg2">
                  <a:lumMod val="75000"/>
                </a:schemeClr>
              </a:solidFill>
            </a:ln>
          </p:spPr>
        </p:pic>
      </p:grpSp>
      <p:grpSp>
        <p:nvGrpSpPr>
          <p:cNvPr id="55" name="Group 54"/>
          <p:cNvGrpSpPr/>
          <p:nvPr/>
        </p:nvGrpSpPr>
        <p:grpSpPr>
          <a:xfrm>
            <a:off x="9501525" y="4680745"/>
            <a:ext cx="1294194" cy="884028"/>
            <a:chOff x="6257215" y="2674241"/>
            <a:chExt cx="1294531" cy="884258"/>
          </a:xfrm>
        </p:grpSpPr>
        <p:sp>
          <p:nvSpPr>
            <p:cNvPr id="56" name="Rectangle 55"/>
            <p:cNvSpPr/>
            <p:nvPr/>
          </p:nvSpPr>
          <p:spPr bwMode="gray">
            <a:xfrm>
              <a:off x="6457975" y="2872699"/>
              <a:ext cx="872794" cy="685800"/>
            </a:xfrm>
            <a:prstGeom prst="rect">
              <a:avLst/>
            </a:prstGeom>
            <a:solidFill>
              <a:srgbClr val="D4652D"/>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57" name="TextBox 56"/>
            <p:cNvSpPr txBox="1"/>
            <p:nvPr/>
          </p:nvSpPr>
          <p:spPr>
            <a:xfrm>
              <a:off x="6257215" y="2674241"/>
              <a:ext cx="1294531" cy="184709"/>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Goals</a:t>
              </a:r>
            </a:p>
          </p:txBody>
        </p:sp>
        <p:pic>
          <p:nvPicPr>
            <p:cNvPr id="58" name="Picture 57"/>
            <p:cNvPicPr>
              <a:picLocks noChangeAspect="1"/>
            </p:cNvPicPr>
            <p:nvPr/>
          </p:nvPicPr>
          <p:blipFill rotWithShape="1">
            <a:blip r:embed="rId6"/>
            <a:srcRect l="18956" t="7002"/>
            <a:stretch/>
          </p:blipFill>
          <p:spPr>
            <a:xfrm>
              <a:off x="6648440" y="2949659"/>
              <a:ext cx="494578" cy="497550"/>
            </a:xfrm>
            <a:prstGeom prst="ellipse">
              <a:avLst/>
            </a:prstGeom>
            <a:ln w="28575">
              <a:solidFill>
                <a:schemeClr val="bg2">
                  <a:lumMod val="75000"/>
                </a:schemeClr>
              </a:solidFill>
            </a:ln>
          </p:spPr>
        </p:pic>
      </p:grpSp>
      <p:grpSp>
        <p:nvGrpSpPr>
          <p:cNvPr id="59" name="Group 58"/>
          <p:cNvGrpSpPr/>
          <p:nvPr/>
        </p:nvGrpSpPr>
        <p:grpSpPr>
          <a:xfrm>
            <a:off x="9697891" y="3050087"/>
            <a:ext cx="882420" cy="891943"/>
            <a:chOff x="9353737" y="3470275"/>
            <a:chExt cx="882650" cy="892175"/>
          </a:xfrm>
        </p:grpSpPr>
        <p:sp>
          <p:nvSpPr>
            <p:cNvPr id="60" name="Rectangle 59"/>
            <p:cNvSpPr>
              <a:spLocks noChangeArrowheads="1"/>
            </p:cNvSpPr>
            <p:nvPr/>
          </p:nvSpPr>
          <p:spPr bwMode="auto">
            <a:xfrm>
              <a:off x="9353737" y="3663950"/>
              <a:ext cx="882650" cy="698500"/>
            </a:xfrm>
            <a:prstGeom prst="rect">
              <a:avLst/>
            </a:prstGeom>
            <a:solidFill>
              <a:srgbClr val="FFD0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61" name="Rectangle 60"/>
            <p:cNvSpPr>
              <a:spLocks noChangeArrowheads="1"/>
            </p:cNvSpPr>
            <p:nvPr/>
          </p:nvSpPr>
          <p:spPr bwMode="auto">
            <a:xfrm>
              <a:off x="9593449" y="3470275"/>
              <a:ext cx="42227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126"/>
              <a:r>
                <a:rPr lang="en-US" altLang="en-US" sz="1200" b="1" dirty="0">
                  <a:solidFill>
                    <a:srgbClr val="7F7F7F"/>
                  </a:solidFill>
                </a:rPr>
                <a:t>Jam</a:t>
              </a:r>
              <a:endParaRPr lang="en-US" altLang="en-US" sz="1799" dirty="0"/>
            </a:p>
          </p:txBody>
        </p:sp>
        <p:pic>
          <p:nvPicPr>
            <p:cNvPr id="62" name="Picture 3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60099" y="3725863"/>
              <a:ext cx="673100" cy="5826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Freeform 39"/>
            <p:cNvSpPr>
              <a:spLocks/>
            </p:cNvSpPr>
            <p:nvPr/>
          </p:nvSpPr>
          <p:spPr bwMode="auto">
            <a:xfrm>
              <a:off x="9445812" y="3706813"/>
              <a:ext cx="696913" cy="614363"/>
            </a:xfrm>
            <a:custGeom>
              <a:avLst/>
              <a:gdLst>
                <a:gd name="T0" fmla="*/ 219 w 439"/>
                <a:gd name="T1" fmla="*/ 0 h 387"/>
                <a:gd name="T2" fmla="*/ 242 w 439"/>
                <a:gd name="T3" fmla="*/ 1 h 387"/>
                <a:gd name="T4" fmla="*/ 263 w 439"/>
                <a:gd name="T5" fmla="*/ 5 h 387"/>
                <a:gd name="T6" fmla="*/ 284 w 439"/>
                <a:gd name="T7" fmla="*/ 9 h 387"/>
                <a:gd name="T8" fmla="*/ 305 w 439"/>
                <a:gd name="T9" fmla="*/ 16 h 387"/>
                <a:gd name="T10" fmla="*/ 324 w 439"/>
                <a:gd name="T11" fmla="*/ 24 h 387"/>
                <a:gd name="T12" fmla="*/ 342 w 439"/>
                <a:gd name="T13" fmla="*/ 33 h 387"/>
                <a:gd name="T14" fmla="*/ 374 w 439"/>
                <a:gd name="T15" fmla="*/ 56 h 387"/>
                <a:gd name="T16" fmla="*/ 388 w 439"/>
                <a:gd name="T17" fmla="*/ 71 h 387"/>
                <a:gd name="T18" fmla="*/ 401 w 439"/>
                <a:gd name="T19" fmla="*/ 85 h 387"/>
                <a:gd name="T20" fmla="*/ 412 w 439"/>
                <a:gd name="T21" fmla="*/ 101 h 387"/>
                <a:gd name="T22" fmla="*/ 421 w 439"/>
                <a:gd name="T23" fmla="*/ 118 h 387"/>
                <a:gd name="T24" fmla="*/ 429 w 439"/>
                <a:gd name="T25" fmla="*/ 136 h 387"/>
                <a:gd name="T26" fmla="*/ 434 w 439"/>
                <a:gd name="T27" fmla="*/ 154 h 387"/>
                <a:gd name="T28" fmla="*/ 438 w 439"/>
                <a:gd name="T29" fmla="*/ 174 h 387"/>
                <a:gd name="T30" fmla="*/ 439 w 439"/>
                <a:gd name="T31" fmla="*/ 194 h 387"/>
                <a:gd name="T32" fmla="*/ 438 w 439"/>
                <a:gd name="T33" fmla="*/ 213 h 387"/>
                <a:gd name="T34" fmla="*/ 434 w 439"/>
                <a:gd name="T35" fmla="*/ 233 h 387"/>
                <a:gd name="T36" fmla="*/ 429 w 439"/>
                <a:gd name="T37" fmla="*/ 251 h 387"/>
                <a:gd name="T38" fmla="*/ 421 w 439"/>
                <a:gd name="T39" fmla="*/ 269 h 387"/>
                <a:gd name="T40" fmla="*/ 412 w 439"/>
                <a:gd name="T41" fmla="*/ 286 h 387"/>
                <a:gd name="T42" fmla="*/ 401 w 439"/>
                <a:gd name="T43" fmla="*/ 302 h 387"/>
                <a:gd name="T44" fmla="*/ 388 w 439"/>
                <a:gd name="T45" fmla="*/ 317 h 387"/>
                <a:gd name="T46" fmla="*/ 374 w 439"/>
                <a:gd name="T47" fmla="*/ 331 h 387"/>
                <a:gd name="T48" fmla="*/ 342 w 439"/>
                <a:gd name="T49" fmla="*/ 354 h 387"/>
                <a:gd name="T50" fmla="*/ 324 w 439"/>
                <a:gd name="T51" fmla="*/ 364 h 387"/>
                <a:gd name="T52" fmla="*/ 305 w 439"/>
                <a:gd name="T53" fmla="*/ 372 h 387"/>
                <a:gd name="T54" fmla="*/ 284 w 439"/>
                <a:gd name="T55" fmla="*/ 378 h 387"/>
                <a:gd name="T56" fmla="*/ 263 w 439"/>
                <a:gd name="T57" fmla="*/ 383 h 387"/>
                <a:gd name="T58" fmla="*/ 242 w 439"/>
                <a:gd name="T59" fmla="*/ 386 h 387"/>
                <a:gd name="T60" fmla="*/ 219 w 439"/>
                <a:gd name="T61" fmla="*/ 387 h 387"/>
                <a:gd name="T62" fmla="*/ 197 w 439"/>
                <a:gd name="T63" fmla="*/ 386 h 387"/>
                <a:gd name="T64" fmla="*/ 175 w 439"/>
                <a:gd name="T65" fmla="*/ 383 h 387"/>
                <a:gd name="T66" fmla="*/ 154 w 439"/>
                <a:gd name="T67" fmla="*/ 378 h 387"/>
                <a:gd name="T68" fmla="*/ 134 w 439"/>
                <a:gd name="T69" fmla="*/ 372 h 387"/>
                <a:gd name="T70" fmla="*/ 115 w 439"/>
                <a:gd name="T71" fmla="*/ 364 h 387"/>
                <a:gd name="T72" fmla="*/ 97 w 439"/>
                <a:gd name="T73" fmla="*/ 354 h 387"/>
                <a:gd name="T74" fmla="*/ 65 w 439"/>
                <a:gd name="T75" fmla="*/ 331 h 387"/>
                <a:gd name="T76" fmla="*/ 50 w 439"/>
                <a:gd name="T77" fmla="*/ 317 h 387"/>
                <a:gd name="T78" fmla="*/ 38 w 439"/>
                <a:gd name="T79" fmla="*/ 302 h 387"/>
                <a:gd name="T80" fmla="*/ 27 w 439"/>
                <a:gd name="T81" fmla="*/ 286 h 387"/>
                <a:gd name="T82" fmla="*/ 17 w 439"/>
                <a:gd name="T83" fmla="*/ 269 h 387"/>
                <a:gd name="T84" fmla="*/ 10 w 439"/>
                <a:gd name="T85" fmla="*/ 251 h 387"/>
                <a:gd name="T86" fmla="*/ 4 w 439"/>
                <a:gd name="T87" fmla="*/ 233 h 387"/>
                <a:gd name="T88" fmla="*/ 1 w 439"/>
                <a:gd name="T89" fmla="*/ 213 h 387"/>
                <a:gd name="T90" fmla="*/ 0 w 439"/>
                <a:gd name="T91" fmla="*/ 194 h 387"/>
                <a:gd name="T92" fmla="*/ 1 w 439"/>
                <a:gd name="T93" fmla="*/ 174 h 387"/>
                <a:gd name="T94" fmla="*/ 4 w 439"/>
                <a:gd name="T95" fmla="*/ 154 h 387"/>
                <a:gd name="T96" fmla="*/ 10 w 439"/>
                <a:gd name="T97" fmla="*/ 136 h 387"/>
                <a:gd name="T98" fmla="*/ 17 w 439"/>
                <a:gd name="T99" fmla="*/ 118 h 387"/>
                <a:gd name="T100" fmla="*/ 27 w 439"/>
                <a:gd name="T101" fmla="*/ 101 h 387"/>
                <a:gd name="T102" fmla="*/ 38 w 439"/>
                <a:gd name="T103" fmla="*/ 85 h 387"/>
                <a:gd name="T104" fmla="*/ 50 w 439"/>
                <a:gd name="T105" fmla="*/ 71 h 387"/>
                <a:gd name="T106" fmla="*/ 65 w 439"/>
                <a:gd name="T107" fmla="*/ 56 h 387"/>
                <a:gd name="T108" fmla="*/ 97 w 439"/>
                <a:gd name="T109" fmla="*/ 33 h 387"/>
                <a:gd name="T110" fmla="*/ 115 w 439"/>
                <a:gd name="T111" fmla="*/ 24 h 387"/>
                <a:gd name="T112" fmla="*/ 134 w 439"/>
                <a:gd name="T113" fmla="*/ 16 h 387"/>
                <a:gd name="T114" fmla="*/ 154 w 439"/>
                <a:gd name="T115" fmla="*/ 9 h 387"/>
                <a:gd name="T116" fmla="*/ 175 w 439"/>
                <a:gd name="T117" fmla="*/ 5 h 387"/>
                <a:gd name="T118" fmla="*/ 197 w 439"/>
                <a:gd name="T119" fmla="*/ 1 h 387"/>
                <a:gd name="T120" fmla="*/ 219 w 439"/>
                <a:gd name="T121"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9" h="387">
                  <a:moveTo>
                    <a:pt x="219" y="0"/>
                  </a:moveTo>
                  <a:lnTo>
                    <a:pt x="242" y="1"/>
                  </a:lnTo>
                  <a:lnTo>
                    <a:pt x="263" y="5"/>
                  </a:lnTo>
                  <a:lnTo>
                    <a:pt x="284" y="9"/>
                  </a:lnTo>
                  <a:lnTo>
                    <a:pt x="305" y="16"/>
                  </a:lnTo>
                  <a:lnTo>
                    <a:pt x="324" y="24"/>
                  </a:lnTo>
                  <a:lnTo>
                    <a:pt x="342" y="33"/>
                  </a:lnTo>
                  <a:lnTo>
                    <a:pt x="374" y="56"/>
                  </a:lnTo>
                  <a:lnTo>
                    <a:pt x="388" y="71"/>
                  </a:lnTo>
                  <a:lnTo>
                    <a:pt x="401" y="85"/>
                  </a:lnTo>
                  <a:lnTo>
                    <a:pt x="412" y="101"/>
                  </a:lnTo>
                  <a:lnTo>
                    <a:pt x="421" y="118"/>
                  </a:lnTo>
                  <a:lnTo>
                    <a:pt x="429" y="136"/>
                  </a:lnTo>
                  <a:lnTo>
                    <a:pt x="434" y="154"/>
                  </a:lnTo>
                  <a:lnTo>
                    <a:pt x="438" y="174"/>
                  </a:lnTo>
                  <a:lnTo>
                    <a:pt x="439" y="194"/>
                  </a:lnTo>
                  <a:lnTo>
                    <a:pt x="438" y="213"/>
                  </a:lnTo>
                  <a:lnTo>
                    <a:pt x="434" y="233"/>
                  </a:lnTo>
                  <a:lnTo>
                    <a:pt x="429" y="251"/>
                  </a:lnTo>
                  <a:lnTo>
                    <a:pt x="421" y="269"/>
                  </a:lnTo>
                  <a:lnTo>
                    <a:pt x="412" y="286"/>
                  </a:lnTo>
                  <a:lnTo>
                    <a:pt x="401" y="302"/>
                  </a:lnTo>
                  <a:lnTo>
                    <a:pt x="388" y="317"/>
                  </a:lnTo>
                  <a:lnTo>
                    <a:pt x="374" y="331"/>
                  </a:lnTo>
                  <a:lnTo>
                    <a:pt x="342" y="354"/>
                  </a:lnTo>
                  <a:lnTo>
                    <a:pt x="324" y="364"/>
                  </a:lnTo>
                  <a:lnTo>
                    <a:pt x="305" y="372"/>
                  </a:lnTo>
                  <a:lnTo>
                    <a:pt x="284" y="378"/>
                  </a:lnTo>
                  <a:lnTo>
                    <a:pt x="263" y="383"/>
                  </a:lnTo>
                  <a:lnTo>
                    <a:pt x="242" y="386"/>
                  </a:lnTo>
                  <a:lnTo>
                    <a:pt x="219" y="387"/>
                  </a:lnTo>
                  <a:lnTo>
                    <a:pt x="197" y="386"/>
                  </a:lnTo>
                  <a:lnTo>
                    <a:pt x="175" y="383"/>
                  </a:lnTo>
                  <a:lnTo>
                    <a:pt x="154" y="378"/>
                  </a:lnTo>
                  <a:lnTo>
                    <a:pt x="134" y="372"/>
                  </a:lnTo>
                  <a:lnTo>
                    <a:pt x="115" y="364"/>
                  </a:lnTo>
                  <a:lnTo>
                    <a:pt x="97" y="354"/>
                  </a:lnTo>
                  <a:lnTo>
                    <a:pt x="65" y="331"/>
                  </a:lnTo>
                  <a:lnTo>
                    <a:pt x="50" y="317"/>
                  </a:lnTo>
                  <a:lnTo>
                    <a:pt x="38" y="302"/>
                  </a:lnTo>
                  <a:lnTo>
                    <a:pt x="27" y="286"/>
                  </a:lnTo>
                  <a:lnTo>
                    <a:pt x="17" y="269"/>
                  </a:lnTo>
                  <a:lnTo>
                    <a:pt x="10" y="251"/>
                  </a:lnTo>
                  <a:lnTo>
                    <a:pt x="4" y="233"/>
                  </a:lnTo>
                  <a:lnTo>
                    <a:pt x="1" y="213"/>
                  </a:lnTo>
                  <a:lnTo>
                    <a:pt x="0" y="194"/>
                  </a:lnTo>
                  <a:lnTo>
                    <a:pt x="1" y="174"/>
                  </a:lnTo>
                  <a:lnTo>
                    <a:pt x="4" y="154"/>
                  </a:lnTo>
                  <a:lnTo>
                    <a:pt x="10" y="136"/>
                  </a:lnTo>
                  <a:lnTo>
                    <a:pt x="17" y="118"/>
                  </a:lnTo>
                  <a:lnTo>
                    <a:pt x="27" y="101"/>
                  </a:lnTo>
                  <a:lnTo>
                    <a:pt x="38" y="85"/>
                  </a:lnTo>
                  <a:lnTo>
                    <a:pt x="50" y="71"/>
                  </a:lnTo>
                  <a:lnTo>
                    <a:pt x="65" y="56"/>
                  </a:lnTo>
                  <a:lnTo>
                    <a:pt x="97" y="33"/>
                  </a:lnTo>
                  <a:lnTo>
                    <a:pt x="115" y="24"/>
                  </a:lnTo>
                  <a:lnTo>
                    <a:pt x="134" y="16"/>
                  </a:lnTo>
                  <a:lnTo>
                    <a:pt x="154" y="9"/>
                  </a:lnTo>
                  <a:lnTo>
                    <a:pt x="175" y="5"/>
                  </a:lnTo>
                  <a:lnTo>
                    <a:pt x="197" y="1"/>
                  </a:lnTo>
                  <a:lnTo>
                    <a:pt x="219" y="0"/>
                  </a:lnTo>
                  <a:close/>
                </a:path>
              </a:pathLst>
            </a:custGeom>
            <a:noFill/>
            <a:ln w="30163" cap="rnd">
              <a:solidFill>
                <a:srgbClr val="9999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1799"/>
            </a:p>
          </p:txBody>
        </p:sp>
      </p:grpSp>
      <p:cxnSp>
        <p:nvCxnSpPr>
          <p:cNvPr id="11" name="Elbow Connector 10"/>
          <p:cNvCxnSpPr>
            <a:stCxn id="52" idx="3"/>
            <a:endCxn id="85" idx="0"/>
          </p:cNvCxnSpPr>
          <p:nvPr/>
        </p:nvCxnSpPr>
        <p:spPr>
          <a:xfrm>
            <a:off x="10542873" y="2172482"/>
            <a:ext cx="821176" cy="415602"/>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233" idx="3"/>
            <a:endCxn id="56" idx="1"/>
          </p:cNvCxnSpPr>
          <p:nvPr/>
        </p:nvCxnSpPr>
        <p:spPr>
          <a:xfrm>
            <a:off x="7792505" y="4524490"/>
            <a:ext cx="1909728" cy="697471"/>
          </a:xfrm>
          <a:prstGeom prst="bentConnector3">
            <a:avLst>
              <a:gd name="adj1" fmla="val 55319"/>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233" idx="3"/>
            <a:endCxn id="52" idx="1"/>
          </p:cNvCxnSpPr>
          <p:nvPr/>
        </p:nvCxnSpPr>
        <p:spPr>
          <a:xfrm flipV="1">
            <a:off x="7792506" y="2172483"/>
            <a:ext cx="1892629" cy="2352007"/>
          </a:xfrm>
          <a:prstGeom prst="bentConnector3">
            <a:avLst>
              <a:gd name="adj1" fmla="val 5578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Flowchart: Off-page Connector 84"/>
          <p:cNvSpPr/>
          <p:nvPr/>
        </p:nvSpPr>
        <p:spPr bwMode="gray">
          <a:xfrm>
            <a:off x="10814996" y="2588084"/>
            <a:ext cx="1098109" cy="580446"/>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Learn &amp; Develop</a:t>
            </a:r>
          </a:p>
        </p:txBody>
      </p:sp>
      <p:sp>
        <p:nvSpPr>
          <p:cNvPr id="86" name="Flowchart: Off-page Connector 85"/>
          <p:cNvSpPr/>
          <p:nvPr/>
        </p:nvSpPr>
        <p:spPr bwMode="gray">
          <a:xfrm>
            <a:off x="10814996" y="4928828"/>
            <a:ext cx="1098109" cy="580446"/>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Perform &amp; Reward</a:t>
            </a:r>
          </a:p>
        </p:txBody>
      </p:sp>
      <p:cxnSp>
        <p:nvCxnSpPr>
          <p:cNvPr id="240" name="Elbow Connector 239"/>
          <p:cNvCxnSpPr>
            <a:stCxn id="233" idx="3"/>
            <a:endCxn id="60" idx="1"/>
          </p:cNvCxnSpPr>
          <p:nvPr/>
        </p:nvCxnSpPr>
        <p:spPr>
          <a:xfrm flipV="1">
            <a:off x="7792505" y="3592870"/>
            <a:ext cx="1905386" cy="931620"/>
          </a:xfrm>
          <a:prstGeom prst="bentConnector3">
            <a:avLst>
              <a:gd name="adj1" fmla="val 5492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Elbow Connector 242"/>
          <p:cNvCxnSpPr>
            <a:stCxn id="56" idx="3"/>
            <a:endCxn id="86" idx="1"/>
          </p:cNvCxnSpPr>
          <p:nvPr/>
        </p:nvCxnSpPr>
        <p:spPr>
          <a:xfrm flipV="1">
            <a:off x="10574800" y="5219051"/>
            <a:ext cx="240196" cy="2911"/>
          </a:xfrm>
          <a:prstGeom prst="bentConnector3">
            <a:avLst>
              <a:gd name="adj1" fmla="val 5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60" idx="3"/>
            <a:endCxn id="85" idx="2"/>
          </p:cNvCxnSpPr>
          <p:nvPr/>
        </p:nvCxnSpPr>
        <p:spPr>
          <a:xfrm flipV="1">
            <a:off x="10580311" y="3168531"/>
            <a:ext cx="783739" cy="424339"/>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gray">
          <a:xfrm>
            <a:off x="646991" y="2327590"/>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1b</a:t>
            </a:r>
          </a:p>
        </p:txBody>
      </p:sp>
      <p:sp>
        <p:nvSpPr>
          <p:cNvPr id="66" name="Oval 65"/>
          <p:cNvSpPr/>
          <p:nvPr/>
        </p:nvSpPr>
        <p:spPr bwMode="gray">
          <a:xfrm>
            <a:off x="2954812" y="2113683"/>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1a</a:t>
            </a:r>
          </a:p>
        </p:txBody>
      </p:sp>
      <p:sp>
        <p:nvSpPr>
          <p:cNvPr id="67" name="Oval 66"/>
          <p:cNvSpPr/>
          <p:nvPr/>
        </p:nvSpPr>
        <p:spPr bwMode="gray">
          <a:xfrm>
            <a:off x="2866212" y="3898173"/>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4</a:t>
            </a:r>
          </a:p>
        </p:txBody>
      </p:sp>
      <p:sp>
        <p:nvSpPr>
          <p:cNvPr id="68" name="Oval 67"/>
          <p:cNvSpPr/>
          <p:nvPr/>
        </p:nvSpPr>
        <p:spPr bwMode="gray">
          <a:xfrm>
            <a:off x="2099012" y="5275311"/>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2</a:t>
            </a:r>
          </a:p>
        </p:txBody>
      </p:sp>
      <p:sp>
        <p:nvSpPr>
          <p:cNvPr id="69" name="Oval 68"/>
          <p:cNvSpPr/>
          <p:nvPr/>
        </p:nvSpPr>
        <p:spPr bwMode="gray">
          <a:xfrm>
            <a:off x="2096493" y="5575326"/>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3</a:t>
            </a:r>
          </a:p>
        </p:txBody>
      </p:sp>
      <p:sp>
        <p:nvSpPr>
          <p:cNvPr id="70" name="Oval 69"/>
          <p:cNvSpPr/>
          <p:nvPr/>
        </p:nvSpPr>
        <p:spPr bwMode="gray">
          <a:xfrm>
            <a:off x="4618157" y="3453175"/>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5</a:t>
            </a:r>
          </a:p>
        </p:txBody>
      </p:sp>
      <p:sp>
        <p:nvSpPr>
          <p:cNvPr id="71" name="Oval 70"/>
          <p:cNvSpPr/>
          <p:nvPr/>
        </p:nvSpPr>
        <p:spPr bwMode="gray">
          <a:xfrm>
            <a:off x="7387323" y="3157293"/>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7</a:t>
            </a:r>
          </a:p>
        </p:txBody>
      </p:sp>
      <p:sp>
        <p:nvSpPr>
          <p:cNvPr id="72" name="Oval 71"/>
          <p:cNvSpPr/>
          <p:nvPr/>
        </p:nvSpPr>
        <p:spPr bwMode="gray">
          <a:xfrm>
            <a:off x="8631839" y="1806195"/>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8</a:t>
            </a:r>
          </a:p>
        </p:txBody>
      </p:sp>
      <p:sp>
        <p:nvSpPr>
          <p:cNvPr id="73" name="Oval 72"/>
          <p:cNvSpPr/>
          <p:nvPr/>
        </p:nvSpPr>
        <p:spPr bwMode="gray">
          <a:xfrm>
            <a:off x="8585499" y="3378890"/>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9</a:t>
            </a:r>
          </a:p>
        </p:txBody>
      </p:sp>
      <p:sp>
        <p:nvSpPr>
          <p:cNvPr id="74" name="Oval 73"/>
          <p:cNvSpPr/>
          <p:nvPr/>
        </p:nvSpPr>
        <p:spPr bwMode="gray">
          <a:xfrm>
            <a:off x="8579752" y="4853314"/>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10</a:t>
            </a:r>
          </a:p>
        </p:txBody>
      </p:sp>
      <p:sp>
        <p:nvSpPr>
          <p:cNvPr id="78" name="Rectangle 77"/>
          <p:cNvSpPr/>
          <p:nvPr/>
        </p:nvSpPr>
        <p:spPr bwMode="gray">
          <a:xfrm>
            <a:off x="229509" y="1273869"/>
            <a:ext cx="11817738" cy="5158104"/>
          </a:xfrm>
          <a:prstGeom prst="rect">
            <a:avLst/>
          </a:prstGeom>
          <a:solidFill>
            <a:schemeClr val="bg1">
              <a:alpha val="68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pic>
        <p:nvPicPr>
          <p:cNvPr id="5" name="Picture 4"/>
          <p:cNvPicPr>
            <a:picLocks noChangeAspect="1"/>
          </p:cNvPicPr>
          <p:nvPr/>
        </p:nvPicPr>
        <p:blipFill>
          <a:blip r:embed="rId8"/>
          <a:stretch>
            <a:fillRect/>
          </a:stretch>
        </p:blipFill>
        <p:spPr>
          <a:xfrm>
            <a:off x="7458375" y="1418223"/>
            <a:ext cx="3114085" cy="1932401"/>
          </a:xfrm>
          <a:prstGeom prst="rect">
            <a:avLst/>
          </a:prstGeom>
          <a:ln>
            <a:noFill/>
          </a:ln>
          <a:effectLst>
            <a:glow rad="228600">
              <a:schemeClr val="accent1">
                <a:satMod val="175000"/>
                <a:alpha val="40000"/>
              </a:schemeClr>
            </a:glo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81" name="Picture 80"/>
          <p:cNvPicPr>
            <a:picLocks noChangeAspect="1"/>
          </p:cNvPicPr>
          <p:nvPr/>
        </p:nvPicPr>
        <p:blipFill>
          <a:blip r:embed="rId9"/>
          <a:stretch>
            <a:fillRect/>
          </a:stretch>
        </p:blipFill>
        <p:spPr>
          <a:xfrm>
            <a:off x="6820080" y="2983911"/>
            <a:ext cx="4647684" cy="3437415"/>
          </a:xfrm>
          <a:prstGeom prst="rect">
            <a:avLst/>
          </a:prstGeom>
          <a:ln>
            <a:noFill/>
          </a:ln>
          <a:effectLst>
            <a:glow rad="228600">
              <a:schemeClr val="accent1">
                <a:satMod val="175000"/>
                <a:alpha val="40000"/>
              </a:schemeClr>
            </a:glow>
          </a:effectLst>
          <a:scene3d>
            <a:camera prst="orthographicFront">
              <a:rot lat="0" lon="0" rev="0"/>
            </a:camera>
            <a:lightRig rig="soft" dir="t">
              <a:rot lat="0" lon="0" rev="0"/>
            </a:lightRig>
          </a:scene3d>
          <a:sp3d contourW="44450" prstMaterial="matte">
            <a:bevelT w="63500" h="63500" prst="artDeco"/>
            <a:contourClr>
              <a:srgbClr val="FFFFFF"/>
            </a:contourClr>
          </a:sp3d>
        </p:spPr>
      </p:pic>
      <p:grpSp>
        <p:nvGrpSpPr>
          <p:cNvPr id="224" name="Group 223"/>
          <p:cNvGrpSpPr/>
          <p:nvPr/>
        </p:nvGrpSpPr>
        <p:grpSpPr>
          <a:xfrm>
            <a:off x="4087997" y="3917717"/>
            <a:ext cx="914580" cy="1046339"/>
            <a:chOff x="7956884" y="4984226"/>
            <a:chExt cx="914818" cy="1046611"/>
          </a:xfrm>
        </p:grpSpPr>
        <p:grpSp>
          <p:nvGrpSpPr>
            <p:cNvPr id="225" name="Group 224"/>
            <p:cNvGrpSpPr/>
            <p:nvPr/>
          </p:nvGrpSpPr>
          <p:grpSpPr>
            <a:xfrm>
              <a:off x="7956884" y="4984226"/>
              <a:ext cx="914818" cy="1046611"/>
              <a:chOff x="10492431" y="1510888"/>
              <a:chExt cx="914818" cy="1046611"/>
            </a:xfrm>
          </p:grpSpPr>
          <p:sp>
            <p:nvSpPr>
              <p:cNvPr id="227" name="Rectangle 226"/>
              <p:cNvSpPr/>
              <p:nvPr/>
            </p:nvSpPr>
            <p:spPr bwMode="gray">
              <a:xfrm>
                <a:off x="10492431" y="1726618"/>
                <a:ext cx="914818" cy="830881"/>
              </a:xfrm>
              <a:prstGeom prst="rect">
                <a:avLst/>
              </a:prstGeom>
              <a:solidFill>
                <a:schemeClr val="accent6">
                  <a:lumMod val="50000"/>
                </a:schemeClr>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228" name="TextBox 227"/>
              <p:cNvSpPr txBox="1"/>
              <p:nvPr/>
            </p:nvSpPr>
            <p:spPr>
              <a:xfrm>
                <a:off x="10492431" y="1510888"/>
                <a:ext cx="914818"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Onboarding</a:t>
                </a:r>
              </a:p>
            </p:txBody>
          </p:sp>
        </p:grpSp>
        <p:pic>
          <p:nvPicPr>
            <p:cNvPr id="226" name="Picture 225"/>
            <p:cNvPicPr>
              <a:picLocks noChangeAspect="1"/>
            </p:cNvPicPr>
            <p:nvPr/>
          </p:nvPicPr>
          <p:blipFill>
            <a:blip r:embed="rId10"/>
            <a:stretch>
              <a:fillRect/>
            </a:stretch>
          </p:blipFill>
          <p:spPr>
            <a:xfrm>
              <a:off x="8141771" y="5303750"/>
              <a:ext cx="585008" cy="610444"/>
            </a:xfrm>
            <a:prstGeom prst="ellipse">
              <a:avLst/>
            </a:prstGeom>
            <a:ln w="28575">
              <a:solidFill>
                <a:schemeClr val="bg2">
                  <a:lumMod val="75000"/>
                </a:schemeClr>
              </a:solidFill>
            </a:ln>
          </p:spPr>
        </p:pic>
      </p:grpSp>
      <p:cxnSp>
        <p:nvCxnSpPr>
          <p:cNvPr id="230" name="Elbow Connector 229"/>
          <p:cNvCxnSpPr>
            <a:stCxn id="228" idx="0"/>
            <a:endCxn id="221" idx="1"/>
          </p:cNvCxnSpPr>
          <p:nvPr/>
        </p:nvCxnSpPr>
        <p:spPr>
          <a:xfrm rot="5400000" flipH="1" flipV="1">
            <a:off x="4670516" y="2813795"/>
            <a:ext cx="978693" cy="1229148"/>
          </a:xfrm>
          <a:prstGeom prst="bentConnector2">
            <a:avLst/>
          </a:prstGeom>
          <a:ln w="6350">
            <a:solidFill>
              <a:schemeClr val="tx1"/>
            </a:solidFill>
            <a:headEnd type="none" w="med" len="med"/>
            <a:tailEnd type="triangle" w="med" len="med"/>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5573729" y="2287110"/>
            <a:ext cx="1294194" cy="1067857"/>
            <a:chOff x="6906489" y="2708845"/>
            <a:chExt cx="1294531" cy="1068135"/>
          </a:xfrm>
        </p:grpSpPr>
        <p:grpSp>
          <p:nvGrpSpPr>
            <p:cNvPr id="220" name="Group 219"/>
            <p:cNvGrpSpPr/>
            <p:nvPr/>
          </p:nvGrpSpPr>
          <p:grpSpPr>
            <a:xfrm>
              <a:off x="6906489" y="2708845"/>
              <a:ext cx="1294531" cy="1068135"/>
              <a:chOff x="4598598" y="3328742"/>
              <a:chExt cx="1294531" cy="1068135"/>
            </a:xfrm>
          </p:grpSpPr>
          <p:sp>
            <p:nvSpPr>
              <p:cNvPr id="221" name="Rectangle 220"/>
              <p:cNvSpPr/>
              <p:nvPr/>
            </p:nvSpPr>
            <p:spPr bwMode="gray">
              <a:xfrm>
                <a:off x="4799357" y="3564773"/>
                <a:ext cx="914400" cy="832104"/>
              </a:xfrm>
              <a:prstGeom prst="rect">
                <a:avLst/>
              </a:prstGeom>
              <a:solidFill>
                <a:schemeClr val="bg1">
                  <a:lumMod val="50000"/>
                </a:schemeClr>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223" name="TextBox 222"/>
              <p:cNvSpPr txBox="1"/>
              <p:nvPr/>
            </p:nvSpPr>
            <p:spPr>
              <a:xfrm>
                <a:off x="4598598" y="3328742"/>
                <a:ext cx="1294531"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Central</a:t>
                </a:r>
              </a:p>
            </p:txBody>
          </p:sp>
        </p:grpSp>
        <p:pic>
          <p:nvPicPr>
            <p:cNvPr id="121" name="Picture 120"/>
            <p:cNvPicPr>
              <a:picLocks noChangeAspect="1"/>
            </p:cNvPicPr>
            <p:nvPr/>
          </p:nvPicPr>
          <p:blipFill>
            <a:blip r:embed="rId11"/>
            <a:stretch>
              <a:fillRect/>
            </a:stretch>
          </p:blipFill>
          <p:spPr>
            <a:xfrm>
              <a:off x="7258713" y="3071045"/>
              <a:ext cx="652801" cy="586694"/>
            </a:xfrm>
            <a:prstGeom prst="roundRect">
              <a:avLst/>
            </a:prstGeom>
            <a:ln w="28575">
              <a:solidFill>
                <a:schemeClr val="bg2">
                  <a:lumMod val="50000"/>
                </a:schemeClr>
              </a:solidFill>
            </a:ln>
          </p:spPr>
        </p:pic>
      </p:grpSp>
      <p:sp>
        <p:nvSpPr>
          <p:cNvPr id="50" name="TextBox 49"/>
          <p:cNvSpPr txBox="1"/>
          <p:nvPr/>
        </p:nvSpPr>
        <p:spPr>
          <a:xfrm>
            <a:off x="4596090" y="2778172"/>
            <a:ext cx="1128480" cy="507713"/>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100" kern="0">
                <a:latin typeface="Arial" panose="020B0604020202020204" pitchFamily="34" charset="0"/>
                <a:ea typeface="Arial Unicode MS" pitchFamily="34" charset="-128"/>
                <a:cs typeface="Arial" panose="020B0604020202020204" pitchFamily="34" charset="0"/>
              </a:defRPr>
            </a:lvl1pPr>
          </a:lstStyle>
          <a:p>
            <a:pPr>
              <a:spcBef>
                <a:spcPts val="0"/>
              </a:spcBef>
            </a:pPr>
            <a:r>
              <a:rPr lang="en-US" dirty="0"/>
              <a:t>Pull onboarding data to complete new hire </a:t>
            </a:r>
          </a:p>
        </p:txBody>
      </p:sp>
      <p:sp>
        <p:nvSpPr>
          <p:cNvPr id="75" name="Oval 74"/>
          <p:cNvSpPr/>
          <p:nvPr/>
        </p:nvSpPr>
        <p:spPr bwMode="gray">
          <a:xfrm>
            <a:off x="4231317" y="2690548"/>
            <a:ext cx="254668" cy="217056"/>
          </a:xfrm>
          <a:prstGeom prst="ellipse">
            <a:avLst/>
          </a:prstGeom>
          <a:solidFill>
            <a:srgbClr val="0070C0"/>
          </a:solidFill>
          <a:ln w="6350" algn="ctr">
            <a:noFill/>
            <a:miter lim="800000"/>
            <a:headEnd/>
            <a:tailEnd/>
          </a:ln>
          <a:effectLst>
            <a:glow rad="228600">
              <a:schemeClr val="accent1">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6b</a:t>
            </a:r>
          </a:p>
        </p:txBody>
      </p:sp>
      <p:sp>
        <p:nvSpPr>
          <p:cNvPr id="76" name="Oval 75"/>
          <p:cNvSpPr/>
          <p:nvPr/>
        </p:nvSpPr>
        <p:spPr bwMode="gray">
          <a:xfrm>
            <a:off x="4666646" y="1634932"/>
            <a:ext cx="254668" cy="217056"/>
          </a:xfrm>
          <a:prstGeom prst="ellipse">
            <a:avLst/>
          </a:prstGeom>
          <a:solidFill>
            <a:srgbClr val="0070C0"/>
          </a:solidFill>
          <a:ln w="6350" algn="ctr">
            <a:noFill/>
            <a:miter lim="800000"/>
            <a:headEnd/>
            <a:tailEnd/>
          </a:ln>
          <a:effectLst>
            <a:glow rad="228600">
              <a:schemeClr val="accent1">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6a</a:t>
            </a:r>
          </a:p>
        </p:txBody>
      </p:sp>
      <p:sp>
        <p:nvSpPr>
          <p:cNvPr id="77" name="TextBox 76"/>
          <p:cNvSpPr txBox="1"/>
          <p:nvPr/>
        </p:nvSpPr>
        <p:spPr>
          <a:xfrm>
            <a:off x="4973048" y="1699611"/>
            <a:ext cx="1482728" cy="338476"/>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100" kern="0">
                <a:latin typeface="Arial" panose="020B0604020202020204" pitchFamily="34" charset="0"/>
                <a:ea typeface="Arial Unicode MS" pitchFamily="34" charset="-128"/>
                <a:cs typeface="Arial" panose="020B0604020202020204" pitchFamily="34" charset="0"/>
              </a:defRPr>
            </a:lvl1pPr>
          </a:lstStyle>
          <a:p>
            <a:pPr>
              <a:spcBef>
                <a:spcPts val="0"/>
              </a:spcBef>
            </a:pPr>
            <a:r>
              <a:rPr lang="en-US" dirty="0"/>
              <a:t> Pull candidate data to complete new hire</a:t>
            </a:r>
          </a:p>
        </p:txBody>
      </p:sp>
      <p:grpSp>
        <p:nvGrpSpPr>
          <p:cNvPr id="216" name="Group 215"/>
          <p:cNvGrpSpPr/>
          <p:nvPr/>
        </p:nvGrpSpPr>
        <p:grpSpPr>
          <a:xfrm>
            <a:off x="2345722" y="2627049"/>
            <a:ext cx="927546" cy="1083147"/>
            <a:chOff x="8648064" y="3839466"/>
            <a:chExt cx="927788" cy="1083429"/>
          </a:xfrm>
        </p:grpSpPr>
        <p:sp>
          <p:nvSpPr>
            <p:cNvPr id="217" name="Rectangle 216"/>
            <p:cNvSpPr/>
            <p:nvPr/>
          </p:nvSpPr>
          <p:spPr bwMode="gray">
            <a:xfrm>
              <a:off x="8661452" y="4090791"/>
              <a:ext cx="914400" cy="832104"/>
            </a:xfrm>
            <a:prstGeom prst="rect">
              <a:avLst/>
            </a:prstGeom>
            <a:solidFill>
              <a:schemeClr val="accent6">
                <a:lumMod val="75000"/>
              </a:schemeClr>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218" name="TextBox 217"/>
            <p:cNvSpPr txBox="1"/>
            <p:nvPr/>
          </p:nvSpPr>
          <p:spPr>
            <a:xfrm>
              <a:off x="8648064" y="3839466"/>
              <a:ext cx="919788" cy="18744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Recruiting</a:t>
              </a:r>
            </a:p>
          </p:txBody>
        </p:sp>
        <p:pic>
          <p:nvPicPr>
            <p:cNvPr id="219" name="Picture 218"/>
            <p:cNvPicPr>
              <a:picLocks noChangeAspect="1"/>
            </p:cNvPicPr>
            <p:nvPr/>
          </p:nvPicPr>
          <p:blipFill>
            <a:blip r:embed="rId12"/>
            <a:stretch>
              <a:fillRect/>
            </a:stretch>
          </p:blipFill>
          <p:spPr>
            <a:xfrm>
              <a:off x="8843401" y="4197246"/>
              <a:ext cx="541871" cy="562319"/>
            </a:xfrm>
            <a:prstGeom prst="ellipse">
              <a:avLst/>
            </a:prstGeom>
            <a:ln w="28575">
              <a:solidFill>
                <a:schemeClr val="bg2">
                  <a:lumMod val="75000"/>
                </a:schemeClr>
              </a:solidFill>
            </a:ln>
          </p:spPr>
        </p:pic>
      </p:grpSp>
      <p:cxnSp>
        <p:nvCxnSpPr>
          <p:cNvPr id="79" name="Elbow Connector 78"/>
          <p:cNvCxnSpPr/>
          <p:nvPr/>
        </p:nvCxnSpPr>
        <p:spPr>
          <a:xfrm rot="16200000" flipH="1" flipV="1">
            <a:off x="4343194" y="749414"/>
            <a:ext cx="339938" cy="3415330"/>
          </a:xfrm>
          <a:prstGeom prst="bentConnector3">
            <a:avLst>
              <a:gd name="adj1" fmla="val -67230"/>
            </a:avLst>
          </a:prstGeom>
          <a:ln w="6350">
            <a:solidFill>
              <a:schemeClr val="tx1"/>
            </a:solidFill>
            <a:headEnd type="triangle" w="med" len="med"/>
            <a:tailEnd type="triangle" w="med" len="med"/>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9648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50" grpId="0"/>
      <p:bldP spid="7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Box 75"/>
          <p:cNvSpPr txBox="1"/>
          <p:nvPr/>
        </p:nvSpPr>
        <p:spPr>
          <a:xfrm>
            <a:off x="4596090" y="2778172"/>
            <a:ext cx="1128480" cy="507713"/>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100" kern="0">
                <a:latin typeface="Arial" panose="020B0604020202020204" pitchFamily="34" charset="0"/>
                <a:ea typeface="Arial Unicode MS" pitchFamily="34" charset="-128"/>
                <a:cs typeface="Arial" panose="020B0604020202020204" pitchFamily="34" charset="0"/>
              </a:defRPr>
            </a:lvl1pPr>
          </a:lstStyle>
          <a:p>
            <a:pPr>
              <a:spcBef>
                <a:spcPts val="0"/>
              </a:spcBef>
            </a:pPr>
            <a:r>
              <a:rPr lang="en-US" dirty="0"/>
              <a:t>Pull onboarding data to complete new hire </a:t>
            </a:r>
          </a:p>
        </p:txBody>
      </p:sp>
      <p:sp>
        <p:nvSpPr>
          <p:cNvPr id="77" name="Oval 76"/>
          <p:cNvSpPr/>
          <p:nvPr/>
        </p:nvSpPr>
        <p:spPr bwMode="gray">
          <a:xfrm>
            <a:off x="4231317" y="2690548"/>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6b</a:t>
            </a:r>
          </a:p>
        </p:txBody>
      </p:sp>
      <p:sp>
        <p:nvSpPr>
          <p:cNvPr id="78" name="Oval 77"/>
          <p:cNvSpPr/>
          <p:nvPr/>
        </p:nvSpPr>
        <p:spPr bwMode="gray">
          <a:xfrm>
            <a:off x="4666646" y="1634932"/>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6a</a:t>
            </a:r>
          </a:p>
        </p:txBody>
      </p:sp>
      <p:sp>
        <p:nvSpPr>
          <p:cNvPr id="79" name="TextBox 78"/>
          <p:cNvSpPr txBox="1"/>
          <p:nvPr/>
        </p:nvSpPr>
        <p:spPr>
          <a:xfrm>
            <a:off x="4973048" y="1699611"/>
            <a:ext cx="1482728" cy="338476"/>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100" kern="0">
                <a:latin typeface="Arial" panose="020B0604020202020204" pitchFamily="34" charset="0"/>
                <a:ea typeface="Arial Unicode MS" pitchFamily="34" charset="-128"/>
                <a:cs typeface="Arial" panose="020B0604020202020204" pitchFamily="34" charset="0"/>
              </a:defRPr>
            </a:lvl1pPr>
          </a:lstStyle>
          <a:p>
            <a:pPr>
              <a:spcBef>
                <a:spcPts val="0"/>
              </a:spcBef>
            </a:pPr>
            <a:r>
              <a:rPr lang="en-US" dirty="0"/>
              <a:t> Pull candidate data to complete new hire</a:t>
            </a:r>
          </a:p>
        </p:txBody>
      </p:sp>
      <p:sp>
        <p:nvSpPr>
          <p:cNvPr id="2" name="Title 1"/>
          <p:cNvSpPr>
            <a:spLocks noGrp="1"/>
          </p:cNvSpPr>
          <p:nvPr>
            <p:ph type="title"/>
          </p:nvPr>
        </p:nvSpPr>
        <p:spPr>
          <a:xfrm>
            <a:off x="505296" y="503999"/>
            <a:ext cx="11183887" cy="738493"/>
          </a:xfrm>
        </p:spPr>
        <p:txBody>
          <a:bodyPr/>
          <a:lstStyle/>
          <a:p>
            <a:r>
              <a:rPr lang="en-US" dirty="0"/>
              <a:t>Recruit &amp; Hire </a:t>
            </a:r>
            <a:br>
              <a:rPr lang="en-US" dirty="0"/>
            </a:br>
            <a:r>
              <a:rPr lang="en-US" b="0" dirty="0"/>
              <a:t>Process Interactions</a:t>
            </a:r>
            <a:endParaRPr lang="en-US" dirty="0"/>
          </a:p>
        </p:txBody>
      </p:sp>
      <p:grpSp>
        <p:nvGrpSpPr>
          <p:cNvPr id="216" name="Group 215"/>
          <p:cNvGrpSpPr/>
          <p:nvPr/>
        </p:nvGrpSpPr>
        <p:grpSpPr>
          <a:xfrm>
            <a:off x="2345722" y="2627049"/>
            <a:ext cx="927546" cy="1083147"/>
            <a:chOff x="8648064" y="3839466"/>
            <a:chExt cx="927788" cy="1083429"/>
          </a:xfrm>
        </p:grpSpPr>
        <p:sp>
          <p:nvSpPr>
            <p:cNvPr id="217" name="Rectangle 216"/>
            <p:cNvSpPr/>
            <p:nvPr/>
          </p:nvSpPr>
          <p:spPr bwMode="gray">
            <a:xfrm>
              <a:off x="8661452" y="4090791"/>
              <a:ext cx="914400" cy="832104"/>
            </a:xfrm>
            <a:prstGeom prst="rect">
              <a:avLst/>
            </a:prstGeom>
            <a:solidFill>
              <a:schemeClr val="accent6">
                <a:lumMod val="75000"/>
              </a:schemeClr>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218" name="TextBox 217"/>
            <p:cNvSpPr txBox="1"/>
            <p:nvPr/>
          </p:nvSpPr>
          <p:spPr>
            <a:xfrm>
              <a:off x="8648064" y="3839466"/>
              <a:ext cx="919788" cy="18744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Recruiting</a:t>
              </a:r>
            </a:p>
          </p:txBody>
        </p:sp>
        <p:pic>
          <p:nvPicPr>
            <p:cNvPr id="219" name="Picture 218"/>
            <p:cNvPicPr>
              <a:picLocks noChangeAspect="1"/>
            </p:cNvPicPr>
            <p:nvPr/>
          </p:nvPicPr>
          <p:blipFill>
            <a:blip r:embed="rId3"/>
            <a:stretch>
              <a:fillRect/>
            </a:stretch>
          </p:blipFill>
          <p:spPr>
            <a:xfrm>
              <a:off x="8843401" y="4197246"/>
              <a:ext cx="541871" cy="562319"/>
            </a:xfrm>
            <a:prstGeom prst="ellipse">
              <a:avLst/>
            </a:prstGeom>
            <a:ln w="28575">
              <a:solidFill>
                <a:schemeClr val="bg2">
                  <a:lumMod val="75000"/>
                </a:schemeClr>
              </a:solidFill>
            </a:ln>
          </p:spPr>
        </p:pic>
      </p:grpSp>
      <p:grpSp>
        <p:nvGrpSpPr>
          <p:cNvPr id="224" name="Group 223"/>
          <p:cNvGrpSpPr/>
          <p:nvPr/>
        </p:nvGrpSpPr>
        <p:grpSpPr>
          <a:xfrm>
            <a:off x="4087997" y="3917717"/>
            <a:ext cx="914580" cy="1046339"/>
            <a:chOff x="7956884" y="4984226"/>
            <a:chExt cx="914818" cy="1046611"/>
          </a:xfrm>
        </p:grpSpPr>
        <p:grpSp>
          <p:nvGrpSpPr>
            <p:cNvPr id="225" name="Group 224"/>
            <p:cNvGrpSpPr/>
            <p:nvPr/>
          </p:nvGrpSpPr>
          <p:grpSpPr>
            <a:xfrm>
              <a:off x="7956884" y="4984226"/>
              <a:ext cx="914818" cy="1046611"/>
              <a:chOff x="10492431" y="1510888"/>
              <a:chExt cx="914818" cy="1046611"/>
            </a:xfrm>
          </p:grpSpPr>
          <p:sp>
            <p:nvSpPr>
              <p:cNvPr id="227" name="Rectangle 226"/>
              <p:cNvSpPr/>
              <p:nvPr/>
            </p:nvSpPr>
            <p:spPr bwMode="gray">
              <a:xfrm>
                <a:off x="10492431" y="1726618"/>
                <a:ext cx="914818" cy="830881"/>
              </a:xfrm>
              <a:prstGeom prst="rect">
                <a:avLst/>
              </a:prstGeom>
              <a:solidFill>
                <a:schemeClr val="accent6">
                  <a:lumMod val="50000"/>
                </a:schemeClr>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228" name="TextBox 227"/>
              <p:cNvSpPr txBox="1"/>
              <p:nvPr/>
            </p:nvSpPr>
            <p:spPr>
              <a:xfrm>
                <a:off x="10492431" y="1510888"/>
                <a:ext cx="914818"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Onboarding</a:t>
                </a:r>
              </a:p>
            </p:txBody>
          </p:sp>
        </p:grpSp>
        <p:pic>
          <p:nvPicPr>
            <p:cNvPr id="226" name="Picture 225"/>
            <p:cNvPicPr>
              <a:picLocks noChangeAspect="1"/>
            </p:cNvPicPr>
            <p:nvPr/>
          </p:nvPicPr>
          <p:blipFill>
            <a:blip r:embed="rId4"/>
            <a:stretch>
              <a:fillRect/>
            </a:stretch>
          </p:blipFill>
          <p:spPr>
            <a:xfrm>
              <a:off x="8141771" y="5303750"/>
              <a:ext cx="585008" cy="610444"/>
            </a:xfrm>
            <a:prstGeom prst="ellipse">
              <a:avLst/>
            </a:prstGeom>
            <a:ln w="28575">
              <a:solidFill>
                <a:schemeClr val="bg2">
                  <a:lumMod val="75000"/>
                </a:schemeClr>
              </a:solidFill>
            </a:ln>
          </p:spPr>
        </p:pic>
      </p:grpSp>
      <p:cxnSp>
        <p:nvCxnSpPr>
          <p:cNvPr id="229" name="Elbow Connector 228"/>
          <p:cNvCxnSpPr>
            <a:stCxn id="217" idx="2"/>
            <a:endCxn id="227" idx="1"/>
          </p:cNvCxnSpPr>
          <p:nvPr/>
        </p:nvCxnSpPr>
        <p:spPr>
          <a:xfrm rot="16200000" flipH="1">
            <a:off x="3032828" y="3493554"/>
            <a:ext cx="838528" cy="1271810"/>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Elbow Connector 229"/>
          <p:cNvCxnSpPr>
            <a:stCxn id="228" idx="0"/>
            <a:endCxn id="221" idx="1"/>
          </p:cNvCxnSpPr>
          <p:nvPr/>
        </p:nvCxnSpPr>
        <p:spPr>
          <a:xfrm rot="5400000" flipH="1" flipV="1">
            <a:off x="4670516" y="2813795"/>
            <a:ext cx="978693" cy="1229148"/>
          </a:xfrm>
          <a:prstGeom prst="bentConnector2">
            <a:avLst/>
          </a:prstGeom>
          <a:ln w="63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6" name="Elbow Connector 235"/>
          <p:cNvCxnSpPr>
            <a:stCxn id="223" idx="0"/>
            <a:endCxn id="218" idx="0"/>
          </p:cNvCxnSpPr>
          <p:nvPr/>
        </p:nvCxnSpPr>
        <p:spPr>
          <a:xfrm rot="16200000" flipH="1" flipV="1">
            <a:off x="4343194" y="749414"/>
            <a:ext cx="339938" cy="3415330"/>
          </a:xfrm>
          <a:prstGeom prst="bentConnector3">
            <a:avLst>
              <a:gd name="adj1" fmla="val -67230"/>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7" name="TextBox 236"/>
          <p:cNvSpPr txBox="1"/>
          <p:nvPr/>
        </p:nvSpPr>
        <p:spPr>
          <a:xfrm>
            <a:off x="2900157" y="2123992"/>
            <a:ext cx="2492202" cy="430775"/>
          </a:xfrm>
          <a:prstGeom prst="rect">
            <a:avLst/>
          </a:prstGeom>
          <a:noFill/>
        </p:spPr>
        <p:txBody>
          <a:bodyPr wrap="square" rtlCol="0">
            <a:spAutoFit/>
          </a:bodyPr>
          <a:lstStyle/>
          <a:p>
            <a:pPr fontAlgn="t">
              <a:spcBef>
                <a:spcPts val="60"/>
              </a:spcBef>
            </a:pPr>
            <a:r>
              <a:rPr lang="en-US" sz="1100" dirty="0">
                <a:latin typeface="Arial" panose="020B0604020202020204" pitchFamily="34" charset="0"/>
                <a:cs typeface="Arial" panose="020B0604020202020204" pitchFamily="34" charset="0"/>
              </a:rPr>
              <a:t>       Job requisition can be initiated from Position Org Chart</a:t>
            </a:r>
          </a:p>
        </p:txBody>
      </p:sp>
      <p:cxnSp>
        <p:nvCxnSpPr>
          <p:cNvPr id="244" name="Elbow Connector 243"/>
          <p:cNvCxnSpPr/>
          <p:nvPr/>
        </p:nvCxnSpPr>
        <p:spPr>
          <a:xfrm rot="5400000" flipH="1">
            <a:off x="4014162" y="1635773"/>
            <a:ext cx="1645570" cy="4976108"/>
          </a:xfrm>
          <a:prstGeom prst="bentConnector4">
            <a:avLst>
              <a:gd name="adj1" fmla="val -15740"/>
              <a:gd name="adj2" fmla="val 104593"/>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6" name="TextBox 245"/>
          <p:cNvSpPr txBox="1"/>
          <p:nvPr/>
        </p:nvSpPr>
        <p:spPr>
          <a:xfrm>
            <a:off x="2900156" y="3930989"/>
            <a:ext cx="1103873" cy="507699"/>
          </a:xfrm>
          <a:prstGeom prst="rect">
            <a:avLst/>
          </a:prstGeom>
          <a:noFill/>
        </p:spPr>
        <p:txBody>
          <a:bodyPr wrap="square" lIns="0" tIns="0" rIns="0" bIns="0" rtlCol="0">
            <a:spAutoFit/>
          </a:bodyPr>
          <a:lstStyle/>
          <a:p>
            <a:pPr fontAlgn="base">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       Initiate onboarding from requisition</a:t>
            </a:r>
          </a:p>
        </p:txBody>
      </p:sp>
      <p:grpSp>
        <p:nvGrpSpPr>
          <p:cNvPr id="263" name="Group 262"/>
          <p:cNvGrpSpPr/>
          <p:nvPr/>
        </p:nvGrpSpPr>
        <p:grpSpPr>
          <a:xfrm>
            <a:off x="229508" y="3063324"/>
            <a:ext cx="1569785" cy="1066135"/>
            <a:chOff x="3034019" y="4039909"/>
            <a:chExt cx="1570194" cy="1066413"/>
          </a:xfrm>
        </p:grpSpPr>
        <p:sp>
          <p:nvSpPr>
            <p:cNvPr id="264" name="Rectangle 263"/>
            <p:cNvSpPr/>
            <p:nvPr/>
          </p:nvSpPr>
          <p:spPr bwMode="gray">
            <a:xfrm>
              <a:off x="3361707" y="4275441"/>
              <a:ext cx="914818" cy="830881"/>
            </a:xfrm>
            <a:prstGeom prst="rect">
              <a:avLst/>
            </a:prstGeom>
            <a:solidFill>
              <a:srgbClr val="2B3F7B"/>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265" name="Picture 264"/>
            <p:cNvPicPr>
              <a:picLocks noChangeAspect="1"/>
            </p:cNvPicPr>
            <p:nvPr/>
          </p:nvPicPr>
          <p:blipFill>
            <a:blip r:embed="rId5"/>
            <a:stretch>
              <a:fillRect/>
            </a:stretch>
          </p:blipFill>
          <p:spPr>
            <a:xfrm>
              <a:off x="3443149" y="4419313"/>
              <a:ext cx="769128" cy="549377"/>
            </a:xfrm>
            <a:prstGeom prst="ellipse">
              <a:avLst/>
            </a:prstGeom>
            <a:ln w="28575">
              <a:solidFill>
                <a:schemeClr val="bg2">
                  <a:lumMod val="75000"/>
                </a:schemeClr>
              </a:solidFill>
            </a:ln>
          </p:spPr>
        </p:pic>
        <p:sp>
          <p:nvSpPr>
            <p:cNvPr id="266" name="TextBox 265"/>
            <p:cNvSpPr txBox="1"/>
            <p:nvPr/>
          </p:nvSpPr>
          <p:spPr>
            <a:xfrm>
              <a:off x="3034019" y="4039909"/>
              <a:ext cx="1570194"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Succession</a:t>
              </a:r>
            </a:p>
          </p:txBody>
        </p:sp>
      </p:grpSp>
      <p:cxnSp>
        <p:nvCxnSpPr>
          <p:cNvPr id="268" name="Elbow Connector 267"/>
          <p:cNvCxnSpPr>
            <a:stCxn id="266" idx="0"/>
            <a:endCxn id="218" idx="1"/>
          </p:cNvCxnSpPr>
          <p:nvPr/>
        </p:nvCxnSpPr>
        <p:spPr>
          <a:xfrm rot="5400000" flipH="1" flipV="1">
            <a:off x="1508775" y="2226375"/>
            <a:ext cx="342576" cy="1331321"/>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1" name="TextBox 270"/>
          <p:cNvSpPr txBox="1"/>
          <p:nvPr/>
        </p:nvSpPr>
        <p:spPr>
          <a:xfrm>
            <a:off x="880564" y="2157660"/>
            <a:ext cx="1637515" cy="600008"/>
          </a:xfrm>
          <a:prstGeom prst="rect">
            <a:avLst/>
          </a:prstGeom>
          <a:noFill/>
        </p:spPr>
        <p:txBody>
          <a:bodyPr wrap="square" rtlCol="0">
            <a:spAutoFit/>
          </a:bodyPr>
          <a:lstStyle/>
          <a:p>
            <a:pPr fontAlgn="t"/>
            <a:r>
              <a:rPr lang="en-US" sz="1100" dirty="0">
                <a:latin typeface="Arial" panose="020B0604020202020204" pitchFamily="34" charset="0"/>
                <a:cs typeface="Arial" panose="020B0604020202020204" pitchFamily="34" charset="0"/>
              </a:rPr>
              <a:t>Job requisition can be initiated from Succession Org Chart</a:t>
            </a:r>
          </a:p>
        </p:txBody>
      </p:sp>
      <p:sp>
        <p:nvSpPr>
          <p:cNvPr id="277" name="TextBox 276"/>
          <p:cNvSpPr txBox="1"/>
          <p:nvPr/>
        </p:nvSpPr>
        <p:spPr>
          <a:xfrm>
            <a:off x="2420468" y="5290839"/>
            <a:ext cx="4841734" cy="67695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Recruiters can search candidates including internal candidate profiles</a:t>
            </a:r>
          </a:p>
          <a:p>
            <a:pPr fontAlgn="base">
              <a:spcAft>
                <a:spcPct val="0"/>
              </a:spcAft>
              <a:buClr>
                <a:srgbClr val="F0AB00"/>
              </a:buClr>
              <a:buSzPct val="80000"/>
            </a:pPr>
            <a:br>
              <a:rPr lang="en-US" sz="1100" kern="0" dirty="0">
                <a:latin typeface="Arial" panose="020B0604020202020204" pitchFamily="34" charset="0"/>
                <a:ea typeface="Arial Unicode MS" pitchFamily="34" charset="-128"/>
                <a:cs typeface="Arial" panose="020B0604020202020204" pitchFamily="34" charset="0"/>
              </a:rPr>
            </a:br>
            <a:r>
              <a:rPr lang="en-US" sz="1100" kern="0" dirty="0">
                <a:latin typeface="Arial" panose="020B0604020202020204" pitchFamily="34" charset="0"/>
                <a:ea typeface="Arial Unicode MS" pitchFamily="34" charset="-128"/>
                <a:cs typeface="Arial" panose="020B0604020202020204" pitchFamily="34" charset="0"/>
              </a:rPr>
              <a:t>Employees can update their candidate profile when applying for jobs which also updates their employee profile</a:t>
            </a:r>
          </a:p>
        </p:txBody>
      </p:sp>
      <p:sp>
        <p:nvSpPr>
          <p:cNvPr id="278" name="TextBox 277"/>
          <p:cNvSpPr txBox="1"/>
          <p:nvPr/>
        </p:nvSpPr>
        <p:spPr>
          <a:xfrm>
            <a:off x="4612110" y="3506091"/>
            <a:ext cx="1272431" cy="338466"/>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100" kern="0">
                <a:latin typeface="Arial" panose="020B0604020202020204" pitchFamily="34" charset="0"/>
                <a:ea typeface="Arial Unicode MS" pitchFamily="34" charset="-128"/>
                <a:cs typeface="Arial" panose="020B0604020202020204" pitchFamily="34" charset="0"/>
              </a:defRPr>
            </a:lvl1pPr>
          </a:lstStyle>
          <a:p>
            <a:pPr>
              <a:spcBef>
                <a:spcPts val="0"/>
              </a:spcBef>
            </a:pPr>
            <a:r>
              <a:rPr lang="en-US" dirty="0"/>
              <a:t>        Complete onboarding tasks</a:t>
            </a:r>
          </a:p>
        </p:txBody>
      </p:sp>
      <p:sp>
        <p:nvSpPr>
          <p:cNvPr id="3" name="5-Point Star 2"/>
          <p:cNvSpPr/>
          <p:nvPr/>
        </p:nvSpPr>
        <p:spPr bwMode="gray">
          <a:xfrm>
            <a:off x="2702780" y="1536108"/>
            <a:ext cx="759916" cy="481168"/>
          </a:xfrm>
          <a:prstGeom prst="star5">
            <a:avLst/>
          </a:prstGeom>
          <a:solidFill>
            <a:schemeClr val="accent1"/>
          </a:solidFill>
          <a:ln w="6350" algn="ctr">
            <a:noFill/>
            <a:miter lim="800000"/>
            <a:headEnd/>
            <a:tailEnd/>
          </a:ln>
        </p:spPr>
        <p:txBody>
          <a:bodyPr lIns="0" tIns="0" rIns="0" bIns="0" rtlCol="0" anchor="ctr"/>
          <a:lstStyle/>
          <a:p>
            <a:pPr algn="ctr" defTabSz="914126" fontAlgn="base">
              <a:spcBef>
                <a:spcPct val="50000"/>
              </a:spcBef>
              <a:spcAft>
                <a:spcPct val="0"/>
              </a:spcAft>
              <a:buClr>
                <a:srgbClr val="F0AB00"/>
              </a:buClr>
              <a:buSzPct val="80000"/>
            </a:pPr>
            <a:r>
              <a:rPr lang="en-US" sz="1000" b="1" kern="0" dirty="0">
                <a:ea typeface="Arial Unicode MS" pitchFamily="34" charset="-128"/>
                <a:cs typeface="Arial Unicode MS" pitchFamily="34" charset="-128"/>
              </a:rPr>
              <a:t>Start</a:t>
            </a:r>
          </a:p>
        </p:txBody>
      </p:sp>
      <p:grpSp>
        <p:nvGrpSpPr>
          <p:cNvPr id="51" name="Group 50"/>
          <p:cNvGrpSpPr/>
          <p:nvPr/>
        </p:nvGrpSpPr>
        <p:grpSpPr>
          <a:xfrm>
            <a:off x="9580348" y="1621577"/>
            <a:ext cx="1025545" cy="895039"/>
            <a:chOff x="6286310" y="4675661"/>
            <a:chExt cx="1025812" cy="895272"/>
          </a:xfrm>
        </p:grpSpPr>
        <p:sp>
          <p:nvSpPr>
            <p:cNvPr id="52" name="Rectangle 51"/>
            <p:cNvSpPr/>
            <p:nvPr/>
          </p:nvSpPr>
          <p:spPr bwMode="gray">
            <a:xfrm>
              <a:off x="6391124" y="4882487"/>
              <a:ext cx="857963" cy="688446"/>
            </a:xfrm>
            <a:prstGeom prst="rect">
              <a:avLst/>
            </a:prstGeom>
            <a:solidFill>
              <a:srgbClr val="9E3039"/>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53" name="TextBox 52"/>
            <p:cNvSpPr txBox="1"/>
            <p:nvPr/>
          </p:nvSpPr>
          <p:spPr>
            <a:xfrm>
              <a:off x="6286310" y="4675661"/>
              <a:ext cx="1025812"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Learning</a:t>
              </a:r>
            </a:p>
          </p:txBody>
        </p:sp>
        <p:pic>
          <p:nvPicPr>
            <p:cNvPr id="54" name="Picture 53"/>
            <p:cNvPicPr>
              <a:picLocks noChangeAspect="1"/>
            </p:cNvPicPr>
            <p:nvPr/>
          </p:nvPicPr>
          <p:blipFill rotWithShape="1">
            <a:blip r:embed="rId6"/>
            <a:srcRect b="32705"/>
            <a:stretch/>
          </p:blipFill>
          <p:spPr>
            <a:xfrm>
              <a:off x="6425077" y="4979943"/>
              <a:ext cx="773740" cy="488543"/>
            </a:xfrm>
            <a:prstGeom prst="ellipse">
              <a:avLst/>
            </a:prstGeom>
            <a:ln w="28575">
              <a:solidFill>
                <a:schemeClr val="bg2">
                  <a:lumMod val="75000"/>
                </a:schemeClr>
              </a:solidFill>
            </a:ln>
          </p:spPr>
        </p:pic>
      </p:grpSp>
      <p:grpSp>
        <p:nvGrpSpPr>
          <p:cNvPr id="55" name="Group 54"/>
          <p:cNvGrpSpPr/>
          <p:nvPr/>
        </p:nvGrpSpPr>
        <p:grpSpPr>
          <a:xfrm>
            <a:off x="9501525" y="4680745"/>
            <a:ext cx="1294194" cy="884028"/>
            <a:chOff x="6257215" y="2674241"/>
            <a:chExt cx="1294531" cy="884258"/>
          </a:xfrm>
        </p:grpSpPr>
        <p:sp>
          <p:nvSpPr>
            <p:cNvPr id="56" name="Rectangle 55"/>
            <p:cNvSpPr/>
            <p:nvPr/>
          </p:nvSpPr>
          <p:spPr bwMode="gray">
            <a:xfrm>
              <a:off x="6457975" y="2872699"/>
              <a:ext cx="872794" cy="685800"/>
            </a:xfrm>
            <a:prstGeom prst="rect">
              <a:avLst/>
            </a:prstGeom>
            <a:solidFill>
              <a:srgbClr val="D4652D"/>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57" name="TextBox 56"/>
            <p:cNvSpPr txBox="1"/>
            <p:nvPr/>
          </p:nvSpPr>
          <p:spPr>
            <a:xfrm>
              <a:off x="6257215" y="2674241"/>
              <a:ext cx="1294531" cy="184709"/>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Goals</a:t>
              </a:r>
            </a:p>
          </p:txBody>
        </p:sp>
        <p:pic>
          <p:nvPicPr>
            <p:cNvPr id="58" name="Picture 57"/>
            <p:cNvPicPr>
              <a:picLocks noChangeAspect="1"/>
            </p:cNvPicPr>
            <p:nvPr/>
          </p:nvPicPr>
          <p:blipFill rotWithShape="1">
            <a:blip r:embed="rId7"/>
            <a:srcRect l="18956" t="7002"/>
            <a:stretch/>
          </p:blipFill>
          <p:spPr>
            <a:xfrm>
              <a:off x="6648440" y="2949659"/>
              <a:ext cx="494578" cy="497550"/>
            </a:xfrm>
            <a:prstGeom prst="ellipse">
              <a:avLst/>
            </a:prstGeom>
            <a:ln w="28575">
              <a:solidFill>
                <a:schemeClr val="bg2">
                  <a:lumMod val="75000"/>
                </a:schemeClr>
              </a:solidFill>
            </a:ln>
          </p:spPr>
        </p:pic>
      </p:grpSp>
      <p:grpSp>
        <p:nvGrpSpPr>
          <p:cNvPr id="59" name="Group 58"/>
          <p:cNvGrpSpPr/>
          <p:nvPr/>
        </p:nvGrpSpPr>
        <p:grpSpPr>
          <a:xfrm>
            <a:off x="9697891" y="3050087"/>
            <a:ext cx="882420" cy="891943"/>
            <a:chOff x="9353737" y="3470275"/>
            <a:chExt cx="882650" cy="892175"/>
          </a:xfrm>
        </p:grpSpPr>
        <p:sp>
          <p:nvSpPr>
            <p:cNvPr id="60" name="Rectangle 59"/>
            <p:cNvSpPr>
              <a:spLocks noChangeArrowheads="1"/>
            </p:cNvSpPr>
            <p:nvPr/>
          </p:nvSpPr>
          <p:spPr bwMode="auto">
            <a:xfrm>
              <a:off x="9353737" y="3663950"/>
              <a:ext cx="882650" cy="698500"/>
            </a:xfrm>
            <a:prstGeom prst="rect">
              <a:avLst/>
            </a:prstGeom>
            <a:solidFill>
              <a:srgbClr val="FFD0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61" name="Rectangle 60"/>
            <p:cNvSpPr>
              <a:spLocks noChangeArrowheads="1"/>
            </p:cNvSpPr>
            <p:nvPr/>
          </p:nvSpPr>
          <p:spPr bwMode="auto">
            <a:xfrm>
              <a:off x="9593449" y="3470275"/>
              <a:ext cx="42227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126"/>
              <a:r>
                <a:rPr lang="en-US" altLang="en-US" sz="1200" b="1" dirty="0">
                  <a:solidFill>
                    <a:srgbClr val="7F7F7F"/>
                  </a:solidFill>
                </a:rPr>
                <a:t>Jam</a:t>
              </a:r>
              <a:endParaRPr lang="en-US" altLang="en-US" sz="1799" dirty="0"/>
            </a:p>
          </p:txBody>
        </p:sp>
        <p:pic>
          <p:nvPicPr>
            <p:cNvPr id="62" name="Picture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60099" y="3725863"/>
              <a:ext cx="673100" cy="5826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Freeform 39"/>
            <p:cNvSpPr>
              <a:spLocks/>
            </p:cNvSpPr>
            <p:nvPr/>
          </p:nvSpPr>
          <p:spPr bwMode="auto">
            <a:xfrm>
              <a:off x="9445812" y="3706813"/>
              <a:ext cx="696913" cy="614363"/>
            </a:xfrm>
            <a:custGeom>
              <a:avLst/>
              <a:gdLst>
                <a:gd name="T0" fmla="*/ 219 w 439"/>
                <a:gd name="T1" fmla="*/ 0 h 387"/>
                <a:gd name="T2" fmla="*/ 242 w 439"/>
                <a:gd name="T3" fmla="*/ 1 h 387"/>
                <a:gd name="T4" fmla="*/ 263 w 439"/>
                <a:gd name="T5" fmla="*/ 5 h 387"/>
                <a:gd name="T6" fmla="*/ 284 w 439"/>
                <a:gd name="T7" fmla="*/ 9 h 387"/>
                <a:gd name="T8" fmla="*/ 305 w 439"/>
                <a:gd name="T9" fmla="*/ 16 h 387"/>
                <a:gd name="T10" fmla="*/ 324 w 439"/>
                <a:gd name="T11" fmla="*/ 24 h 387"/>
                <a:gd name="T12" fmla="*/ 342 w 439"/>
                <a:gd name="T13" fmla="*/ 33 h 387"/>
                <a:gd name="T14" fmla="*/ 374 w 439"/>
                <a:gd name="T15" fmla="*/ 56 h 387"/>
                <a:gd name="T16" fmla="*/ 388 w 439"/>
                <a:gd name="T17" fmla="*/ 71 h 387"/>
                <a:gd name="T18" fmla="*/ 401 w 439"/>
                <a:gd name="T19" fmla="*/ 85 h 387"/>
                <a:gd name="T20" fmla="*/ 412 w 439"/>
                <a:gd name="T21" fmla="*/ 101 h 387"/>
                <a:gd name="T22" fmla="*/ 421 w 439"/>
                <a:gd name="T23" fmla="*/ 118 h 387"/>
                <a:gd name="T24" fmla="*/ 429 w 439"/>
                <a:gd name="T25" fmla="*/ 136 h 387"/>
                <a:gd name="T26" fmla="*/ 434 w 439"/>
                <a:gd name="T27" fmla="*/ 154 h 387"/>
                <a:gd name="T28" fmla="*/ 438 w 439"/>
                <a:gd name="T29" fmla="*/ 174 h 387"/>
                <a:gd name="T30" fmla="*/ 439 w 439"/>
                <a:gd name="T31" fmla="*/ 194 h 387"/>
                <a:gd name="T32" fmla="*/ 438 w 439"/>
                <a:gd name="T33" fmla="*/ 213 h 387"/>
                <a:gd name="T34" fmla="*/ 434 w 439"/>
                <a:gd name="T35" fmla="*/ 233 h 387"/>
                <a:gd name="T36" fmla="*/ 429 w 439"/>
                <a:gd name="T37" fmla="*/ 251 h 387"/>
                <a:gd name="T38" fmla="*/ 421 w 439"/>
                <a:gd name="T39" fmla="*/ 269 h 387"/>
                <a:gd name="T40" fmla="*/ 412 w 439"/>
                <a:gd name="T41" fmla="*/ 286 h 387"/>
                <a:gd name="T42" fmla="*/ 401 w 439"/>
                <a:gd name="T43" fmla="*/ 302 h 387"/>
                <a:gd name="T44" fmla="*/ 388 w 439"/>
                <a:gd name="T45" fmla="*/ 317 h 387"/>
                <a:gd name="T46" fmla="*/ 374 w 439"/>
                <a:gd name="T47" fmla="*/ 331 h 387"/>
                <a:gd name="T48" fmla="*/ 342 w 439"/>
                <a:gd name="T49" fmla="*/ 354 h 387"/>
                <a:gd name="T50" fmla="*/ 324 w 439"/>
                <a:gd name="T51" fmla="*/ 364 h 387"/>
                <a:gd name="T52" fmla="*/ 305 w 439"/>
                <a:gd name="T53" fmla="*/ 372 h 387"/>
                <a:gd name="T54" fmla="*/ 284 w 439"/>
                <a:gd name="T55" fmla="*/ 378 h 387"/>
                <a:gd name="T56" fmla="*/ 263 w 439"/>
                <a:gd name="T57" fmla="*/ 383 h 387"/>
                <a:gd name="T58" fmla="*/ 242 w 439"/>
                <a:gd name="T59" fmla="*/ 386 h 387"/>
                <a:gd name="T60" fmla="*/ 219 w 439"/>
                <a:gd name="T61" fmla="*/ 387 h 387"/>
                <a:gd name="T62" fmla="*/ 197 w 439"/>
                <a:gd name="T63" fmla="*/ 386 h 387"/>
                <a:gd name="T64" fmla="*/ 175 w 439"/>
                <a:gd name="T65" fmla="*/ 383 h 387"/>
                <a:gd name="T66" fmla="*/ 154 w 439"/>
                <a:gd name="T67" fmla="*/ 378 h 387"/>
                <a:gd name="T68" fmla="*/ 134 w 439"/>
                <a:gd name="T69" fmla="*/ 372 h 387"/>
                <a:gd name="T70" fmla="*/ 115 w 439"/>
                <a:gd name="T71" fmla="*/ 364 h 387"/>
                <a:gd name="T72" fmla="*/ 97 w 439"/>
                <a:gd name="T73" fmla="*/ 354 h 387"/>
                <a:gd name="T74" fmla="*/ 65 w 439"/>
                <a:gd name="T75" fmla="*/ 331 h 387"/>
                <a:gd name="T76" fmla="*/ 50 w 439"/>
                <a:gd name="T77" fmla="*/ 317 h 387"/>
                <a:gd name="T78" fmla="*/ 38 w 439"/>
                <a:gd name="T79" fmla="*/ 302 h 387"/>
                <a:gd name="T80" fmla="*/ 27 w 439"/>
                <a:gd name="T81" fmla="*/ 286 h 387"/>
                <a:gd name="T82" fmla="*/ 17 w 439"/>
                <a:gd name="T83" fmla="*/ 269 h 387"/>
                <a:gd name="T84" fmla="*/ 10 w 439"/>
                <a:gd name="T85" fmla="*/ 251 h 387"/>
                <a:gd name="T86" fmla="*/ 4 w 439"/>
                <a:gd name="T87" fmla="*/ 233 h 387"/>
                <a:gd name="T88" fmla="*/ 1 w 439"/>
                <a:gd name="T89" fmla="*/ 213 h 387"/>
                <a:gd name="T90" fmla="*/ 0 w 439"/>
                <a:gd name="T91" fmla="*/ 194 h 387"/>
                <a:gd name="T92" fmla="*/ 1 w 439"/>
                <a:gd name="T93" fmla="*/ 174 h 387"/>
                <a:gd name="T94" fmla="*/ 4 w 439"/>
                <a:gd name="T95" fmla="*/ 154 h 387"/>
                <a:gd name="T96" fmla="*/ 10 w 439"/>
                <a:gd name="T97" fmla="*/ 136 h 387"/>
                <a:gd name="T98" fmla="*/ 17 w 439"/>
                <a:gd name="T99" fmla="*/ 118 h 387"/>
                <a:gd name="T100" fmla="*/ 27 w 439"/>
                <a:gd name="T101" fmla="*/ 101 h 387"/>
                <a:gd name="T102" fmla="*/ 38 w 439"/>
                <a:gd name="T103" fmla="*/ 85 h 387"/>
                <a:gd name="T104" fmla="*/ 50 w 439"/>
                <a:gd name="T105" fmla="*/ 71 h 387"/>
                <a:gd name="T106" fmla="*/ 65 w 439"/>
                <a:gd name="T107" fmla="*/ 56 h 387"/>
                <a:gd name="T108" fmla="*/ 97 w 439"/>
                <a:gd name="T109" fmla="*/ 33 h 387"/>
                <a:gd name="T110" fmla="*/ 115 w 439"/>
                <a:gd name="T111" fmla="*/ 24 h 387"/>
                <a:gd name="T112" fmla="*/ 134 w 439"/>
                <a:gd name="T113" fmla="*/ 16 h 387"/>
                <a:gd name="T114" fmla="*/ 154 w 439"/>
                <a:gd name="T115" fmla="*/ 9 h 387"/>
                <a:gd name="T116" fmla="*/ 175 w 439"/>
                <a:gd name="T117" fmla="*/ 5 h 387"/>
                <a:gd name="T118" fmla="*/ 197 w 439"/>
                <a:gd name="T119" fmla="*/ 1 h 387"/>
                <a:gd name="T120" fmla="*/ 219 w 439"/>
                <a:gd name="T121"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9" h="387">
                  <a:moveTo>
                    <a:pt x="219" y="0"/>
                  </a:moveTo>
                  <a:lnTo>
                    <a:pt x="242" y="1"/>
                  </a:lnTo>
                  <a:lnTo>
                    <a:pt x="263" y="5"/>
                  </a:lnTo>
                  <a:lnTo>
                    <a:pt x="284" y="9"/>
                  </a:lnTo>
                  <a:lnTo>
                    <a:pt x="305" y="16"/>
                  </a:lnTo>
                  <a:lnTo>
                    <a:pt x="324" y="24"/>
                  </a:lnTo>
                  <a:lnTo>
                    <a:pt x="342" y="33"/>
                  </a:lnTo>
                  <a:lnTo>
                    <a:pt x="374" y="56"/>
                  </a:lnTo>
                  <a:lnTo>
                    <a:pt x="388" y="71"/>
                  </a:lnTo>
                  <a:lnTo>
                    <a:pt x="401" y="85"/>
                  </a:lnTo>
                  <a:lnTo>
                    <a:pt x="412" y="101"/>
                  </a:lnTo>
                  <a:lnTo>
                    <a:pt x="421" y="118"/>
                  </a:lnTo>
                  <a:lnTo>
                    <a:pt x="429" y="136"/>
                  </a:lnTo>
                  <a:lnTo>
                    <a:pt x="434" y="154"/>
                  </a:lnTo>
                  <a:lnTo>
                    <a:pt x="438" y="174"/>
                  </a:lnTo>
                  <a:lnTo>
                    <a:pt x="439" y="194"/>
                  </a:lnTo>
                  <a:lnTo>
                    <a:pt x="438" y="213"/>
                  </a:lnTo>
                  <a:lnTo>
                    <a:pt x="434" y="233"/>
                  </a:lnTo>
                  <a:lnTo>
                    <a:pt x="429" y="251"/>
                  </a:lnTo>
                  <a:lnTo>
                    <a:pt x="421" y="269"/>
                  </a:lnTo>
                  <a:lnTo>
                    <a:pt x="412" y="286"/>
                  </a:lnTo>
                  <a:lnTo>
                    <a:pt x="401" y="302"/>
                  </a:lnTo>
                  <a:lnTo>
                    <a:pt x="388" y="317"/>
                  </a:lnTo>
                  <a:lnTo>
                    <a:pt x="374" y="331"/>
                  </a:lnTo>
                  <a:lnTo>
                    <a:pt x="342" y="354"/>
                  </a:lnTo>
                  <a:lnTo>
                    <a:pt x="324" y="364"/>
                  </a:lnTo>
                  <a:lnTo>
                    <a:pt x="305" y="372"/>
                  </a:lnTo>
                  <a:lnTo>
                    <a:pt x="284" y="378"/>
                  </a:lnTo>
                  <a:lnTo>
                    <a:pt x="263" y="383"/>
                  </a:lnTo>
                  <a:lnTo>
                    <a:pt x="242" y="386"/>
                  </a:lnTo>
                  <a:lnTo>
                    <a:pt x="219" y="387"/>
                  </a:lnTo>
                  <a:lnTo>
                    <a:pt x="197" y="386"/>
                  </a:lnTo>
                  <a:lnTo>
                    <a:pt x="175" y="383"/>
                  </a:lnTo>
                  <a:lnTo>
                    <a:pt x="154" y="378"/>
                  </a:lnTo>
                  <a:lnTo>
                    <a:pt x="134" y="372"/>
                  </a:lnTo>
                  <a:lnTo>
                    <a:pt x="115" y="364"/>
                  </a:lnTo>
                  <a:lnTo>
                    <a:pt x="97" y="354"/>
                  </a:lnTo>
                  <a:lnTo>
                    <a:pt x="65" y="331"/>
                  </a:lnTo>
                  <a:lnTo>
                    <a:pt x="50" y="317"/>
                  </a:lnTo>
                  <a:lnTo>
                    <a:pt x="38" y="302"/>
                  </a:lnTo>
                  <a:lnTo>
                    <a:pt x="27" y="286"/>
                  </a:lnTo>
                  <a:lnTo>
                    <a:pt x="17" y="269"/>
                  </a:lnTo>
                  <a:lnTo>
                    <a:pt x="10" y="251"/>
                  </a:lnTo>
                  <a:lnTo>
                    <a:pt x="4" y="233"/>
                  </a:lnTo>
                  <a:lnTo>
                    <a:pt x="1" y="213"/>
                  </a:lnTo>
                  <a:lnTo>
                    <a:pt x="0" y="194"/>
                  </a:lnTo>
                  <a:lnTo>
                    <a:pt x="1" y="174"/>
                  </a:lnTo>
                  <a:lnTo>
                    <a:pt x="4" y="154"/>
                  </a:lnTo>
                  <a:lnTo>
                    <a:pt x="10" y="136"/>
                  </a:lnTo>
                  <a:lnTo>
                    <a:pt x="17" y="118"/>
                  </a:lnTo>
                  <a:lnTo>
                    <a:pt x="27" y="101"/>
                  </a:lnTo>
                  <a:lnTo>
                    <a:pt x="38" y="85"/>
                  </a:lnTo>
                  <a:lnTo>
                    <a:pt x="50" y="71"/>
                  </a:lnTo>
                  <a:lnTo>
                    <a:pt x="65" y="56"/>
                  </a:lnTo>
                  <a:lnTo>
                    <a:pt x="97" y="33"/>
                  </a:lnTo>
                  <a:lnTo>
                    <a:pt x="115" y="24"/>
                  </a:lnTo>
                  <a:lnTo>
                    <a:pt x="134" y="16"/>
                  </a:lnTo>
                  <a:lnTo>
                    <a:pt x="154" y="9"/>
                  </a:lnTo>
                  <a:lnTo>
                    <a:pt x="175" y="5"/>
                  </a:lnTo>
                  <a:lnTo>
                    <a:pt x="197" y="1"/>
                  </a:lnTo>
                  <a:lnTo>
                    <a:pt x="219" y="0"/>
                  </a:lnTo>
                  <a:close/>
                </a:path>
              </a:pathLst>
            </a:custGeom>
            <a:noFill/>
            <a:ln w="30163" cap="rnd">
              <a:solidFill>
                <a:srgbClr val="9999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1799"/>
            </a:p>
          </p:txBody>
        </p:sp>
      </p:grpSp>
      <p:cxnSp>
        <p:nvCxnSpPr>
          <p:cNvPr id="11" name="Elbow Connector 10"/>
          <p:cNvCxnSpPr>
            <a:stCxn id="52" idx="3"/>
            <a:endCxn id="85" idx="0"/>
          </p:cNvCxnSpPr>
          <p:nvPr/>
        </p:nvCxnSpPr>
        <p:spPr>
          <a:xfrm>
            <a:off x="10542873" y="2172482"/>
            <a:ext cx="821176" cy="415602"/>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233" idx="3"/>
            <a:endCxn id="56" idx="1"/>
          </p:cNvCxnSpPr>
          <p:nvPr/>
        </p:nvCxnSpPr>
        <p:spPr>
          <a:xfrm>
            <a:off x="7792505" y="4524490"/>
            <a:ext cx="1909728" cy="697471"/>
          </a:xfrm>
          <a:prstGeom prst="bentConnector3">
            <a:avLst>
              <a:gd name="adj1" fmla="val 55319"/>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233" idx="3"/>
            <a:endCxn id="52" idx="1"/>
          </p:cNvCxnSpPr>
          <p:nvPr/>
        </p:nvCxnSpPr>
        <p:spPr>
          <a:xfrm flipV="1">
            <a:off x="7792506" y="2172483"/>
            <a:ext cx="1892629" cy="2352007"/>
          </a:xfrm>
          <a:prstGeom prst="bentConnector3">
            <a:avLst>
              <a:gd name="adj1" fmla="val 5578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Flowchart: Off-page Connector 84"/>
          <p:cNvSpPr/>
          <p:nvPr/>
        </p:nvSpPr>
        <p:spPr bwMode="gray">
          <a:xfrm>
            <a:off x="10814996" y="2588084"/>
            <a:ext cx="1098109" cy="580446"/>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Learn &amp; Develop</a:t>
            </a:r>
          </a:p>
        </p:txBody>
      </p:sp>
      <p:sp>
        <p:nvSpPr>
          <p:cNvPr id="86" name="Flowchart: Off-page Connector 85"/>
          <p:cNvSpPr/>
          <p:nvPr/>
        </p:nvSpPr>
        <p:spPr bwMode="gray">
          <a:xfrm>
            <a:off x="10814996" y="4928828"/>
            <a:ext cx="1098109" cy="580446"/>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Perform &amp; Reward</a:t>
            </a:r>
          </a:p>
        </p:txBody>
      </p:sp>
      <p:cxnSp>
        <p:nvCxnSpPr>
          <p:cNvPr id="240" name="Elbow Connector 239"/>
          <p:cNvCxnSpPr>
            <a:stCxn id="233" idx="3"/>
            <a:endCxn id="60" idx="1"/>
          </p:cNvCxnSpPr>
          <p:nvPr/>
        </p:nvCxnSpPr>
        <p:spPr>
          <a:xfrm flipV="1">
            <a:off x="7792505" y="3592870"/>
            <a:ext cx="1905386" cy="931620"/>
          </a:xfrm>
          <a:prstGeom prst="bentConnector3">
            <a:avLst>
              <a:gd name="adj1" fmla="val 5492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Elbow Connector 242"/>
          <p:cNvCxnSpPr>
            <a:stCxn id="56" idx="3"/>
            <a:endCxn id="86" idx="1"/>
          </p:cNvCxnSpPr>
          <p:nvPr/>
        </p:nvCxnSpPr>
        <p:spPr>
          <a:xfrm flipV="1">
            <a:off x="10574800" y="5219051"/>
            <a:ext cx="240196" cy="2911"/>
          </a:xfrm>
          <a:prstGeom prst="bentConnector3">
            <a:avLst>
              <a:gd name="adj1" fmla="val 5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60" idx="3"/>
            <a:endCxn id="85" idx="2"/>
          </p:cNvCxnSpPr>
          <p:nvPr/>
        </p:nvCxnSpPr>
        <p:spPr>
          <a:xfrm flipV="1">
            <a:off x="10580311" y="3168531"/>
            <a:ext cx="783739" cy="424339"/>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gray">
          <a:xfrm>
            <a:off x="646991" y="2327590"/>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1b</a:t>
            </a:r>
          </a:p>
        </p:txBody>
      </p:sp>
      <p:sp>
        <p:nvSpPr>
          <p:cNvPr id="66" name="Oval 65"/>
          <p:cNvSpPr/>
          <p:nvPr/>
        </p:nvSpPr>
        <p:spPr bwMode="gray">
          <a:xfrm>
            <a:off x="2954812" y="2113683"/>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1a</a:t>
            </a:r>
          </a:p>
        </p:txBody>
      </p:sp>
      <p:sp>
        <p:nvSpPr>
          <p:cNvPr id="67" name="Oval 66"/>
          <p:cNvSpPr/>
          <p:nvPr/>
        </p:nvSpPr>
        <p:spPr bwMode="gray">
          <a:xfrm>
            <a:off x="2866212" y="3898173"/>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4</a:t>
            </a:r>
          </a:p>
        </p:txBody>
      </p:sp>
      <p:sp>
        <p:nvSpPr>
          <p:cNvPr id="68" name="Oval 67"/>
          <p:cNvSpPr/>
          <p:nvPr/>
        </p:nvSpPr>
        <p:spPr bwMode="gray">
          <a:xfrm>
            <a:off x="2099012" y="5275311"/>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2</a:t>
            </a:r>
          </a:p>
        </p:txBody>
      </p:sp>
      <p:sp>
        <p:nvSpPr>
          <p:cNvPr id="69" name="Oval 68"/>
          <p:cNvSpPr/>
          <p:nvPr/>
        </p:nvSpPr>
        <p:spPr bwMode="gray">
          <a:xfrm>
            <a:off x="2096493" y="5575326"/>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3</a:t>
            </a:r>
          </a:p>
        </p:txBody>
      </p:sp>
      <p:sp>
        <p:nvSpPr>
          <p:cNvPr id="70" name="Oval 69"/>
          <p:cNvSpPr/>
          <p:nvPr/>
        </p:nvSpPr>
        <p:spPr bwMode="gray">
          <a:xfrm>
            <a:off x="4618157" y="3453175"/>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5</a:t>
            </a:r>
          </a:p>
        </p:txBody>
      </p:sp>
      <p:sp>
        <p:nvSpPr>
          <p:cNvPr id="72" name="Oval 71"/>
          <p:cNvSpPr/>
          <p:nvPr/>
        </p:nvSpPr>
        <p:spPr bwMode="gray">
          <a:xfrm>
            <a:off x="8631839" y="1806195"/>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8</a:t>
            </a:r>
          </a:p>
        </p:txBody>
      </p:sp>
      <p:sp>
        <p:nvSpPr>
          <p:cNvPr id="73" name="Oval 72"/>
          <p:cNvSpPr/>
          <p:nvPr/>
        </p:nvSpPr>
        <p:spPr bwMode="gray">
          <a:xfrm>
            <a:off x="8585499" y="3378890"/>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9</a:t>
            </a:r>
          </a:p>
        </p:txBody>
      </p:sp>
      <p:sp>
        <p:nvSpPr>
          <p:cNvPr id="74" name="Oval 73"/>
          <p:cNvSpPr/>
          <p:nvPr/>
        </p:nvSpPr>
        <p:spPr bwMode="gray">
          <a:xfrm>
            <a:off x="8579752" y="4853314"/>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10</a:t>
            </a:r>
          </a:p>
        </p:txBody>
      </p:sp>
      <p:sp>
        <p:nvSpPr>
          <p:cNvPr id="81" name="Rectangle 80"/>
          <p:cNvSpPr/>
          <p:nvPr/>
        </p:nvSpPr>
        <p:spPr bwMode="gray">
          <a:xfrm>
            <a:off x="229509" y="1343540"/>
            <a:ext cx="11817738" cy="5088433"/>
          </a:xfrm>
          <a:prstGeom prst="rect">
            <a:avLst/>
          </a:prstGeom>
          <a:solidFill>
            <a:schemeClr val="bg1">
              <a:alpha val="68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231" name="Elbow Connector 230"/>
          <p:cNvCxnSpPr>
            <a:stCxn id="221" idx="3"/>
            <a:endCxn id="235" idx="0"/>
          </p:cNvCxnSpPr>
          <p:nvPr/>
        </p:nvCxnSpPr>
        <p:spPr>
          <a:xfrm>
            <a:off x="6688598" y="2939023"/>
            <a:ext cx="619431" cy="949046"/>
          </a:xfrm>
          <a:prstGeom prst="bentConnector2">
            <a:avLst/>
          </a:prstGeom>
          <a:ln w="6350">
            <a:solidFill>
              <a:schemeClr val="tx1"/>
            </a:solidFill>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232" name="Group 231"/>
          <p:cNvGrpSpPr/>
          <p:nvPr/>
        </p:nvGrpSpPr>
        <p:grpSpPr>
          <a:xfrm>
            <a:off x="6660931" y="3888070"/>
            <a:ext cx="1294194" cy="1051753"/>
            <a:chOff x="10275380" y="1505472"/>
            <a:chExt cx="1294531" cy="1052027"/>
          </a:xfrm>
        </p:grpSpPr>
        <p:sp>
          <p:nvSpPr>
            <p:cNvPr id="233" name="Rectangle 232"/>
            <p:cNvSpPr/>
            <p:nvPr/>
          </p:nvSpPr>
          <p:spPr bwMode="gray">
            <a:xfrm>
              <a:off x="10492431" y="1726618"/>
              <a:ext cx="914818" cy="830881"/>
            </a:xfrm>
            <a:prstGeom prst="rect">
              <a:avLst/>
            </a:prstGeom>
            <a:solidFill>
              <a:schemeClr val="bg1">
                <a:lumMod val="65000"/>
              </a:schemeClr>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234" name="Picture 233"/>
            <p:cNvPicPr>
              <a:picLocks noChangeAspect="1"/>
            </p:cNvPicPr>
            <p:nvPr/>
          </p:nvPicPr>
          <p:blipFill>
            <a:blip r:embed="rId9"/>
            <a:stretch>
              <a:fillRect/>
            </a:stretch>
          </p:blipFill>
          <p:spPr>
            <a:xfrm>
              <a:off x="10632476" y="1810583"/>
              <a:ext cx="618775" cy="658271"/>
            </a:xfrm>
            <a:prstGeom prst="ellipse">
              <a:avLst/>
            </a:prstGeom>
            <a:ln w="28575">
              <a:solidFill>
                <a:schemeClr val="bg2">
                  <a:lumMod val="75000"/>
                </a:schemeClr>
              </a:solidFill>
            </a:ln>
          </p:spPr>
        </p:pic>
        <p:sp>
          <p:nvSpPr>
            <p:cNvPr id="235" name="TextBox 234"/>
            <p:cNvSpPr txBox="1"/>
            <p:nvPr/>
          </p:nvSpPr>
          <p:spPr>
            <a:xfrm>
              <a:off x="10275380" y="1505472"/>
              <a:ext cx="1294531" cy="184709"/>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Profile</a:t>
              </a:r>
            </a:p>
          </p:txBody>
        </p:sp>
      </p:grpSp>
      <p:sp>
        <p:nvSpPr>
          <p:cNvPr id="221" name="Rectangle 220"/>
          <p:cNvSpPr/>
          <p:nvPr/>
        </p:nvSpPr>
        <p:spPr bwMode="gray">
          <a:xfrm>
            <a:off x="5774436" y="2523080"/>
            <a:ext cx="914162" cy="831887"/>
          </a:xfrm>
          <a:prstGeom prst="rect">
            <a:avLst/>
          </a:prstGeom>
          <a:solidFill>
            <a:schemeClr val="bg1">
              <a:lumMod val="50000"/>
            </a:schemeClr>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121" name="Picture 120"/>
          <p:cNvPicPr>
            <a:picLocks noChangeAspect="1"/>
          </p:cNvPicPr>
          <p:nvPr/>
        </p:nvPicPr>
        <p:blipFill>
          <a:blip r:embed="rId10"/>
          <a:stretch>
            <a:fillRect/>
          </a:stretch>
        </p:blipFill>
        <p:spPr>
          <a:xfrm>
            <a:off x="5925862" y="2649216"/>
            <a:ext cx="652631" cy="586541"/>
          </a:xfrm>
          <a:prstGeom prst="roundRect">
            <a:avLst/>
          </a:prstGeom>
          <a:ln w="28575">
            <a:solidFill>
              <a:schemeClr val="bg2">
                <a:lumMod val="50000"/>
              </a:schemeClr>
            </a:solidFill>
          </a:ln>
        </p:spPr>
      </p:pic>
      <p:sp>
        <p:nvSpPr>
          <p:cNvPr id="64" name="TextBox 63"/>
          <p:cNvSpPr txBox="1"/>
          <p:nvPr/>
        </p:nvSpPr>
        <p:spPr>
          <a:xfrm>
            <a:off x="7420249" y="3205674"/>
            <a:ext cx="1040606" cy="5076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100" kern="0">
                <a:latin typeface="Arial" panose="020B0604020202020204" pitchFamily="34" charset="0"/>
                <a:ea typeface="Arial Unicode MS" pitchFamily="34" charset="-128"/>
                <a:cs typeface="Arial" panose="020B0604020202020204" pitchFamily="34" charset="0"/>
              </a:defRPr>
            </a:lvl1pPr>
          </a:lstStyle>
          <a:p>
            <a:pPr>
              <a:spcBef>
                <a:spcPts val="0"/>
              </a:spcBef>
            </a:pPr>
            <a:r>
              <a:rPr lang="en-US" dirty="0"/>
              <a:t>        New hire can access talent modules</a:t>
            </a:r>
          </a:p>
        </p:txBody>
      </p:sp>
      <p:sp>
        <p:nvSpPr>
          <p:cNvPr id="71" name="Oval 70"/>
          <p:cNvSpPr/>
          <p:nvPr/>
        </p:nvSpPr>
        <p:spPr bwMode="gray">
          <a:xfrm>
            <a:off x="7387323" y="3157293"/>
            <a:ext cx="254668" cy="217056"/>
          </a:xfrm>
          <a:prstGeom prst="ellipse">
            <a:avLst/>
          </a:prstGeom>
          <a:solidFill>
            <a:srgbClr val="0070C0"/>
          </a:solidFill>
          <a:ln w="6350" algn="ctr">
            <a:noFill/>
            <a:miter lim="800000"/>
            <a:headEnd/>
            <a:tailEnd/>
          </a:ln>
          <a:effectLst>
            <a:glow rad="228600">
              <a:schemeClr val="accent1">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7</a:t>
            </a:r>
          </a:p>
        </p:txBody>
      </p:sp>
      <p:pic>
        <p:nvPicPr>
          <p:cNvPr id="80"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84548" y="3557397"/>
            <a:ext cx="5108948" cy="2857802"/>
          </a:xfrm>
          <a:prstGeom prst="rect">
            <a:avLst/>
          </a:prstGeom>
          <a:ln>
            <a:noFill/>
          </a:ln>
          <a:effectLst>
            <a:glow rad="228600">
              <a:schemeClr val="accent1">
                <a:satMod val="175000"/>
                <a:alpha val="40000"/>
              </a:schemeClr>
            </a:glo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3" name="TextBox 222"/>
          <p:cNvSpPr txBox="1"/>
          <p:nvPr/>
        </p:nvSpPr>
        <p:spPr>
          <a:xfrm>
            <a:off x="5573729" y="2287111"/>
            <a:ext cx="1294194" cy="184618"/>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Central</a:t>
            </a:r>
          </a:p>
        </p:txBody>
      </p:sp>
    </p:spTree>
    <p:extLst>
      <p:ext uri="{BB962C8B-B14F-4D97-AF65-F5344CB8AC3E}">
        <p14:creationId xmlns:p14="http://schemas.microsoft.com/office/powerpoint/2010/main" val="3888400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6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p:txBody>
          <a:bodyPr>
            <a:normAutofit fontScale="70000" lnSpcReduction="20000"/>
          </a:bodyPr>
          <a:lstStyle/>
          <a:p>
            <a:r>
              <a:rPr lang="en-US" dirty="0"/>
              <a:t>Overall Architecture Design</a:t>
            </a:r>
          </a:p>
          <a:p>
            <a:r>
              <a:rPr lang="en-US" dirty="0"/>
              <a:t>Cross-module Interactions</a:t>
            </a:r>
          </a:p>
          <a:p>
            <a:r>
              <a:rPr lang="en-US" dirty="0"/>
              <a:t>Instance Strategy</a:t>
            </a:r>
          </a:p>
          <a:p>
            <a:r>
              <a:rPr lang="en-US" dirty="0"/>
              <a:t>General Platform Topics</a:t>
            </a:r>
          </a:p>
          <a:p>
            <a:r>
              <a:rPr lang="en-US" dirty="0"/>
              <a:t>Permission Framework Review</a:t>
            </a:r>
          </a:p>
          <a:p>
            <a:r>
              <a:rPr lang="en-US" dirty="0"/>
              <a:t>Data Privacy &amp; Retention Strategy</a:t>
            </a:r>
          </a:p>
          <a:p>
            <a:r>
              <a:rPr lang="en-US" dirty="0"/>
              <a:t>Intelligent Services</a:t>
            </a:r>
          </a:p>
          <a:p>
            <a:r>
              <a:rPr lang="en-US" dirty="0"/>
              <a:t>Mobile Strategy</a:t>
            </a:r>
          </a:p>
          <a:p>
            <a:r>
              <a:rPr lang="en-US" dirty="0"/>
              <a:t>Testing Strategy</a:t>
            </a:r>
          </a:p>
        </p:txBody>
      </p:sp>
      <p:sp>
        <p:nvSpPr>
          <p:cNvPr id="2" name="Agenda"/>
          <p:cNvSpPr>
            <a:spLocks noGrp="1"/>
          </p:cNvSpPr>
          <p:nvPr>
            <p:ph type="title"/>
          </p:nvPr>
        </p:nvSpPr>
        <p:spPr bwMode="gray"/>
        <p:txBody>
          <a:bodyPr/>
          <a:lstStyle/>
          <a:p>
            <a:r>
              <a:rPr lang="en-US"/>
              <a:t>Agenda topics</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Box 75"/>
          <p:cNvSpPr txBox="1"/>
          <p:nvPr/>
        </p:nvSpPr>
        <p:spPr>
          <a:xfrm>
            <a:off x="4596090" y="2778172"/>
            <a:ext cx="1128480" cy="507713"/>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100" kern="0">
                <a:latin typeface="Arial" panose="020B0604020202020204" pitchFamily="34" charset="0"/>
                <a:ea typeface="Arial Unicode MS" pitchFamily="34" charset="-128"/>
                <a:cs typeface="Arial" panose="020B0604020202020204" pitchFamily="34" charset="0"/>
              </a:defRPr>
            </a:lvl1pPr>
          </a:lstStyle>
          <a:p>
            <a:pPr>
              <a:spcBef>
                <a:spcPts val="0"/>
              </a:spcBef>
            </a:pPr>
            <a:r>
              <a:rPr lang="en-US" dirty="0"/>
              <a:t>Pull onboarding data to complete new hire </a:t>
            </a:r>
          </a:p>
        </p:txBody>
      </p:sp>
      <p:sp>
        <p:nvSpPr>
          <p:cNvPr id="78" name="Oval 77"/>
          <p:cNvSpPr/>
          <p:nvPr/>
        </p:nvSpPr>
        <p:spPr bwMode="gray">
          <a:xfrm>
            <a:off x="4231317" y="2690548"/>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6b</a:t>
            </a:r>
          </a:p>
        </p:txBody>
      </p:sp>
      <p:sp>
        <p:nvSpPr>
          <p:cNvPr id="80" name="Oval 79"/>
          <p:cNvSpPr/>
          <p:nvPr/>
        </p:nvSpPr>
        <p:spPr bwMode="gray">
          <a:xfrm>
            <a:off x="4666646" y="1634932"/>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6a</a:t>
            </a:r>
          </a:p>
        </p:txBody>
      </p:sp>
      <p:sp>
        <p:nvSpPr>
          <p:cNvPr id="81" name="TextBox 80"/>
          <p:cNvSpPr txBox="1"/>
          <p:nvPr/>
        </p:nvSpPr>
        <p:spPr>
          <a:xfrm>
            <a:off x="4973048" y="1699611"/>
            <a:ext cx="1482728" cy="338476"/>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100" kern="0">
                <a:latin typeface="Arial" panose="020B0604020202020204" pitchFamily="34" charset="0"/>
                <a:ea typeface="Arial Unicode MS" pitchFamily="34" charset="-128"/>
                <a:cs typeface="Arial" panose="020B0604020202020204" pitchFamily="34" charset="0"/>
              </a:defRPr>
            </a:lvl1pPr>
          </a:lstStyle>
          <a:p>
            <a:pPr>
              <a:spcBef>
                <a:spcPts val="0"/>
              </a:spcBef>
            </a:pPr>
            <a:r>
              <a:rPr lang="en-US" dirty="0"/>
              <a:t> Pull candidate data to complete new hire</a:t>
            </a:r>
          </a:p>
        </p:txBody>
      </p:sp>
      <p:sp>
        <p:nvSpPr>
          <p:cNvPr id="2" name="Title 1"/>
          <p:cNvSpPr>
            <a:spLocks noGrp="1"/>
          </p:cNvSpPr>
          <p:nvPr>
            <p:ph type="title"/>
          </p:nvPr>
        </p:nvSpPr>
        <p:spPr>
          <a:xfrm>
            <a:off x="505296" y="503999"/>
            <a:ext cx="11183887" cy="738493"/>
          </a:xfrm>
        </p:spPr>
        <p:txBody>
          <a:bodyPr/>
          <a:lstStyle/>
          <a:p>
            <a:r>
              <a:rPr lang="en-US" dirty="0"/>
              <a:t>Recruit &amp; Hire </a:t>
            </a:r>
            <a:br>
              <a:rPr lang="en-US" dirty="0"/>
            </a:br>
            <a:r>
              <a:rPr lang="en-US" b="0" dirty="0"/>
              <a:t>Process Interactions</a:t>
            </a:r>
            <a:endParaRPr lang="en-US" dirty="0"/>
          </a:p>
        </p:txBody>
      </p:sp>
      <p:grpSp>
        <p:nvGrpSpPr>
          <p:cNvPr id="216" name="Group 215"/>
          <p:cNvGrpSpPr/>
          <p:nvPr/>
        </p:nvGrpSpPr>
        <p:grpSpPr>
          <a:xfrm>
            <a:off x="2345722" y="2627049"/>
            <a:ext cx="927546" cy="1083147"/>
            <a:chOff x="8648064" y="3839466"/>
            <a:chExt cx="927788" cy="1083429"/>
          </a:xfrm>
        </p:grpSpPr>
        <p:sp>
          <p:nvSpPr>
            <p:cNvPr id="217" name="Rectangle 216"/>
            <p:cNvSpPr/>
            <p:nvPr/>
          </p:nvSpPr>
          <p:spPr bwMode="gray">
            <a:xfrm>
              <a:off x="8661452" y="4090791"/>
              <a:ext cx="914400" cy="832104"/>
            </a:xfrm>
            <a:prstGeom prst="rect">
              <a:avLst/>
            </a:prstGeom>
            <a:solidFill>
              <a:schemeClr val="accent6">
                <a:lumMod val="75000"/>
              </a:schemeClr>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218" name="TextBox 217"/>
            <p:cNvSpPr txBox="1"/>
            <p:nvPr/>
          </p:nvSpPr>
          <p:spPr>
            <a:xfrm>
              <a:off x="8648064" y="3839466"/>
              <a:ext cx="919788" cy="18744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Recruiting</a:t>
              </a:r>
            </a:p>
          </p:txBody>
        </p:sp>
        <p:pic>
          <p:nvPicPr>
            <p:cNvPr id="219" name="Picture 218"/>
            <p:cNvPicPr>
              <a:picLocks noChangeAspect="1"/>
            </p:cNvPicPr>
            <p:nvPr/>
          </p:nvPicPr>
          <p:blipFill>
            <a:blip r:embed="rId3"/>
            <a:stretch>
              <a:fillRect/>
            </a:stretch>
          </p:blipFill>
          <p:spPr>
            <a:xfrm>
              <a:off x="8843401" y="4197246"/>
              <a:ext cx="541871" cy="562319"/>
            </a:xfrm>
            <a:prstGeom prst="ellipse">
              <a:avLst/>
            </a:prstGeom>
            <a:ln w="28575">
              <a:solidFill>
                <a:schemeClr val="bg2">
                  <a:lumMod val="75000"/>
                </a:schemeClr>
              </a:solidFill>
            </a:ln>
          </p:spPr>
        </p:pic>
      </p:grpSp>
      <p:grpSp>
        <p:nvGrpSpPr>
          <p:cNvPr id="224" name="Group 223"/>
          <p:cNvGrpSpPr/>
          <p:nvPr/>
        </p:nvGrpSpPr>
        <p:grpSpPr>
          <a:xfrm>
            <a:off x="4087997" y="3917717"/>
            <a:ext cx="914580" cy="1046339"/>
            <a:chOff x="7956884" y="4984226"/>
            <a:chExt cx="914818" cy="1046611"/>
          </a:xfrm>
        </p:grpSpPr>
        <p:grpSp>
          <p:nvGrpSpPr>
            <p:cNvPr id="225" name="Group 224"/>
            <p:cNvGrpSpPr/>
            <p:nvPr/>
          </p:nvGrpSpPr>
          <p:grpSpPr>
            <a:xfrm>
              <a:off x="7956884" y="4984226"/>
              <a:ext cx="914818" cy="1046611"/>
              <a:chOff x="10492431" y="1510888"/>
              <a:chExt cx="914818" cy="1046611"/>
            </a:xfrm>
          </p:grpSpPr>
          <p:sp>
            <p:nvSpPr>
              <p:cNvPr id="227" name="Rectangle 226"/>
              <p:cNvSpPr/>
              <p:nvPr/>
            </p:nvSpPr>
            <p:spPr bwMode="gray">
              <a:xfrm>
                <a:off x="10492431" y="1726618"/>
                <a:ext cx="914818" cy="830881"/>
              </a:xfrm>
              <a:prstGeom prst="rect">
                <a:avLst/>
              </a:prstGeom>
              <a:solidFill>
                <a:schemeClr val="accent6">
                  <a:lumMod val="50000"/>
                </a:schemeClr>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228" name="TextBox 227"/>
              <p:cNvSpPr txBox="1"/>
              <p:nvPr/>
            </p:nvSpPr>
            <p:spPr>
              <a:xfrm>
                <a:off x="10492431" y="1510888"/>
                <a:ext cx="914818"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Onboarding</a:t>
                </a:r>
              </a:p>
            </p:txBody>
          </p:sp>
        </p:grpSp>
        <p:pic>
          <p:nvPicPr>
            <p:cNvPr id="226" name="Picture 225"/>
            <p:cNvPicPr>
              <a:picLocks noChangeAspect="1"/>
            </p:cNvPicPr>
            <p:nvPr/>
          </p:nvPicPr>
          <p:blipFill>
            <a:blip r:embed="rId4"/>
            <a:stretch>
              <a:fillRect/>
            </a:stretch>
          </p:blipFill>
          <p:spPr>
            <a:xfrm>
              <a:off x="8141771" y="5303750"/>
              <a:ext cx="585008" cy="610444"/>
            </a:xfrm>
            <a:prstGeom prst="ellipse">
              <a:avLst/>
            </a:prstGeom>
            <a:ln w="28575">
              <a:solidFill>
                <a:schemeClr val="bg2">
                  <a:lumMod val="75000"/>
                </a:schemeClr>
              </a:solidFill>
            </a:ln>
          </p:spPr>
        </p:pic>
      </p:grpSp>
      <p:cxnSp>
        <p:nvCxnSpPr>
          <p:cNvPr id="229" name="Elbow Connector 228"/>
          <p:cNvCxnSpPr>
            <a:stCxn id="217" idx="2"/>
            <a:endCxn id="227" idx="1"/>
          </p:cNvCxnSpPr>
          <p:nvPr/>
        </p:nvCxnSpPr>
        <p:spPr>
          <a:xfrm rot="16200000" flipH="1">
            <a:off x="3032828" y="3493554"/>
            <a:ext cx="838528" cy="1271810"/>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Elbow Connector 229"/>
          <p:cNvCxnSpPr>
            <a:stCxn id="228" idx="0"/>
            <a:endCxn id="221" idx="1"/>
          </p:cNvCxnSpPr>
          <p:nvPr/>
        </p:nvCxnSpPr>
        <p:spPr>
          <a:xfrm rot="5400000" flipH="1" flipV="1">
            <a:off x="4670516" y="2813795"/>
            <a:ext cx="978693" cy="1229148"/>
          </a:xfrm>
          <a:prstGeom prst="bentConnector2">
            <a:avLst/>
          </a:prstGeom>
          <a:ln w="63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1" name="Elbow Connector 230"/>
          <p:cNvCxnSpPr>
            <a:stCxn id="221" idx="3"/>
            <a:endCxn id="235" idx="0"/>
          </p:cNvCxnSpPr>
          <p:nvPr/>
        </p:nvCxnSpPr>
        <p:spPr>
          <a:xfrm>
            <a:off x="6688598" y="2939023"/>
            <a:ext cx="619431" cy="949046"/>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6" name="Elbow Connector 235"/>
          <p:cNvCxnSpPr>
            <a:stCxn id="223" idx="0"/>
            <a:endCxn id="218" idx="0"/>
          </p:cNvCxnSpPr>
          <p:nvPr/>
        </p:nvCxnSpPr>
        <p:spPr>
          <a:xfrm rot="16200000" flipH="1" flipV="1">
            <a:off x="4343194" y="749414"/>
            <a:ext cx="339938" cy="3415330"/>
          </a:xfrm>
          <a:prstGeom prst="bentConnector3">
            <a:avLst>
              <a:gd name="adj1" fmla="val -67230"/>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7" name="TextBox 236"/>
          <p:cNvSpPr txBox="1"/>
          <p:nvPr/>
        </p:nvSpPr>
        <p:spPr>
          <a:xfrm>
            <a:off x="2900157" y="2123992"/>
            <a:ext cx="2492202" cy="430775"/>
          </a:xfrm>
          <a:prstGeom prst="rect">
            <a:avLst/>
          </a:prstGeom>
          <a:noFill/>
        </p:spPr>
        <p:txBody>
          <a:bodyPr wrap="square" rtlCol="0">
            <a:spAutoFit/>
          </a:bodyPr>
          <a:lstStyle/>
          <a:p>
            <a:pPr fontAlgn="t">
              <a:spcBef>
                <a:spcPts val="60"/>
              </a:spcBef>
            </a:pPr>
            <a:r>
              <a:rPr lang="en-US" sz="1100" dirty="0">
                <a:latin typeface="Arial" panose="020B0604020202020204" pitchFamily="34" charset="0"/>
                <a:cs typeface="Arial" panose="020B0604020202020204" pitchFamily="34" charset="0"/>
              </a:rPr>
              <a:t>       Job requisition can be initiated from Position Org Chart</a:t>
            </a:r>
          </a:p>
        </p:txBody>
      </p:sp>
      <p:cxnSp>
        <p:nvCxnSpPr>
          <p:cNvPr id="244" name="Elbow Connector 243"/>
          <p:cNvCxnSpPr/>
          <p:nvPr/>
        </p:nvCxnSpPr>
        <p:spPr>
          <a:xfrm rot="5400000" flipH="1">
            <a:off x="4014162" y="1635773"/>
            <a:ext cx="1645570" cy="4976108"/>
          </a:xfrm>
          <a:prstGeom prst="bentConnector4">
            <a:avLst>
              <a:gd name="adj1" fmla="val -15740"/>
              <a:gd name="adj2" fmla="val 104593"/>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6" name="TextBox 245"/>
          <p:cNvSpPr txBox="1"/>
          <p:nvPr/>
        </p:nvSpPr>
        <p:spPr>
          <a:xfrm>
            <a:off x="2900156" y="3930989"/>
            <a:ext cx="1103873" cy="507699"/>
          </a:xfrm>
          <a:prstGeom prst="rect">
            <a:avLst/>
          </a:prstGeom>
          <a:noFill/>
        </p:spPr>
        <p:txBody>
          <a:bodyPr wrap="square" lIns="0" tIns="0" rIns="0" bIns="0" rtlCol="0">
            <a:spAutoFit/>
          </a:bodyPr>
          <a:lstStyle/>
          <a:p>
            <a:pPr fontAlgn="base">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       Initiate onboarding from requisition</a:t>
            </a:r>
          </a:p>
        </p:txBody>
      </p:sp>
      <p:grpSp>
        <p:nvGrpSpPr>
          <p:cNvPr id="263" name="Group 262"/>
          <p:cNvGrpSpPr/>
          <p:nvPr/>
        </p:nvGrpSpPr>
        <p:grpSpPr>
          <a:xfrm>
            <a:off x="229508" y="3063324"/>
            <a:ext cx="1569785" cy="1066135"/>
            <a:chOff x="3034019" y="4039909"/>
            <a:chExt cx="1570194" cy="1066413"/>
          </a:xfrm>
        </p:grpSpPr>
        <p:sp>
          <p:nvSpPr>
            <p:cNvPr id="264" name="Rectangle 263"/>
            <p:cNvSpPr/>
            <p:nvPr/>
          </p:nvSpPr>
          <p:spPr bwMode="gray">
            <a:xfrm>
              <a:off x="3361707" y="4275441"/>
              <a:ext cx="914818" cy="830881"/>
            </a:xfrm>
            <a:prstGeom prst="rect">
              <a:avLst/>
            </a:prstGeom>
            <a:solidFill>
              <a:srgbClr val="2B3F7B"/>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265" name="Picture 264"/>
            <p:cNvPicPr>
              <a:picLocks noChangeAspect="1"/>
            </p:cNvPicPr>
            <p:nvPr/>
          </p:nvPicPr>
          <p:blipFill>
            <a:blip r:embed="rId5"/>
            <a:stretch>
              <a:fillRect/>
            </a:stretch>
          </p:blipFill>
          <p:spPr>
            <a:xfrm>
              <a:off x="3443149" y="4419313"/>
              <a:ext cx="769128" cy="549377"/>
            </a:xfrm>
            <a:prstGeom prst="ellipse">
              <a:avLst/>
            </a:prstGeom>
            <a:ln w="28575">
              <a:solidFill>
                <a:schemeClr val="bg2">
                  <a:lumMod val="75000"/>
                </a:schemeClr>
              </a:solidFill>
            </a:ln>
          </p:spPr>
        </p:pic>
        <p:sp>
          <p:nvSpPr>
            <p:cNvPr id="266" name="TextBox 265"/>
            <p:cNvSpPr txBox="1"/>
            <p:nvPr/>
          </p:nvSpPr>
          <p:spPr>
            <a:xfrm>
              <a:off x="3034019" y="4039909"/>
              <a:ext cx="1570194"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Succession</a:t>
              </a:r>
            </a:p>
          </p:txBody>
        </p:sp>
      </p:grpSp>
      <p:cxnSp>
        <p:nvCxnSpPr>
          <p:cNvPr id="268" name="Elbow Connector 267"/>
          <p:cNvCxnSpPr>
            <a:stCxn id="266" idx="0"/>
            <a:endCxn id="218" idx="1"/>
          </p:cNvCxnSpPr>
          <p:nvPr/>
        </p:nvCxnSpPr>
        <p:spPr>
          <a:xfrm rot="5400000" flipH="1" flipV="1">
            <a:off x="1508775" y="2226375"/>
            <a:ext cx="342576" cy="1331321"/>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1" name="TextBox 270"/>
          <p:cNvSpPr txBox="1"/>
          <p:nvPr/>
        </p:nvSpPr>
        <p:spPr>
          <a:xfrm>
            <a:off x="880564" y="2157660"/>
            <a:ext cx="1637515" cy="600008"/>
          </a:xfrm>
          <a:prstGeom prst="rect">
            <a:avLst/>
          </a:prstGeom>
          <a:noFill/>
        </p:spPr>
        <p:txBody>
          <a:bodyPr wrap="square" rtlCol="0">
            <a:spAutoFit/>
          </a:bodyPr>
          <a:lstStyle/>
          <a:p>
            <a:pPr fontAlgn="t"/>
            <a:r>
              <a:rPr lang="en-US" sz="1100" dirty="0">
                <a:latin typeface="Arial" panose="020B0604020202020204" pitchFamily="34" charset="0"/>
                <a:cs typeface="Arial" panose="020B0604020202020204" pitchFamily="34" charset="0"/>
              </a:rPr>
              <a:t>Job requisition can be initiated from Succession Org Chart</a:t>
            </a:r>
          </a:p>
        </p:txBody>
      </p:sp>
      <p:sp>
        <p:nvSpPr>
          <p:cNvPr id="277" name="TextBox 276"/>
          <p:cNvSpPr txBox="1"/>
          <p:nvPr/>
        </p:nvSpPr>
        <p:spPr>
          <a:xfrm>
            <a:off x="2420468" y="5290839"/>
            <a:ext cx="4841734" cy="67695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Recruiters can search candidates including internal candidate profiles</a:t>
            </a:r>
          </a:p>
          <a:p>
            <a:pPr fontAlgn="base">
              <a:spcAft>
                <a:spcPct val="0"/>
              </a:spcAft>
              <a:buClr>
                <a:srgbClr val="F0AB00"/>
              </a:buClr>
              <a:buSzPct val="80000"/>
            </a:pPr>
            <a:br>
              <a:rPr lang="en-US" sz="1100" kern="0" dirty="0">
                <a:latin typeface="Arial" panose="020B0604020202020204" pitchFamily="34" charset="0"/>
                <a:ea typeface="Arial Unicode MS" pitchFamily="34" charset="-128"/>
                <a:cs typeface="Arial" panose="020B0604020202020204" pitchFamily="34" charset="0"/>
              </a:rPr>
            </a:br>
            <a:r>
              <a:rPr lang="en-US" sz="1100" kern="0" dirty="0">
                <a:latin typeface="Arial" panose="020B0604020202020204" pitchFamily="34" charset="0"/>
                <a:ea typeface="Arial Unicode MS" pitchFamily="34" charset="-128"/>
                <a:cs typeface="Arial" panose="020B0604020202020204" pitchFamily="34" charset="0"/>
              </a:rPr>
              <a:t>Employees can update their candidate profile when applying for jobs which also updates their employee profile</a:t>
            </a:r>
          </a:p>
        </p:txBody>
      </p:sp>
      <p:sp>
        <p:nvSpPr>
          <p:cNvPr id="278" name="TextBox 277"/>
          <p:cNvSpPr txBox="1"/>
          <p:nvPr/>
        </p:nvSpPr>
        <p:spPr>
          <a:xfrm>
            <a:off x="4612110" y="3506091"/>
            <a:ext cx="1272431" cy="338466"/>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100" kern="0">
                <a:latin typeface="Arial" panose="020B0604020202020204" pitchFamily="34" charset="0"/>
                <a:ea typeface="Arial Unicode MS" pitchFamily="34" charset="-128"/>
                <a:cs typeface="Arial" panose="020B0604020202020204" pitchFamily="34" charset="0"/>
              </a:defRPr>
            </a:lvl1pPr>
          </a:lstStyle>
          <a:p>
            <a:pPr>
              <a:spcBef>
                <a:spcPts val="0"/>
              </a:spcBef>
            </a:pPr>
            <a:r>
              <a:rPr lang="en-US" dirty="0"/>
              <a:t>        Complete onboarding tasks</a:t>
            </a:r>
          </a:p>
        </p:txBody>
      </p:sp>
      <p:sp>
        <p:nvSpPr>
          <p:cNvPr id="3" name="5-Point Star 2"/>
          <p:cNvSpPr/>
          <p:nvPr/>
        </p:nvSpPr>
        <p:spPr bwMode="gray">
          <a:xfrm>
            <a:off x="2702780" y="1536108"/>
            <a:ext cx="759916" cy="481168"/>
          </a:xfrm>
          <a:prstGeom prst="star5">
            <a:avLst/>
          </a:prstGeom>
          <a:solidFill>
            <a:schemeClr val="accent1"/>
          </a:solidFill>
          <a:ln w="6350" algn="ctr">
            <a:noFill/>
            <a:miter lim="800000"/>
            <a:headEnd/>
            <a:tailEnd/>
          </a:ln>
        </p:spPr>
        <p:txBody>
          <a:bodyPr lIns="0" tIns="0" rIns="0" bIns="0" rtlCol="0" anchor="ctr"/>
          <a:lstStyle/>
          <a:p>
            <a:pPr algn="ctr" defTabSz="914126" fontAlgn="base">
              <a:spcBef>
                <a:spcPct val="50000"/>
              </a:spcBef>
              <a:spcAft>
                <a:spcPct val="0"/>
              </a:spcAft>
              <a:buClr>
                <a:srgbClr val="F0AB00"/>
              </a:buClr>
              <a:buSzPct val="80000"/>
            </a:pPr>
            <a:r>
              <a:rPr lang="en-US" sz="1000" b="1" kern="0" dirty="0">
                <a:ea typeface="Arial Unicode MS" pitchFamily="34" charset="-128"/>
                <a:cs typeface="Arial Unicode MS" pitchFamily="34" charset="-128"/>
              </a:rPr>
              <a:t>Start</a:t>
            </a:r>
          </a:p>
        </p:txBody>
      </p:sp>
      <p:grpSp>
        <p:nvGrpSpPr>
          <p:cNvPr id="4" name="Group 3"/>
          <p:cNvGrpSpPr/>
          <p:nvPr/>
        </p:nvGrpSpPr>
        <p:grpSpPr>
          <a:xfrm>
            <a:off x="5573729" y="2287110"/>
            <a:ext cx="1294194" cy="1067857"/>
            <a:chOff x="6906489" y="2708845"/>
            <a:chExt cx="1294531" cy="1068135"/>
          </a:xfrm>
        </p:grpSpPr>
        <p:grpSp>
          <p:nvGrpSpPr>
            <p:cNvPr id="220" name="Group 219"/>
            <p:cNvGrpSpPr/>
            <p:nvPr/>
          </p:nvGrpSpPr>
          <p:grpSpPr>
            <a:xfrm>
              <a:off x="6906489" y="2708845"/>
              <a:ext cx="1294531" cy="1068135"/>
              <a:chOff x="4598598" y="3328742"/>
              <a:chExt cx="1294531" cy="1068135"/>
            </a:xfrm>
          </p:grpSpPr>
          <p:sp>
            <p:nvSpPr>
              <p:cNvPr id="221" name="Rectangle 220"/>
              <p:cNvSpPr/>
              <p:nvPr/>
            </p:nvSpPr>
            <p:spPr bwMode="gray">
              <a:xfrm>
                <a:off x="4799357" y="3564773"/>
                <a:ext cx="914400" cy="832104"/>
              </a:xfrm>
              <a:prstGeom prst="rect">
                <a:avLst/>
              </a:prstGeom>
              <a:solidFill>
                <a:schemeClr val="bg1">
                  <a:lumMod val="50000"/>
                </a:schemeClr>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223" name="TextBox 222"/>
              <p:cNvSpPr txBox="1"/>
              <p:nvPr/>
            </p:nvSpPr>
            <p:spPr>
              <a:xfrm>
                <a:off x="4598598" y="3328742"/>
                <a:ext cx="1294531"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Central</a:t>
                </a:r>
              </a:p>
            </p:txBody>
          </p:sp>
        </p:grpSp>
        <p:pic>
          <p:nvPicPr>
            <p:cNvPr id="121" name="Picture 120"/>
            <p:cNvPicPr>
              <a:picLocks noChangeAspect="1"/>
            </p:cNvPicPr>
            <p:nvPr/>
          </p:nvPicPr>
          <p:blipFill>
            <a:blip r:embed="rId6"/>
            <a:stretch>
              <a:fillRect/>
            </a:stretch>
          </p:blipFill>
          <p:spPr>
            <a:xfrm>
              <a:off x="7258713" y="3071045"/>
              <a:ext cx="652801" cy="586694"/>
            </a:xfrm>
            <a:prstGeom prst="roundRect">
              <a:avLst/>
            </a:prstGeom>
            <a:ln w="28575">
              <a:solidFill>
                <a:schemeClr val="bg2">
                  <a:lumMod val="50000"/>
                </a:schemeClr>
              </a:solidFill>
            </a:ln>
          </p:spPr>
        </p:pic>
      </p:grpSp>
      <p:grpSp>
        <p:nvGrpSpPr>
          <p:cNvPr id="55" name="Group 54"/>
          <p:cNvGrpSpPr/>
          <p:nvPr/>
        </p:nvGrpSpPr>
        <p:grpSpPr>
          <a:xfrm>
            <a:off x="9501525" y="4680745"/>
            <a:ext cx="1294194" cy="884028"/>
            <a:chOff x="6257215" y="2674241"/>
            <a:chExt cx="1294531" cy="884258"/>
          </a:xfrm>
        </p:grpSpPr>
        <p:sp>
          <p:nvSpPr>
            <p:cNvPr id="56" name="Rectangle 55"/>
            <p:cNvSpPr/>
            <p:nvPr/>
          </p:nvSpPr>
          <p:spPr bwMode="gray">
            <a:xfrm>
              <a:off x="6457975" y="2872699"/>
              <a:ext cx="872794" cy="685800"/>
            </a:xfrm>
            <a:prstGeom prst="rect">
              <a:avLst/>
            </a:prstGeom>
            <a:solidFill>
              <a:srgbClr val="D4652D"/>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57" name="TextBox 56"/>
            <p:cNvSpPr txBox="1"/>
            <p:nvPr/>
          </p:nvSpPr>
          <p:spPr>
            <a:xfrm>
              <a:off x="6257215" y="2674241"/>
              <a:ext cx="1294531" cy="184709"/>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Goals</a:t>
              </a:r>
            </a:p>
          </p:txBody>
        </p:sp>
        <p:pic>
          <p:nvPicPr>
            <p:cNvPr id="58" name="Picture 57"/>
            <p:cNvPicPr>
              <a:picLocks noChangeAspect="1"/>
            </p:cNvPicPr>
            <p:nvPr/>
          </p:nvPicPr>
          <p:blipFill rotWithShape="1">
            <a:blip r:embed="rId7"/>
            <a:srcRect l="18956" t="7002"/>
            <a:stretch/>
          </p:blipFill>
          <p:spPr>
            <a:xfrm>
              <a:off x="6648440" y="2949659"/>
              <a:ext cx="494578" cy="497550"/>
            </a:xfrm>
            <a:prstGeom prst="ellipse">
              <a:avLst/>
            </a:prstGeom>
            <a:ln w="28575">
              <a:solidFill>
                <a:schemeClr val="bg2">
                  <a:lumMod val="75000"/>
                </a:schemeClr>
              </a:solidFill>
            </a:ln>
          </p:spPr>
        </p:pic>
      </p:grpSp>
      <p:grpSp>
        <p:nvGrpSpPr>
          <p:cNvPr id="59" name="Group 58"/>
          <p:cNvGrpSpPr/>
          <p:nvPr/>
        </p:nvGrpSpPr>
        <p:grpSpPr>
          <a:xfrm>
            <a:off x="9697891" y="3050087"/>
            <a:ext cx="882420" cy="891943"/>
            <a:chOff x="9353737" y="3470275"/>
            <a:chExt cx="882650" cy="892175"/>
          </a:xfrm>
        </p:grpSpPr>
        <p:sp>
          <p:nvSpPr>
            <p:cNvPr id="60" name="Rectangle 59"/>
            <p:cNvSpPr>
              <a:spLocks noChangeArrowheads="1"/>
            </p:cNvSpPr>
            <p:nvPr/>
          </p:nvSpPr>
          <p:spPr bwMode="auto">
            <a:xfrm>
              <a:off x="9353737" y="3663950"/>
              <a:ext cx="882650" cy="698500"/>
            </a:xfrm>
            <a:prstGeom prst="rect">
              <a:avLst/>
            </a:prstGeom>
            <a:solidFill>
              <a:srgbClr val="FFD0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61" name="Rectangle 60"/>
            <p:cNvSpPr>
              <a:spLocks noChangeArrowheads="1"/>
            </p:cNvSpPr>
            <p:nvPr/>
          </p:nvSpPr>
          <p:spPr bwMode="auto">
            <a:xfrm>
              <a:off x="9593449" y="3470275"/>
              <a:ext cx="42227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126"/>
              <a:r>
                <a:rPr lang="en-US" altLang="en-US" sz="1200" b="1" dirty="0">
                  <a:solidFill>
                    <a:srgbClr val="7F7F7F"/>
                  </a:solidFill>
                </a:rPr>
                <a:t>Jam</a:t>
              </a:r>
              <a:endParaRPr lang="en-US" altLang="en-US" sz="1799" dirty="0"/>
            </a:p>
          </p:txBody>
        </p:sp>
        <p:pic>
          <p:nvPicPr>
            <p:cNvPr id="62" name="Picture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60099" y="3725863"/>
              <a:ext cx="673100" cy="5826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Freeform 39"/>
            <p:cNvSpPr>
              <a:spLocks/>
            </p:cNvSpPr>
            <p:nvPr/>
          </p:nvSpPr>
          <p:spPr bwMode="auto">
            <a:xfrm>
              <a:off x="9445812" y="3706813"/>
              <a:ext cx="696913" cy="614363"/>
            </a:xfrm>
            <a:custGeom>
              <a:avLst/>
              <a:gdLst>
                <a:gd name="T0" fmla="*/ 219 w 439"/>
                <a:gd name="T1" fmla="*/ 0 h 387"/>
                <a:gd name="T2" fmla="*/ 242 w 439"/>
                <a:gd name="T3" fmla="*/ 1 h 387"/>
                <a:gd name="T4" fmla="*/ 263 w 439"/>
                <a:gd name="T5" fmla="*/ 5 h 387"/>
                <a:gd name="T6" fmla="*/ 284 w 439"/>
                <a:gd name="T7" fmla="*/ 9 h 387"/>
                <a:gd name="T8" fmla="*/ 305 w 439"/>
                <a:gd name="T9" fmla="*/ 16 h 387"/>
                <a:gd name="T10" fmla="*/ 324 w 439"/>
                <a:gd name="T11" fmla="*/ 24 h 387"/>
                <a:gd name="T12" fmla="*/ 342 w 439"/>
                <a:gd name="T13" fmla="*/ 33 h 387"/>
                <a:gd name="T14" fmla="*/ 374 w 439"/>
                <a:gd name="T15" fmla="*/ 56 h 387"/>
                <a:gd name="T16" fmla="*/ 388 w 439"/>
                <a:gd name="T17" fmla="*/ 71 h 387"/>
                <a:gd name="T18" fmla="*/ 401 w 439"/>
                <a:gd name="T19" fmla="*/ 85 h 387"/>
                <a:gd name="T20" fmla="*/ 412 w 439"/>
                <a:gd name="T21" fmla="*/ 101 h 387"/>
                <a:gd name="T22" fmla="*/ 421 w 439"/>
                <a:gd name="T23" fmla="*/ 118 h 387"/>
                <a:gd name="T24" fmla="*/ 429 w 439"/>
                <a:gd name="T25" fmla="*/ 136 h 387"/>
                <a:gd name="T26" fmla="*/ 434 w 439"/>
                <a:gd name="T27" fmla="*/ 154 h 387"/>
                <a:gd name="T28" fmla="*/ 438 w 439"/>
                <a:gd name="T29" fmla="*/ 174 h 387"/>
                <a:gd name="T30" fmla="*/ 439 w 439"/>
                <a:gd name="T31" fmla="*/ 194 h 387"/>
                <a:gd name="T32" fmla="*/ 438 w 439"/>
                <a:gd name="T33" fmla="*/ 213 h 387"/>
                <a:gd name="T34" fmla="*/ 434 w 439"/>
                <a:gd name="T35" fmla="*/ 233 h 387"/>
                <a:gd name="T36" fmla="*/ 429 w 439"/>
                <a:gd name="T37" fmla="*/ 251 h 387"/>
                <a:gd name="T38" fmla="*/ 421 w 439"/>
                <a:gd name="T39" fmla="*/ 269 h 387"/>
                <a:gd name="T40" fmla="*/ 412 w 439"/>
                <a:gd name="T41" fmla="*/ 286 h 387"/>
                <a:gd name="T42" fmla="*/ 401 w 439"/>
                <a:gd name="T43" fmla="*/ 302 h 387"/>
                <a:gd name="T44" fmla="*/ 388 w 439"/>
                <a:gd name="T45" fmla="*/ 317 h 387"/>
                <a:gd name="T46" fmla="*/ 374 w 439"/>
                <a:gd name="T47" fmla="*/ 331 h 387"/>
                <a:gd name="T48" fmla="*/ 342 w 439"/>
                <a:gd name="T49" fmla="*/ 354 h 387"/>
                <a:gd name="T50" fmla="*/ 324 w 439"/>
                <a:gd name="T51" fmla="*/ 364 h 387"/>
                <a:gd name="T52" fmla="*/ 305 w 439"/>
                <a:gd name="T53" fmla="*/ 372 h 387"/>
                <a:gd name="T54" fmla="*/ 284 w 439"/>
                <a:gd name="T55" fmla="*/ 378 h 387"/>
                <a:gd name="T56" fmla="*/ 263 w 439"/>
                <a:gd name="T57" fmla="*/ 383 h 387"/>
                <a:gd name="T58" fmla="*/ 242 w 439"/>
                <a:gd name="T59" fmla="*/ 386 h 387"/>
                <a:gd name="T60" fmla="*/ 219 w 439"/>
                <a:gd name="T61" fmla="*/ 387 h 387"/>
                <a:gd name="T62" fmla="*/ 197 w 439"/>
                <a:gd name="T63" fmla="*/ 386 h 387"/>
                <a:gd name="T64" fmla="*/ 175 w 439"/>
                <a:gd name="T65" fmla="*/ 383 h 387"/>
                <a:gd name="T66" fmla="*/ 154 w 439"/>
                <a:gd name="T67" fmla="*/ 378 h 387"/>
                <a:gd name="T68" fmla="*/ 134 w 439"/>
                <a:gd name="T69" fmla="*/ 372 h 387"/>
                <a:gd name="T70" fmla="*/ 115 w 439"/>
                <a:gd name="T71" fmla="*/ 364 h 387"/>
                <a:gd name="T72" fmla="*/ 97 w 439"/>
                <a:gd name="T73" fmla="*/ 354 h 387"/>
                <a:gd name="T74" fmla="*/ 65 w 439"/>
                <a:gd name="T75" fmla="*/ 331 h 387"/>
                <a:gd name="T76" fmla="*/ 50 w 439"/>
                <a:gd name="T77" fmla="*/ 317 h 387"/>
                <a:gd name="T78" fmla="*/ 38 w 439"/>
                <a:gd name="T79" fmla="*/ 302 h 387"/>
                <a:gd name="T80" fmla="*/ 27 w 439"/>
                <a:gd name="T81" fmla="*/ 286 h 387"/>
                <a:gd name="T82" fmla="*/ 17 w 439"/>
                <a:gd name="T83" fmla="*/ 269 h 387"/>
                <a:gd name="T84" fmla="*/ 10 w 439"/>
                <a:gd name="T85" fmla="*/ 251 h 387"/>
                <a:gd name="T86" fmla="*/ 4 w 439"/>
                <a:gd name="T87" fmla="*/ 233 h 387"/>
                <a:gd name="T88" fmla="*/ 1 w 439"/>
                <a:gd name="T89" fmla="*/ 213 h 387"/>
                <a:gd name="T90" fmla="*/ 0 w 439"/>
                <a:gd name="T91" fmla="*/ 194 h 387"/>
                <a:gd name="T92" fmla="*/ 1 w 439"/>
                <a:gd name="T93" fmla="*/ 174 h 387"/>
                <a:gd name="T94" fmla="*/ 4 w 439"/>
                <a:gd name="T95" fmla="*/ 154 h 387"/>
                <a:gd name="T96" fmla="*/ 10 w 439"/>
                <a:gd name="T97" fmla="*/ 136 h 387"/>
                <a:gd name="T98" fmla="*/ 17 w 439"/>
                <a:gd name="T99" fmla="*/ 118 h 387"/>
                <a:gd name="T100" fmla="*/ 27 w 439"/>
                <a:gd name="T101" fmla="*/ 101 h 387"/>
                <a:gd name="T102" fmla="*/ 38 w 439"/>
                <a:gd name="T103" fmla="*/ 85 h 387"/>
                <a:gd name="T104" fmla="*/ 50 w 439"/>
                <a:gd name="T105" fmla="*/ 71 h 387"/>
                <a:gd name="T106" fmla="*/ 65 w 439"/>
                <a:gd name="T107" fmla="*/ 56 h 387"/>
                <a:gd name="T108" fmla="*/ 97 w 439"/>
                <a:gd name="T109" fmla="*/ 33 h 387"/>
                <a:gd name="T110" fmla="*/ 115 w 439"/>
                <a:gd name="T111" fmla="*/ 24 h 387"/>
                <a:gd name="T112" fmla="*/ 134 w 439"/>
                <a:gd name="T113" fmla="*/ 16 h 387"/>
                <a:gd name="T114" fmla="*/ 154 w 439"/>
                <a:gd name="T115" fmla="*/ 9 h 387"/>
                <a:gd name="T116" fmla="*/ 175 w 439"/>
                <a:gd name="T117" fmla="*/ 5 h 387"/>
                <a:gd name="T118" fmla="*/ 197 w 439"/>
                <a:gd name="T119" fmla="*/ 1 h 387"/>
                <a:gd name="T120" fmla="*/ 219 w 439"/>
                <a:gd name="T121"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9" h="387">
                  <a:moveTo>
                    <a:pt x="219" y="0"/>
                  </a:moveTo>
                  <a:lnTo>
                    <a:pt x="242" y="1"/>
                  </a:lnTo>
                  <a:lnTo>
                    <a:pt x="263" y="5"/>
                  </a:lnTo>
                  <a:lnTo>
                    <a:pt x="284" y="9"/>
                  </a:lnTo>
                  <a:lnTo>
                    <a:pt x="305" y="16"/>
                  </a:lnTo>
                  <a:lnTo>
                    <a:pt x="324" y="24"/>
                  </a:lnTo>
                  <a:lnTo>
                    <a:pt x="342" y="33"/>
                  </a:lnTo>
                  <a:lnTo>
                    <a:pt x="374" y="56"/>
                  </a:lnTo>
                  <a:lnTo>
                    <a:pt x="388" y="71"/>
                  </a:lnTo>
                  <a:lnTo>
                    <a:pt x="401" y="85"/>
                  </a:lnTo>
                  <a:lnTo>
                    <a:pt x="412" y="101"/>
                  </a:lnTo>
                  <a:lnTo>
                    <a:pt x="421" y="118"/>
                  </a:lnTo>
                  <a:lnTo>
                    <a:pt x="429" y="136"/>
                  </a:lnTo>
                  <a:lnTo>
                    <a:pt x="434" y="154"/>
                  </a:lnTo>
                  <a:lnTo>
                    <a:pt x="438" y="174"/>
                  </a:lnTo>
                  <a:lnTo>
                    <a:pt x="439" y="194"/>
                  </a:lnTo>
                  <a:lnTo>
                    <a:pt x="438" y="213"/>
                  </a:lnTo>
                  <a:lnTo>
                    <a:pt x="434" y="233"/>
                  </a:lnTo>
                  <a:lnTo>
                    <a:pt x="429" y="251"/>
                  </a:lnTo>
                  <a:lnTo>
                    <a:pt x="421" y="269"/>
                  </a:lnTo>
                  <a:lnTo>
                    <a:pt x="412" y="286"/>
                  </a:lnTo>
                  <a:lnTo>
                    <a:pt x="401" y="302"/>
                  </a:lnTo>
                  <a:lnTo>
                    <a:pt x="388" y="317"/>
                  </a:lnTo>
                  <a:lnTo>
                    <a:pt x="374" y="331"/>
                  </a:lnTo>
                  <a:lnTo>
                    <a:pt x="342" y="354"/>
                  </a:lnTo>
                  <a:lnTo>
                    <a:pt x="324" y="364"/>
                  </a:lnTo>
                  <a:lnTo>
                    <a:pt x="305" y="372"/>
                  </a:lnTo>
                  <a:lnTo>
                    <a:pt x="284" y="378"/>
                  </a:lnTo>
                  <a:lnTo>
                    <a:pt x="263" y="383"/>
                  </a:lnTo>
                  <a:lnTo>
                    <a:pt x="242" y="386"/>
                  </a:lnTo>
                  <a:lnTo>
                    <a:pt x="219" y="387"/>
                  </a:lnTo>
                  <a:lnTo>
                    <a:pt x="197" y="386"/>
                  </a:lnTo>
                  <a:lnTo>
                    <a:pt x="175" y="383"/>
                  </a:lnTo>
                  <a:lnTo>
                    <a:pt x="154" y="378"/>
                  </a:lnTo>
                  <a:lnTo>
                    <a:pt x="134" y="372"/>
                  </a:lnTo>
                  <a:lnTo>
                    <a:pt x="115" y="364"/>
                  </a:lnTo>
                  <a:lnTo>
                    <a:pt x="97" y="354"/>
                  </a:lnTo>
                  <a:lnTo>
                    <a:pt x="65" y="331"/>
                  </a:lnTo>
                  <a:lnTo>
                    <a:pt x="50" y="317"/>
                  </a:lnTo>
                  <a:lnTo>
                    <a:pt x="38" y="302"/>
                  </a:lnTo>
                  <a:lnTo>
                    <a:pt x="27" y="286"/>
                  </a:lnTo>
                  <a:lnTo>
                    <a:pt x="17" y="269"/>
                  </a:lnTo>
                  <a:lnTo>
                    <a:pt x="10" y="251"/>
                  </a:lnTo>
                  <a:lnTo>
                    <a:pt x="4" y="233"/>
                  </a:lnTo>
                  <a:lnTo>
                    <a:pt x="1" y="213"/>
                  </a:lnTo>
                  <a:lnTo>
                    <a:pt x="0" y="194"/>
                  </a:lnTo>
                  <a:lnTo>
                    <a:pt x="1" y="174"/>
                  </a:lnTo>
                  <a:lnTo>
                    <a:pt x="4" y="154"/>
                  </a:lnTo>
                  <a:lnTo>
                    <a:pt x="10" y="136"/>
                  </a:lnTo>
                  <a:lnTo>
                    <a:pt x="17" y="118"/>
                  </a:lnTo>
                  <a:lnTo>
                    <a:pt x="27" y="101"/>
                  </a:lnTo>
                  <a:lnTo>
                    <a:pt x="38" y="85"/>
                  </a:lnTo>
                  <a:lnTo>
                    <a:pt x="50" y="71"/>
                  </a:lnTo>
                  <a:lnTo>
                    <a:pt x="65" y="56"/>
                  </a:lnTo>
                  <a:lnTo>
                    <a:pt x="97" y="33"/>
                  </a:lnTo>
                  <a:lnTo>
                    <a:pt x="115" y="24"/>
                  </a:lnTo>
                  <a:lnTo>
                    <a:pt x="134" y="16"/>
                  </a:lnTo>
                  <a:lnTo>
                    <a:pt x="154" y="9"/>
                  </a:lnTo>
                  <a:lnTo>
                    <a:pt x="175" y="5"/>
                  </a:lnTo>
                  <a:lnTo>
                    <a:pt x="197" y="1"/>
                  </a:lnTo>
                  <a:lnTo>
                    <a:pt x="219" y="0"/>
                  </a:lnTo>
                  <a:close/>
                </a:path>
              </a:pathLst>
            </a:custGeom>
            <a:noFill/>
            <a:ln w="30163" cap="rnd">
              <a:solidFill>
                <a:srgbClr val="9999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1799"/>
            </a:p>
          </p:txBody>
        </p:sp>
      </p:grpSp>
      <p:cxnSp>
        <p:nvCxnSpPr>
          <p:cNvPr id="11" name="Elbow Connector 10"/>
          <p:cNvCxnSpPr>
            <a:stCxn id="52" idx="3"/>
            <a:endCxn id="85" idx="0"/>
          </p:cNvCxnSpPr>
          <p:nvPr/>
        </p:nvCxnSpPr>
        <p:spPr>
          <a:xfrm>
            <a:off x="10542873" y="2172482"/>
            <a:ext cx="821176" cy="415602"/>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233" idx="3"/>
            <a:endCxn id="56" idx="1"/>
          </p:cNvCxnSpPr>
          <p:nvPr/>
        </p:nvCxnSpPr>
        <p:spPr>
          <a:xfrm>
            <a:off x="7792505" y="4524490"/>
            <a:ext cx="1909728" cy="697471"/>
          </a:xfrm>
          <a:prstGeom prst="bentConnector3">
            <a:avLst>
              <a:gd name="adj1" fmla="val 55319"/>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Flowchart: Off-page Connector 84"/>
          <p:cNvSpPr/>
          <p:nvPr/>
        </p:nvSpPr>
        <p:spPr bwMode="gray">
          <a:xfrm>
            <a:off x="10814996" y="2588084"/>
            <a:ext cx="1098109" cy="580446"/>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Learn &amp; Develop</a:t>
            </a:r>
          </a:p>
        </p:txBody>
      </p:sp>
      <p:sp>
        <p:nvSpPr>
          <p:cNvPr id="86" name="Flowchart: Off-page Connector 85"/>
          <p:cNvSpPr/>
          <p:nvPr/>
        </p:nvSpPr>
        <p:spPr bwMode="gray">
          <a:xfrm>
            <a:off x="10814996" y="4928828"/>
            <a:ext cx="1098109" cy="580446"/>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Perform &amp; Reward</a:t>
            </a:r>
          </a:p>
        </p:txBody>
      </p:sp>
      <p:cxnSp>
        <p:nvCxnSpPr>
          <p:cNvPr id="240" name="Elbow Connector 239"/>
          <p:cNvCxnSpPr>
            <a:stCxn id="233" idx="3"/>
            <a:endCxn id="60" idx="1"/>
          </p:cNvCxnSpPr>
          <p:nvPr/>
        </p:nvCxnSpPr>
        <p:spPr>
          <a:xfrm flipV="1">
            <a:off x="7792505" y="3592870"/>
            <a:ext cx="1905386" cy="931620"/>
          </a:xfrm>
          <a:prstGeom prst="bentConnector3">
            <a:avLst>
              <a:gd name="adj1" fmla="val 5492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Elbow Connector 242"/>
          <p:cNvCxnSpPr>
            <a:stCxn id="56" idx="3"/>
            <a:endCxn id="86" idx="1"/>
          </p:cNvCxnSpPr>
          <p:nvPr/>
        </p:nvCxnSpPr>
        <p:spPr>
          <a:xfrm flipV="1">
            <a:off x="10574800" y="5219051"/>
            <a:ext cx="240196" cy="2911"/>
          </a:xfrm>
          <a:prstGeom prst="bentConnector3">
            <a:avLst>
              <a:gd name="adj1" fmla="val 5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60" idx="3"/>
            <a:endCxn id="85" idx="2"/>
          </p:cNvCxnSpPr>
          <p:nvPr/>
        </p:nvCxnSpPr>
        <p:spPr>
          <a:xfrm flipV="1">
            <a:off x="10580311" y="3168531"/>
            <a:ext cx="783739" cy="424339"/>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7420249" y="3205674"/>
            <a:ext cx="1040606" cy="5076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100" kern="0">
                <a:latin typeface="Arial" panose="020B0604020202020204" pitchFamily="34" charset="0"/>
                <a:ea typeface="Arial Unicode MS" pitchFamily="34" charset="-128"/>
                <a:cs typeface="Arial" panose="020B0604020202020204" pitchFamily="34" charset="0"/>
              </a:defRPr>
            </a:lvl1pPr>
          </a:lstStyle>
          <a:p>
            <a:pPr>
              <a:spcBef>
                <a:spcPts val="0"/>
              </a:spcBef>
            </a:pPr>
            <a:r>
              <a:rPr lang="en-US" dirty="0"/>
              <a:t>        New hire can access talent modules</a:t>
            </a:r>
          </a:p>
        </p:txBody>
      </p:sp>
      <p:sp>
        <p:nvSpPr>
          <p:cNvPr id="65" name="Oval 64"/>
          <p:cNvSpPr/>
          <p:nvPr/>
        </p:nvSpPr>
        <p:spPr bwMode="gray">
          <a:xfrm>
            <a:off x="646991" y="2327590"/>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1b</a:t>
            </a:r>
          </a:p>
        </p:txBody>
      </p:sp>
      <p:sp>
        <p:nvSpPr>
          <p:cNvPr id="66" name="Oval 65"/>
          <p:cNvSpPr/>
          <p:nvPr/>
        </p:nvSpPr>
        <p:spPr bwMode="gray">
          <a:xfrm>
            <a:off x="2954812" y="2113683"/>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1a</a:t>
            </a:r>
          </a:p>
        </p:txBody>
      </p:sp>
      <p:sp>
        <p:nvSpPr>
          <p:cNvPr id="67" name="Oval 66"/>
          <p:cNvSpPr/>
          <p:nvPr/>
        </p:nvSpPr>
        <p:spPr bwMode="gray">
          <a:xfrm>
            <a:off x="2866212" y="3898173"/>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4</a:t>
            </a:r>
          </a:p>
        </p:txBody>
      </p:sp>
      <p:sp>
        <p:nvSpPr>
          <p:cNvPr id="68" name="Oval 67"/>
          <p:cNvSpPr/>
          <p:nvPr/>
        </p:nvSpPr>
        <p:spPr bwMode="gray">
          <a:xfrm>
            <a:off x="2099012" y="5275311"/>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2</a:t>
            </a:r>
          </a:p>
        </p:txBody>
      </p:sp>
      <p:sp>
        <p:nvSpPr>
          <p:cNvPr id="69" name="Oval 68"/>
          <p:cNvSpPr/>
          <p:nvPr/>
        </p:nvSpPr>
        <p:spPr bwMode="gray">
          <a:xfrm>
            <a:off x="2096493" y="5575326"/>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3</a:t>
            </a:r>
          </a:p>
        </p:txBody>
      </p:sp>
      <p:sp>
        <p:nvSpPr>
          <p:cNvPr id="70" name="Oval 69"/>
          <p:cNvSpPr/>
          <p:nvPr/>
        </p:nvSpPr>
        <p:spPr bwMode="gray">
          <a:xfrm>
            <a:off x="4618157" y="3453175"/>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5</a:t>
            </a:r>
          </a:p>
        </p:txBody>
      </p:sp>
      <p:sp>
        <p:nvSpPr>
          <p:cNvPr id="71" name="Oval 70"/>
          <p:cNvSpPr/>
          <p:nvPr/>
        </p:nvSpPr>
        <p:spPr bwMode="gray">
          <a:xfrm>
            <a:off x="7387323" y="3157293"/>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7</a:t>
            </a:r>
          </a:p>
        </p:txBody>
      </p:sp>
      <p:sp>
        <p:nvSpPr>
          <p:cNvPr id="73" name="Oval 72"/>
          <p:cNvSpPr/>
          <p:nvPr/>
        </p:nvSpPr>
        <p:spPr bwMode="gray">
          <a:xfrm>
            <a:off x="8585499" y="3378890"/>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9</a:t>
            </a:r>
          </a:p>
        </p:txBody>
      </p:sp>
      <p:sp>
        <p:nvSpPr>
          <p:cNvPr id="74" name="Oval 73"/>
          <p:cNvSpPr/>
          <p:nvPr/>
        </p:nvSpPr>
        <p:spPr bwMode="gray">
          <a:xfrm>
            <a:off x="8579752" y="4853314"/>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10</a:t>
            </a:r>
          </a:p>
        </p:txBody>
      </p:sp>
      <p:sp>
        <p:nvSpPr>
          <p:cNvPr id="79" name="Rectangle 78"/>
          <p:cNvSpPr/>
          <p:nvPr/>
        </p:nvSpPr>
        <p:spPr bwMode="gray">
          <a:xfrm>
            <a:off x="229509" y="1365497"/>
            <a:ext cx="11817738" cy="5112161"/>
          </a:xfrm>
          <a:prstGeom prst="rect">
            <a:avLst/>
          </a:prstGeom>
          <a:solidFill>
            <a:schemeClr val="bg1">
              <a:alpha val="68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grpSp>
        <p:nvGrpSpPr>
          <p:cNvPr id="232" name="Group 231"/>
          <p:cNvGrpSpPr/>
          <p:nvPr/>
        </p:nvGrpSpPr>
        <p:grpSpPr>
          <a:xfrm>
            <a:off x="6660931" y="3888070"/>
            <a:ext cx="1294194" cy="1051753"/>
            <a:chOff x="10275380" y="1505472"/>
            <a:chExt cx="1294531" cy="1052027"/>
          </a:xfrm>
        </p:grpSpPr>
        <p:sp>
          <p:nvSpPr>
            <p:cNvPr id="233" name="Rectangle 232"/>
            <p:cNvSpPr/>
            <p:nvPr/>
          </p:nvSpPr>
          <p:spPr bwMode="gray">
            <a:xfrm>
              <a:off x="10492431" y="1726618"/>
              <a:ext cx="914818" cy="830881"/>
            </a:xfrm>
            <a:prstGeom prst="rect">
              <a:avLst/>
            </a:prstGeom>
            <a:solidFill>
              <a:schemeClr val="bg1">
                <a:lumMod val="65000"/>
              </a:schemeClr>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234" name="Picture 233"/>
            <p:cNvPicPr>
              <a:picLocks noChangeAspect="1"/>
            </p:cNvPicPr>
            <p:nvPr/>
          </p:nvPicPr>
          <p:blipFill>
            <a:blip r:embed="rId9"/>
            <a:stretch>
              <a:fillRect/>
            </a:stretch>
          </p:blipFill>
          <p:spPr>
            <a:xfrm>
              <a:off x="10632476" y="1810583"/>
              <a:ext cx="618775" cy="658271"/>
            </a:xfrm>
            <a:prstGeom prst="ellipse">
              <a:avLst/>
            </a:prstGeom>
            <a:ln w="28575">
              <a:solidFill>
                <a:schemeClr val="bg2">
                  <a:lumMod val="75000"/>
                </a:schemeClr>
              </a:solidFill>
            </a:ln>
          </p:spPr>
        </p:pic>
        <p:sp>
          <p:nvSpPr>
            <p:cNvPr id="235" name="TextBox 234"/>
            <p:cNvSpPr txBox="1"/>
            <p:nvPr/>
          </p:nvSpPr>
          <p:spPr>
            <a:xfrm>
              <a:off x="10275380" y="1505472"/>
              <a:ext cx="1294531" cy="184709"/>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Profile</a:t>
              </a:r>
            </a:p>
          </p:txBody>
        </p:sp>
      </p:grpSp>
      <p:grpSp>
        <p:nvGrpSpPr>
          <p:cNvPr id="51" name="Group 50"/>
          <p:cNvGrpSpPr/>
          <p:nvPr/>
        </p:nvGrpSpPr>
        <p:grpSpPr>
          <a:xfrm>
            <a:off x="9580348" y="1621577"/>
            <a:ext cx="1025545" cy="895039"/>
            <a:chOff x="6286310" y="4675661"/>
            <a:chExt cx="1025812" cy="895272"/>
          </a:xfrm>
        </p:grpSpPr>
        <p:sp>
          <p:nvSpPr>
            <p:cNvPr id="52" name="Rectangle 51"/>
            <p:cNvSpPr/>
            <p:nvPr/>
          </p:nvSpPr>
          <p:spPr bwMode="gray">
            <a:xfrm>
              <a:off x="6391124" y="4882487"/>
              <a:ext cx="857963" cy="688446"/>
            </a:xfrm>
            <a:prstGeom prst="rect">
              <a:avLst/>
            </a:prstGeom>
            <a:solidFill>
              <a:srgbClr val="9E3039"/>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53" name="TextBox 52"/>
            <p:cNvSpPr txBox="1"/>
            <p:nvPr/>
          </p:nvSpPr>
          <p:spPr>
            <a:xfrm>
              <a:off x="6286310" y="4675661"/>
              <a:ext cx="1025812"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Learning</a:t>
              </a:r>
            </a:p>
          </p:txBody>
        </p:sp>
        <p:pic>
          <p:nvPicPr>
            <p:cNvPr id="54" name="Picture 53"/>
            <p:cNvPicPr>
              <a:picLocks noChangeAspect="1"/>
            </p:cNvPicPr>
            <p:nvPr/>
          </p:nvPicPr>
          <p:blipFill rotWithShape="1">
            <a:blip r:embed="rId10"/>
            <a:srcRect b="32705"/>
            <a:stretch/>
          </p:blipFill>
          <p:spPr>
            <a:xfrm>
              <a:off x="6425077" y="4979943"/>
              <a:ext cx="773740" cy="488543"/>
            </a:xfrm>
            <a:prstGeom prst="ellipse">
              <a:avLst/>
            </a:prstGeom>
            <a:ln w="28575">
              <a:solidFill>
                <a:schemeClr val="bg2">
                  <a:lumMod val="75000"/>
                </a:schemeClr>
              </a:solidFill>
            </a:ln>
          </p:spPr>
        </p:pic>
      </p:grpSp>
      <p:cxnSp>
        <p:nvCxnSpPr>
          <p:cNvPr id="16" name="Elbow Connector 15"/>
          <p:cNvCxnSpPr>
            <a:stCxn id="233" idx="3"/>
            <a:endCxn id="52" idx="1"/>
          </p:cNvCxnSpPr>
          <p:nvPr/>
        </p:nvCxnSpPr>
        <p:spPr>
          <a:xfrm flipV="1">
            <a:off x="7792506" y="2172483"/>
            <a:ext cx="1892629" cy="2352007"/>
          </a:xfrm>
          <a:prstGeom prst="bentConnector3">
            <a:avLst>
              <a:gd name="adj1" fmla="val 55780"/>
            </a:avLst>
          </a:prstGeom>
          <a:ln w="6350">
            <a:solidFill>
              <a:schemeClr val="tx1"/>
            </a:solidFill>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8918146" y="1837086"/>
            <a:ext cx="635322" cy="846166"/>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100" kern="0">
                <a:latin typeface="Arial" panose="020B0604020202020204" pitchFamily="34" charset="0"/>
                <a:ea typeface="Arial Unicode MS" pitchFamily="34" charset="-128"/>
                <a:cs typeface="Arial" panose="020B0604020202020204" pitchFamily="34" charset="0"/>
              </a:defRPr>
            </a:lvl1pPr>
          </a:lstStyle>
          <a:p>
            <a:pPr>
              <a:spcBef>
                <a:spcPts val="0"/>
              </a:spcBef>
            </a:pPr>
            <a:r>
              <a:rPr lang="en-US" dirty="0"/>
              <a:t>Auto assign new hire required learning</a:t>
            </a:r>
          </a:p>
        </p:txBody>
      </p:sp>
      <p:sp>
        <p:nvSpPr>
          <p:cNvPr id="72" name="Oval 71"/>
          <p:cNvSpPr/>
          <p:nvPr/>
        </p:nvSpPr>
        <p:spPr bwMode="gray">
          <a:xfrm>
            <a:off x="8631839" y="1806195"/>
            <a:ext cx="254668" cy="217056"/>
          </a:xfrm>
          <a:prstGeom prst="ellipse">
            <a:avLst/>
          </a:prstGeom>
          <a:solidFill>
            <a:srgbClr val="0070C0"/>
          </a:solidFill>
          <a:ln w="6350" algn="ctr">
            <a:noFill/>
            <a:miter lim="800000"/>
            <a:headEnd/>
            <a:tailEnd/>
          </a:ln>
          <a:effectLst>
            <a:glow rad="228600">
              <a:schemeClr val="accent1">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8</a:t>
            </a:r>
          </a:p>
        </p:txBody>
      </p:sp>
      <p:pic>
        <p:nvPicPr>
          <p:cNvPr id="1026" name="Picture 1" descr="cid:image002.png@01D218E1.4F7854C0"/>
          <p:cNvPicPr>
            <a:picLocks noChangeAspect="1" noChangeArrowheads="1"/>
          </p:cNvPicPr>
          <p:nvPr/>
        </p:nvPicPr>
        <p:blipFill>
          <a:blip r:embed="rId11" r:link="rId12">
            <a:extLst>
              <a:ext uri="{28A0092B-C50C-407E-A947-70E740481C1C}">
                <a14:useLocalDpi xmlns:a14="http://schemas.microsoft.com/office/drawing/2010/main" val="0"/>
              </a:ext>
            </a:extLst>
          </a:blip>
          <a:srcRect/>
          <a:stretch>
            <a:fillRect/>
          </a:stretch>
        </p:blipFill>
        <p:spPr bwMode="auto">
          <a:xfrm>
            <a:off x="2065886" y="2123991"/>
            <a:ext cx="4303453" cy="2905225"/>
          </a:xfrm>
          <a:prstGeom prst="rect">
            <a:avLst/>
          </a:prstGeom>
          <a:noFill/>
          <a:ln>
            <a:noFill/>
          </a:ln>
          <a:effectLst>
            <a:glow rad="228600">
              <a:schemeClr val="accent1">
                <a:satMod val="175000"/>
                <a:alpha val="40000"/>
              </a:schemeClr>
            </a:glo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4356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7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Box 75"/>
          <p:cNvSpPr txBox="1"/>
          <p:nvPr/>
        </p:nvSpPr>
        <p:spPr>
          <a:xfrm>
            <a:off x="4596090" y="2778172"/>
            <a:ext cx="1128480" cy="507713"/>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100" kern="0">
                <a:latin typeface="Arial" panose="020B0604020202020204" pitchFamily="34" charset="0"/>
                <a:ea typeface="Arial Unicode MS" pitchFamily="34" charset="-128"/>
                <a:cs typeface="Arial" panose="020B0604020202020204" pitchFamily="34" charset="0"/>
              </a:defRPr>
            </a:lvl1pPr>
          </a:lstStyle>
          <a:p>
            <a:pPr>
              <a:spcBef>
                <a:spcPts val="0"/>
              </a:spcBef>
            </a:pPr>
            <a:r>
              <a:rPr lang="en-US" dirty="0"/>
              <a:t>Pull onboarding data to complete new hire </a:t>
            </a:r>
          </a:p>
        </p:txBody>
      </p:sp>
      <p:sp>
        <p:nvSpPr>
          <p:cNvPr id="79" name="Oval 78"/>
          <p:cNvSpPr/>
          <p:nvPr/>
        </p:nvSpPr>
        <p:spPr bwMode="gray">
          <a:xfrm>
            <a:off x="4231317" y="2690548"/>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6b</a:t>
            </a:r>
          </a:p>
        </p:txBody>
      </p:sp>
      <p:sp>
        <p:nvSpPr>
          <p:cNvPr id="81" name="Oval 80"/>
          <p:cNvSpPr/>
          <p:nvPr/>
        </p:nvSpPr>
        <p:spPr bwMode="gray">
          <a:xfrm>
            <a:off x="4666646" y="1634932"/>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6a</a:t>
            </a:r>
          </a:p>
        </p:txBody>
      </p:sp>
      <p:sp>
        <p:nvSpPr>
          <p:cNvPr id="82" name="TextBox 81"/>
          <p:cNvSpPr txBox="1"/>
          <p:nvPr/>
        </p:nvSpPr>
        <p:spPr>
          <a:xfrm>
            <a:off x="4973048" y="1699611"/>
            <a:ext cx="1482728" cy="338476"/>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100" kern="0">
                <a:latin typeface="Arial" panose="020B0604020202020204" pitchFamily="34" charset="0"/>
                <a:ea typeface="Arial Unicode MS" pitchFamily="34" charset="-128"/>
                <a:cs typeface="Arial" panose="020B0604020202020204" pitchFamily="34" charset="0"/>
              </a:defRPr>
            </a:lvl1pPr>
          </a:lstStyle>
          <a:p>
            <a:pPr>
              <a:spcBef>
                <a:spcPts val="0"/>
              </a:spcBef>
            </a:pPr>
            <a:r>
              <a:rPr lang="en-US" dirty="0"/>
              <a:t> Pull candidate data to complete new hire</a:t>
            </a:r>
          </a:p>
        </p:txBody>
      </p:sp>
      <p:sp>
        <p:nvSpPr>
          <p:cNvPr id="2" name="Title 1"/>
          <p:cNvSpPr>
            <a:spLocks noGrp="1"/>
          </p:cNvSpPr>
          <p:nvPr>
            <p:ph type="title"/>
          </p:nvPr>
        </p:nvSpPr>
        <p:spPr>
          <a:xfrm>
            <a:off x="505296" y="503999"/>
            <a:ext cx="11183887" cy="738493"/>
          </a:xfrm>
        </p:spPr>
        <p:txBody>
          <a:bodyPr/>
          <a:lstStyle/>
          <a:p>
            <a:r>
              <a:rPr lang="en-US" dirty="0"/>
              <a:t>Recruit &amp; Hire </a:t>
            </a:r>
            <a:br>
              <a:rPr lang="en-US" dirty="0"/>
            </a:br>
            <a:r>
              <a:rPr lang="en-US" b="0" dirty="0"/>
              <a:t>Process Interactions</a:t>
            </a:r>
            <a:endParaRPr lang="en-US" dirty="0"/>
          </a:p>
        </p:txBody>
      </p:sp>
      <p:grpSp>
        <p:nvGrpSpPr>
          <p:cNvPr id="216" name="Group 215"/>
          <p:cNvGrpSpPr/>
          <p:nvPr/>
        </p:nvGrpSpPr>
        <p:grpSpPr>
          <a:xfrm>
            <a:off x="2345722" y="2627049"/>
            <a:ext cx="927546" cy="1083147"/>
            <a:chOff x="8648064" y="3839466"/>
            <a:chExt cx="927788" cy="1083429"/>
          </a:xfrm>
        </p:grpSpPr>
        <p:sp>
          <p:nvSpPr>
            <p:cNvPr id="217" name="Rectangle 216"/>
            <p:cNvSpPr/>
            <p:nvPr/>
          </p:nvSpPr>
          <p:spPr bwMode="gray">
            <a:xfrm>
              <a:off x="8661452" y="4090791"/>
              <a:ext cx="914400" cy="832104"/>
            </a:xfrm>
            <a:prstGeom prst="rect">
              <a:avLst/>
            </a:prstGeom>
            <a:solidFill>
              <a:schemeClr val="accent6">
                <a:lumMod val="75000"/>
              </a:schemeClr>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218" name="TextBox 217"/>
            <p:cNvSpPr txBox="1"/>
            <p:nvPr/>
          </p:nvSpPr>
          <p:spPr>
            <a:xfrm>
              <a:off x="8648064" y="3839466"/>
              <a:ext cx="919788" cy="18744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Recruiting</a:t>
              </a:r>
            </a:p>
          </p:txBody>
        </p:sp>
        <p:pic>
          <p:nvPicPr>
            <p:cNvPr id="219" name="Picture 218"/>
            <p:cNvPicPr>
              <a:picLocks noChangeAspect="1"/>
            </p:cNvPicPr>
            <p:nvPr/>
          </p:nvPicPr>
          <p:blipFill>
            <a:blip r:embed="rId3"/>
            <a:stretch>
              <a:fillRect/>
            </a:stretch>
          </p:blipFill>
          <p:spPr>
            <a:xfrm>
              <a:off x="8843401" y="4197246"/>
              <a:ext cx="541871" cy="562319"/>
            </a:xfrm>
            <a:prstGeom prst="ellipse">
              <a:avLst/>
            </a:prstGeom>
            <a:ln w="28575">
              <a:solidFill>
                <a:schemeClr val="bg2">
                  <a:lumMod val="75000"/>
                </a:schemeClr>
              </a:solidFill>
            </a:ln>
          </p:spPr>
        </p:pic>
      </p:grpSp>
      <p:grpSp>
        <p:nvGrpSpPr>
          <p:cNvPr id="224" name="Group 223"/>
          <p:cNvGrpSpPr/>
          <p:nvPr/>
        </p:nvGrpSpPr>
        <p:grpSpPr>
          <a:xfrm>
            <a:off x="4087997" y="3917717"/>
            <a:ext cx="914580" cy="1046339"/>
            <a:chOff x="7956884" y="4984226"/>
            <a:chExt cx="914818" cy="1046611"/>
          </a:xfrm>
        </p:grpSpPr>
        <p:grpSp>
          <p:nvGrpSpPr>
            <p:cNvPr id="225" name="Group 224"/>
            <p:cNvGrpSpPr/>
            <p:nvPr/>
          </p:nvGrpSpPr>
          <p:grpSpPr>
            <a:xfrm>
              <a:off x="7956884" y="4984226"/>
              <a:ext cx="914818" cy="1046611"/>
              <a:chOff x="10492431" y="1510888"/>
              <a:chExt cx="914818" cy="1046611"/>
            </a:xfrm>
          </p:grpSpPr>
          <p:sp>
            <p:nvSpPr>
              <p:cNvPr id="227" name="Rectangle 226"/>
              <p:cNvSpPr/>
              <p:nvPr/>
            </p:nvSpPr>
            <p:spPr bwMode="gray">
              <a:xfrm>
                <a:off x="10492431" y="1726618"/>
                <a:ext cx="914818" cy="830881"/>
              </a:xfrm>
              <a:prstGeom prst="rect">
                <a:avLst/>
              </a:prstGeom>
              <a:solidFill>
                <a:schemeClr val="accent6">
                  <a:lumMod val="50000"/>
                </a:schemeClr>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228" name="TextBox 227"/>
              <p:cNvSpPr txBox="1"/>
              <p:nvPr/>
            </p:nvSpPr>
            <p:spPr>
              <a:xfrm>
                <a:off x="10492431" y="1510888"/>
                <a:ext cx="914818"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Onboarding</a:t>
                </a:r>
              </a:p>
            </p:txBody>
          </p:sp>
        </p:grpSp>
        <p:pic>
          <p:nvPicPr>
            <p:cNvPr id="226" name="Picture 225"/>
            <p:cNvPicPr>
              <a:picLocks noChangeAspect="1"/>
            </p:cNvPicPr>
            <p:nvPr/>
          </p:nvPicPr>
          <p:blipFill>
            <a:blip r:embed="rId4"/>
            <a:stretch>
              <a:fillRect/>
            </a:stretch>
          </p:blipFill>
          <p:spPr>
            <a:xfrm>
              <a:off x="8141771" y="5303750"/>
              <a:ext cx="585008" cy="610444"/>
            </a:xfrm>
            <a:prstGeom prst="ellipse">
              <a:avLst/>
            </a:prstGeom>
            <a:ln w="28575">
              <a:solidFill>
                <a:schemeClr val="bg2">
                  <a:lumMod val="75000"/>
                </a:schemeClr>
              </a:solidFill>
            </a:ln>
          </p:spPr>
        </p:pic>
      </p:grpSp>
      <p:cxnSp>
        <p:nvCxnSpPr>
          <p:cNvPr id="229" name="Elbow Connector 228"/>
          <p:cNvCxnSpPr>
            <a:stCxn id="217" idx="2"/>
            <a:endCxn id="227" idx="1"/>
          </p:cNvCxnSpPr>
          <p:nvPr/>
        </p:nvCxnSpPr>
        <p:spPr>
          <a:xfrm rot="16200000" flipH="1">
            <a:off x="3032828" y="3493554"/>
            <a:ext cx="838528" cy="1271810"/>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Elbow Connector 229"/>
          <p:cNvCxnSpPr>
            <a:stCxn id="228" idx="0"/>
            <a:endCxn id="221" idx="1"/>
          </p:cNvCxnSpPr>
          <p:nvPr/>
        </p:nvCxnSpPr>
        <p:spPr>
          <a:xfrm rot="5400000" flipH="1" flipV="1">
            <a:off x="4670516" y="2813795"/>
            <a:ext cx="978693" cy="1229148"/>
          </a:xfrm>
          <a:prstGeom prst="bentConnector2">
            <a:avLst/>
          </a:prstGeom>
          <a:ln w="63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1" name="Elbow Connector 230"/>
          <p:cNvCxnSpPr>
            <a:stCxn id="221" idx="3"/>
            <a:endCxn id="235" idx="0"/>
          </p:cNvCxnSpPr>
          <p:nvPr/>
        </p:nvCxnSpPr>
        <p:spPr>
          <a:xfrm>
            <a:off x="6688598" y="2939023"/>
            <a:ext cx="619431" cy="949046"/>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6" name="Elbow Connector 235"/>
          <p:cNvCxnSpPr>
            <a:stCxn id="223" idx="0"/>
            <a:endCxn id="218" idx="0"/>
          </p:cNvCxnSpPr>
          <p:nvPr/>
        </p:nvCxnSpPr>
        <p:spPr>
          <a:xfrm rot="16200000" flipH="1" flipV="1">
            <a:off x="4343194" y="749414"/>
            <a:ext cx="339938" cy="3415330"/>
          </a:xfrm>
          <a:prstGeom prst="bentConnector3">
            <a:avLst>
              <a:gd name="adj1" fmla="val -67230"/>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7" name="TextBox 236"/>
          <p:cNvSpPr txBox="1"/>
          <p:nvPr/>
        </p:nvSpPr>
        <p:spPr>
          <a:xfrm>
            <a:off x="2900157" y="2123992"/>
            <a:ext cx="2492202" cy="430775"/>
          </a:xfrm>
          <a:prstGeom prst="rect">
            <a:avLst/>
          </a:prstGeom>
          <a:noFill/>
        </p:spPr>
        <p:txBody>
          <a:bodyPr wrap="square" rtlCol="0">
            <a:spAutoFit/>
          </a:bodyPr>
          <a:lstStyle/>
          <a:p>
            <a:pPr fontAlgn="t">
              <a:spcBef>
                <a:spcPts val="60"/>
              </a:spcBef>
            </a:pPr>
            <a:r>
              <a:rPr lang="en-US" sz="1100" dirty="0">
                <a:latin typeface="Arial" panose="020B0604020202020204" pitchFamily="34" charset="0"/>
                <a:cs typeface="Arial" panose="020B0604020202020204" pitchFamily="34" charset="0"/>
              </a:rPr>
              <a:t>       Job requisition can be initiated from Position Org Chart</a:t>
            </a:r>
          </a:p>
        </p:txBody>
      </p:sp>
      <p:cxnSp>
        <p:nvCxnSpPr>
          <p:cNvPr id="244" name="Elbow Connector 243"/>
          <p:cNvCxnSpPr/>
          <p:nvPr/>
        </p:nvCxnSpPr>
        <p:spPr>
          <a:xfrm rot="5400000" flipH="1">
            <a:off x="4014162" y="1635773"/>
            <a:ext cx="1645570" cy="4976108"/>
          </a:xfrm>
          <a:prstGeom prst="bentConnector4">
            <a:avLst>
              <a:gd name="adj1" fmla="val -15740"/>
              <a:gd name="adj2" fmla="val 104593"/>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6" name="TextBox 245"/>
          <p:cNvSpPr txBox="1"/>
          <p:nvPr/>
        </p:nvSpPr>
        <p:spPr>
          <a:xfrm>
            <a:off x="2900156" y="3930989"/>
            <a:ext cx="1103873" cy="507699"/>
          </a:xfrm>
          <a:prstGeom prst="rect">
            <a:avLst/>
          </a:prstGeom>
          <a:noFill/>
        </p:spPr>
        <p:txBody>
          <a:bodyPr wrap="square" lIns="0" tIns="0" rIns="0" bIns="0" rtlCol="0">
            <a:spAutoFit/>
          </a:bodyPr>
          <a:lstStyle/>
          <a:p>
            <a:pPr fontAlgn="base">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       Initiate onboarding from requisition</a:t>
            </a:r>
          </a:p>
        </p:txBody>
      </p:sp>
      <p:grpSp>
        <p:nvGrpSpPr>
          <p:cNvPr id="263" name="Group 262"/>
          <p:cNvGrpSpPr/>
          <p:nvPr/>
        </p:nvGrpSpPr>
        <p:grpSpPr>
          <a:xfrm>
            <a:off x="229508" y="3063324"/>
            <a:ext cx="1569785" cy="1066135"/>
            <a:chOff x="3034019" y="4039909"/>
            <a:chExt cx="1570194" cy="1066413"/>
          </a:xfrm>
        </p:grpSpPr>
        <p:sp>
          <p:nvSpPr>
            <p:cNvPr id="264" name="Rectangle 263"/>
            <p:cNvSpPr/>
            <p:nvPr/>
          </p:nvSpPr>
          <p:spPr bwMode="gray">
            <a:xfrm>
              <a:off x="3361707" y="4275441"/>
              <a:ext cx="914818" cy="830881"/>
            </a:xfrm>
            <a:prstGeom prst="rect">
              <a:avLst/>
            </a:prstGeom>
            <a:solidFill>
              <a:srgbClr val="2B3F7B"/>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265" name="Picture 264"/>
            <p:cNvPicPr>
              <a:picLocks noChangeAspect="1"/>
            </p:cNvPicPr>
            <p:nvPr/>
          </p:nvPicPr>
          <p:blipFill>
            <a:blip r:embed="rId5"/>
            <a:stretch>
              <a:fillRect/>
            </a:stretch>
          </p:blipFill>
          <p:spPr>
            <a:xfrm>
              <a:off x="3443149" y="4419313"/>
              <a:ext cx="769128" cy="549377"/>
            </a:xfrm>
            <a:prstGeom prst="ellipse">
              <a:avLst/>
            </a:prstGeom>
            <a:ln w="28575">
              <a:solidFill>
                <a:schemeClr val="bg2">
                  <a:lumMod val="75000"/>
                </a:schemeClr>
              </a:solidFill>
            </a:ln>
          </p:spPr>
        </p:pic>
        <p:sp>
          <p:nvSpPr>
            <p:cNvPr id="266" name="TextBox 265"/>
            <p:cNvSpPr txBox="1"/>
            <p:nvPr/>
          </p:nvSpPr>
          <p:spPr>
            <a:xfrm>
              <a:off x="3034019" y="4039909"/>
              <a:ext cx="1570194"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Succession</a:t>
              </a:r>
            </a:p>
          </p:txBody>
        </p:sp>
      </p:grpSp>
      <p:cxnSp>
        <p:nvCxnSpPr>
          <p:cNvPr id="268" name="Elbow Connector 267"/>
          <p:cNvCxnSpPr>
            <a:stCxn id="266" idx="0"/>
            <a:endCxn id="218" idx="1"/>
          </p:cNvCxnSpPr>
          <p:nvPr/>
        </p:nvCxnSpPr>
        <p:spPr>
          <a:xfrm rot="5400000" flipH="1" flipV="1">
            <a:off x="1508775" y="2226375"/>
            <a:ext cx="342576" cy="1331321"/>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1" name="TextBox 270"/>
          <p:cNvSpPr txBox="1"/>
          <p:nvPr/>
        </p:nvSpPr>
        <p:spPr>
          <a:xfrm>
            <a:off x="880564" y="2157660"/>
            <a:ext cx="1637515" cy="600008"/>
          </a:xfrm>
          <a:prstGeom prst="rect">
            <a:avLst/>
          </a:prstGeom>
          <a:noFill/>
        </p:spPr>
        <p:txBody>
          <a:bodyPr wrap="square" rtlCol="0">
            <a:spAutoFit/>
          </a:bodyPr>
          <a:lstStyle/>
          <a:p>
            <a:pPr fontAlgn="t"/>
            <a:r>
              <a:rPr lang="en-US" sz="1100" dirty="0">
                <a:latin typeface="Arial" panose="020B0604020202020204" pitchFamily="34" charset="0"/>
                <a:cs typeface="Arial" panose="020B0604020202020204" pitchFamily="34" charset="0"/>
              </a:rPr>
              <a:t>Job requisition can be initiated from Succession Org Chart</a:t>
            </a:r>
          </a:p>
        </p:txBody>
      </p:sp>
      <p:sp>
        <p:nvSpPr>
          <p:cNvPr id="277" name="TextBox 276"/>
          <p:cNvSpPr txBox="1"/>
          <p:nvPr/>
        </p:nvSpPr>
        <p:spPr>
          <a:xfrm>
            <a:off x="2420468" y="5290839"/>
            <a:ext cx="4841734" cy="67695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Recruiters can search candidates including internal candidate profiles</a:t>
            </a:r>
          </a:p>
          <a:p>
            <a:pPr fontAlgn="base">
              <a:spcAft>
                <a:spcPct val="0"/>
              </a:spcAft>
              <a:buClr>
                <a:srgbClr val="F0AB00"/>
              </a:buClr>
              <a:buSzPct val="80000"/>
            </a:pPr>
            <a:br>
              <a:rPr lang="en-US" sz="1100" kern="0" dirty="0">
                <a:latin typeface="Arial" panose="020B0604020202020204" pitchFamily="34" charset="0"/>
                <a:ea typeface="Arial Unicode MS" pitchFamily="34" charset="-128"/>
                <a:cs typeface="Arial" panose="020B0604020202020204" pitchFamily="34" charset="0"/>
              </a:rPr>
            </a:br>
            <a:r>
              <a:rPr lang="en-US" sz="1100" kern="0" dirty="0">
                <a:latin typeface="Arial" panose="020B0604020202020204" pitchFamily="34" charset="0"/>
                <a:ea typeface="Arial Unicode MS" pitchFamily="34" charset="-128"/>
                <a:cs typeface="Arial" panose="020B0604020202020204" pitchFamily="34" charset="0"/>
              </a:rPr>
              <a:t>Employees can update their candidate profile when applying for jobs which also updates their employee profile</a:t>
            </a:r>
          </a:p>
        </p:txBody>
      </p:sp>
      <p:sp>
        <p:nvSpPr>
          <p:cNvPr id="278" name="TextBox 277"/>
          <p:cNvSpPr txBox="1"/>
          <p:nvPr/>
        </p:nvSpPr>
        <p:spPr>
          <a:xfrm>
            <a:off x="4612110" y="3506091"/>
            <a:ext cx="1272431" cy="338466"/>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100" kern="0">
                <a:latin typeface="Arial" panose="020B0604020202020204" pitchFamily="34" charset="0"/>
                <a:ea typeface="Arial Unicode MS" pitchFamily="34" charset="-128"/>
                <a:cs typeface="Arial" panose="020B0604020202020204" pitchFamily="34" charset="0"/>
              </a:defRPr>
            </a:lvl1pPr>
          </a:lstStyle>
          <a:p>
            <a:pPr>
              <a:spcBef>
                <a:spcPts val="0"/>
              </a:spcBef>
            </a:pPr>
            <a:r>
              <a:rPr lang="en-US" dirty="0"/>
              <a:t>        Complete onboarding tasks</a:t>
            </a:r>
          </a:p>
        </p:txBody>
      </p:sp>
      <p:sp>
        <p:nvSpPr>
          <p:cNvPr id="3" name="5-Point Star 2"/>
          <p:cNvSpPr/>
          <p:nvPr/>
        </p:nvSpPr>
        <p:spPr bwMode="gray">
          <a:xfrm>
            <a:off x="2702780" y="1536108"/>
            <a:ext cx="759916" cy="481168"/>
          </a:xfrm>
          <a:prstGeom prst="star5">
            <a:avLst/>
          </a:prstGeom>
          <a:solidFill>
            <a:schemeClr val="accent1"/>
          </a:solidFill>
          <a:ln w="6350" algn="ctr">
            <a:noFill/>
            <a:miter lim="800000"/>
            <a:headEnd/>
            <a:tailEnd/>
          </a:ln>
        </p:spPr>
        <p:txBody>
          <a:bodyPr lIns="0" tIns="0" rIns="0" bIns="0" rtlCol="0" anchor="ctr"/>
          <a:lstStyle/>
          <a:p>
            <a:pPr algn="ctr" defTabSz="914126" fontAlgn="base">
              <a:spcBef>
                <a:spcPct val="50000"/>
              </a:spcBef>
              <a:spcAft>
                <a:spcPct val="0"/>
              </a:spcAft>
              <a:buClr>
                <a:srgbClr val="F0AB00"/>
              </a:buClr>
              <a:buSzPct val="80000"/>
            </a:pPr>
            <a:r>
              <a:rPr lang="en-US" sz="1000" b="1" kern="0" dirty="0">
                <a:ea typeface="Arial Unicode MS" pitchFamily="34" charset="-128"/>
                <a:cs typeface="Arial Unicode MS" pitchFamily="34" charset="-128"/>
              </a:rPr>
              <a:t>Start</a:t>
            </a:r>
          </a:p>
        </p:txBody>
      </p:sp>
      <p:grpSp>
        <p:nvGrpSpPr>
          <p:cNvPr id="4" name="Group 3"/>
          <p:cNvGrpSpPr/>
          <p:nvPr/>
        </p:nvGrpSpPr>
        <p:grpSpPr>
          <a:xfrm>
            <a:off x="5573729" y="2287110"/>
            <a:ext cx="1294194" cy="1067857"/>
            <a:chOff x="6906489" y="2708845"/>
            <a:chExt cx="1294531" cy="1068135"/>
          </a:xfrm>
        </p:grpSpPr>
        <p:grpSp>
          <p:nvGrpSpPr>
            <p:cNvPr id="220" name="Group 219"/>
            <p:cNvGrpSpPr/>
            <p:nvPr/>
          </p:nvGrpSpPr>
          <p:grpSpPr>
            <a:xfrm>
              <a:off x="6906489" y="2708845"/>
              <a:ext cx="1294531" cy="1068135"/>
              <a:chOff x="4598598" y="3328742"/>
              <a:chExt cx="1294531" cy="1068135"/>
            </a:xfrm>
          </p:grpSpPr>
          <p:sp>
            <p:nvSpPr>
              <p:cNvPr id="221" name="Rectangle 220"/>
              <p:cNvSpPr/>
              <p:nvPr/>
            </p:nvSpPr>
            <p:spPr bwMode="gray">
              <a:xfrm>
                <a:off x="4799357" y="3564773"/>
                <a:ext cx="914400" cy="832104"/>
              </a:xfrm>
              <a:prstGeom prst="rect">
                <a:avLst/>
              </a:prstGeom>
              <a:solidFill>
                <a:schemeClr val="bg1">
                  <a:lumMod val="50000"/>
                </a:schemeClr>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223" name="TextBox 222"/>
              <p:cNvSpPr txBox="1"/>
              <p:nvPr/>
            </p:nvSpPr>
            <p:spPr>
              <a:xfrm>
                <a:off x="4598598" y="3328742"/>
                <a:ext cx="1294531"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Central</a:t>
                </a:r>
              </a:p>
            </p:txBody>
          </p:sp>
        </p:grpSp>
        <p:pic>
          <p:nvPicPr>
            <p:cNvPr id="121" name="Picture 120"/>
            <p:cNvPicPr>
              <a:picLocks noChangeAspect="1"/>
            </p:cNvPicPr>
            <p:nvPr/>
          </p:nvPicPr>
          <p:blipFill>
            <a:blip r:embed="rId6"/>
            <a:stretch>
              <a:fillRect/>
            </a:stretch>
          </p:blipFill>
          <p:spPr>
            <a:xfrm>
              <a:off x="7258713" y="3071045"/>
              <a:ext cx="652801" cy="586694"/>
            </a:xfrm>
            <a:prstGeom prst="roundRect">
              <a:avLst/>
            </a:prstGeom>
            <a:ln w="28575">
              <a:solidFill>
                <a:schemeClr val="bg2">
                  <a:lumMod val="50000"/>
                </a:schemeClr>
              </a:solidFill>
            </a:ln>
          </p:spPr>
        </p:pic>
      </p:grpSp>
      <p:grpSp>
        <p:nvGrpSpPr>
          <p:cNvPr id="51" name="Group 50"/>
          <p:cNvGrpSpPr/>
          <p:nvPr/>
        </p:nvGrpSpPr>
        <p:grpSpPr>
          <a:xfrm>
            <a:off x="9580348" y="1621577"/>
            <a:ext cx="1025545" cy="895039"/>
            <a:chOff x="6286310" y="4675661"/>
            <a:chExt cx="1025812" cy="895272"/>
          </a:xfrm>
        </p:grpSpPr>
        <p:sp>
          <p:nvSpPr>
            <p:cNvPr id="52" name="Rectangle 51"/>
            <p:cNvSpPr/>
            <p:nvPr/>
          </p:nvSpPr>
          <p:spPr bwMode="gray">
            <a:xfrm>
              <a:off x="6391124" y="4882487"/>
              <a:ext cx="857963" cy="688446"/>
            </a:xfrm>
            <a:prstGeom prst="rect">
              <a:avLst/>
            </a:prstGeom>
            <a:solidFill>
              <a:srgbClr val="9E3039"/>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53" name="TextBox 52"/>
            <p:cNvSpPr txBox="1"/>
            <p:nvPr/>
          </p:nvSpPr>
          <p:spPr>
            <a:xfrm>
              <a:off x="6286310" y="4675661"/>
              <a:ext cx="1025812"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Learning</a:t>
              </a:r>
            </a:p>
          </p:txBody>
        </p:sp>
        <p:pic>
          <p:nvPicPr>
            <p:cNvPr id="54" name="Picture 53"/>
            <p:cNvPicPr>
              <a:picLocks noChangeAspect="1"/>
            </p:cNvPicPr>
            <p:nvPr/>
          </p:nvPicPr>
          <p:blipFill rotWithShape="1">
            <a:blip r:embed="rId7"/>
            <a:srcRect b="32705"/>
            <a:stretch/>
          </p:blipFill>
          <p:spPr>
            <a:xfrm>
              <a:off x="6425077" y="4979943"/>
              <a:ext cx="773740" cy="488543"/>
            </a:xfrm>
            <a:prstGeom prst="ellipse">
              <a:avLst/>
            </a:prstGeom>
            <a:ln w="28575">
              <a:solidFill>
                <a:schemeClr val="bg2">
                  <a:lumMod val="75000"/>
                </a:schemeClr>
              </a:solidFill>
            </a:ln>
          </p:spPr>
        </p:pic>
      </p:grpSp>
      <p:grpSp>
        <p:nvGrpSpPr>
          <p:cNvPr id="55" name="Group 54"/>
          <p:cNvGrpSpPr/>
          <p:nvPr/>
        </p:nvGrpSpPr>
        <p:grpSpPr>
          <a:xfrm>
            <a:off x="9501525" y="4680745"/>
            <a:ext cx="1294194" cy="884028"/>
            <a:chOff x="6257215" y="2674241"/>
            <a:chExt cx="1294531" cy="884258"/>
          </a:xfrm>
        </p:grpSpPr>
        <p:sp>
          <p:nvSpPr>
            <p:cNvPr id="56" name="Rectangle 55"/>
            <p:cNvSpPr/>
            <p:nvPr/>
          </p:nvSpPr>
          <p:spPr bwMode="gray">
            <a:xfrm>
              <a:off x="6457975" y="2872699"/>
              <a:ext cx="872794" cy="685800"/>
            </a:xfrm>
            <a:prstGeom prst="rect">
              <a:avLst/>
            </a:prstGeom>
            <a:solidFill>
              <a:srgbClr val="D4652D"/>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57" name="TextBox 56"/>
            <p:cNvSpPr txBox="1"/>
            <p:nvPr/>
          </p:nvSpPr>
          <p:spPr>
            <a:xfrm>
              <a:off x="6257215" y="2674241"/>
              <a:ext cx="1294531" cy="184709"/>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Goals</a:t>
              </a:r>
            </a:p>
          </p:txBody>
        </p:sp>
        <p:pic>
          <p:nvPicPr>
            <p:cNvPr id="58" name="Picture 57"/>
            <p:cNvPicPr>
              <a:picLocks noChangeAspect="1"/>
            </p:cNvPicPr>
            <p:nvPr/>
          </p:nvPicPr>
          <p:blipFill rotWithShape="1">
            <a:blip r:embed="rId8"/>
            <a:srcRect l="18956" t="7002"/>
            <a:stretch/>
          </p:blipFill>
          <p:spPr>
            <a:xfrm>
              <a:off x="6648440" y="2949659"/>
              <a:ext cx="494578" cy="497550"/>
            </a:xfrm>
            <a:prstGeom prst="ellipse">
              <a:avLst/>
            </a:prstGeom>
            <a:ln w="28575">
              <a:solidFill>
                <a:schemeClr val="bg2">
                  <a:lumMod val="75000"/>
                </a:schemeClr>
              </a:solidFill>
            </a:ln>
          </p:spPr>
        </p:pic>
      </p:grpSp>
      <p:cxnSp>
        <p:nvCxnSpPr>
          <p:cNvPr id="11" name="Elbow Connector 10"/>
          <p:cNvCxnSpPr>
            <a:stCxn id="52" idx="3"/>
            <a:endCxn id="85" idx="0"/>
          </p:cNvCxnSpPr>
          <p:nvPr/>
        </p:nvCxnSpPr>
        <p:spPr>
          <a:xfrm>
            <a:off x="10542873" y="2172482"/>
            <a:ext cx="821176" cy="415602"/>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233" idx="3"/>
            <a:endCxn id="56" idx="1"/>
          </p:cNvCxnSpPr>
          <p:nvPr/>
        </p:nvCxnSpPr>
        <p:spPr>
          <a:xfrm>
            <a:off x="7792505" y="4524490"/>
            <a:ext cx="1909728" cy="697471"/>
          </a:xfrm>
          <a:prstGeom prst="bentConnector3">
            <a:avLst>
              <a:gd name="adj1" fmla="val 55319"/>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233" idx="3"/>
            <a:endCxn id="52" idx="1"/>
          </p:cNvCxnSpPr>
          <p:nvPr/>
        </p:nvCxnSpPr>
        <p:spPr>
          <a:xfrm flipV="1">
            <a:off x="7792506" y="2172483"/>
            <a:ext cx="1892629" cy="2352007"/>
          </a:xfrm>
          <a:prstGeom prst="bentConnector3">
            <a:avLst>
              <a:gd name="adj1" fmla="val 5578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8918146" y="1837086"/>
            <a:ext cx="635322" cy="846166"/>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100" kern="0">
                <a:latin typeface="Arial" panose="020B0604020202020204" pitchFamily="34" charset="0"/>
                <a:ea typeface="Arial Unicode MS" pitchFamily="34" charset="-128"/>
                <a:cs typeface="Arial" panose="020B0604020202020204" pitchFamily="34" charset="0"/>
              </a:defRPr>
            </a:lvl1pPr>
          </a:lstStyle>
          <a:p>
            <a:pPr>
              <a:spcBef>
                <a:spcPts val="0"/>
              </a:spcBef>
            </a:pPr>
            <a:r>
              <a:rPr lang="en-US" dirty="0"/>
              <a:t>Auto assign new hire required learning</a:t>
            </a:r>
          </a:p>
        </p:txBody>
      </p:sp>
      <p:sp>
        <p:nvSpPr>
          <p:cNvPr id="85" name="Flowchart: Off-page Connector 84"/>
          <p:cNvSpPr/>
          <p:nvPr/>
        </p:nvSpPr>
        <p:spPr bwMode="gray">
          <a:xfrm>
            <a:off x="10814996" y="2588084"/>
            <a:ext cx="1098109" cy="580446"/>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Learn &amp; Develop</a:t>
            </a:r>
          </a:p>
        </p:txBody>
      </p:sp>
      <p:sp>
        <p:nvSpPr>
          <p:cNvPr id="86" name="Flowchart: Off-page Connector 85"/>
          <p:cNvSpPr/>
          <p:nvPr/>
        </p:nvSpPr>
        <p:spPr bwMode="gray">
          <a:xfrm>
            <a:off x="10814996" y="4928828"/>
            <a:ext cx="1098109" cy="580446"/>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Perform &amp; Reward</a:t>
            </a:r>
          </a:p>
        </p:txBody>
      </p:sp>
      <p:cxnSp>
        <p:nvCxnSpPr>
          <p:cNvPr id="243" name="Elbow Connector 242"/>
          <p:cNvCxnSpPr>
            <a:stCxn id="56" idx="3"/>
            <a:endCxn id="86" idx="1"/>
          </p:cNvCxnSpPr>
          <p:nvPr/>
        </p:nvCxnSpPr>
        <p:spPr>
          <a:xfrm flipV="1">
            <a:off x="10574800" y="5219051"/>
            <a:ext cx="240196" cy="2911"/>
          </a:xfrm>
          <a:prstGeom prst="bentConnector3">
            <a:avLst>
              <a:gd name="adj1" fmla="val 5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60" idx="3"/>
            <a:endCxn id="85" idx="2"/>
          </p:cNvCxnSpPr>
          <p:nvPr/>
        </p:nvCxnSpPr>
        <p:spPr>
          <a:xfrm flipV="1">
            <a:off x="10580311" y="3168531"/>
            <a:ext cx="783739" cy="424339"/>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7420249" y="3205674"/>
            <a:ext cx="1040606" cy="5076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100" kern="0">
                <a:latin typeface="Arial" panose="020B0604020202020204" pitchFamily="34" charset="0"/>
                <a:ea typeface="Arial Unicode MS" pitchFamily="34" charset="-128"/>
                <a:cs typeface="Arial" panose="020B0604020202020204" pitchFamily="34" charset="0"/>
              </a:defRPr>
            </a:lvl1pPr>
          </a:lstStyle>
          <a:p>
            <a:pPr>
              <a:spcBef>
                <a:spcPts val="0"/>
              </a:spcBef>
            </a:pPr>
            <a:r>
              <a:rPr lang="en-US" dirty="0"/>
              <a:t>        New hire can access talent modules</a:t>
            </a:r>
          </a:p>
        </p:txBody>
      </p:sp>
      <p:sp>
        <p:nvSpPr>
          <p:cNvPr id="65" name="Oval 64"/>
          <p:cNvSpPr/>
          <p:nvPr/>
        </p:nvSpPr>
        <p:spPr bwMode="gray">
          <a:xfrm>
            <a:off x="646991" y="2327590"/>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1b</a:t>
            </a:r>
          </a:p>
        </p:txBody>
      </p:sp>
      <p:sp>
        <p:nvSpPr>
          <p:cNvPr id="66" name="Oval 65"/>
          <p:cNvSpPr/>
          <p:nvPr/>
        </p:nvSpPr>
        <p:spPr bwMode="gray">
          <a:xfrm>
            <a:off x="2954812" y="2113683"/>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1a</a:t>
            </a:r>
          </a:p>
        </p:txBody>
      </p:sp>
      <p:sp>
        <p:nvSpPr>
          <p:cNvPr id="67" name="Oval 66"/>
          <p:cNvSpPr/>
          <p:nvPr/>
        </p:nvSpPr>
        <p:spPr bwMode="gray">
          <a:xfrm>
            <a:off x="2866212" y="3898173"/>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4</a:t>
            </a:r>
          </a:p>
        </p:txBody>
      </p:sp>
      <p:sp>
        <p:nvSpPr>
          <p:cNvPr id="68" name="Oval 67"/>
          <p:cNvSpPr/>
          <p:nvPr/>
        </p:nvSpPr>
        <p:spPr bwMode="gray">
          <a:xfrm>
            <a:off x="2099012" y="5275311"/>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2</a:t>
            </a:r>
          </a:p>
        </p:txBody>
      </p:sp>
      <p:sp>
        <p:nvSpPr>
          <p:cNvPr id="69" name="Oval 68"/>
          <p:cNvSpPr/>
          <p:nvPr/>
        </p:nvSpPr>
        <p:spPr bwMode="gray">
          <a:xfrm>
            <a:off x="2096493" y="5575326"/>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3</a:t>
            </a:r>
          </a:p>
        </p:txBody>
      </p:sp>
      <p:sp>
        <p:nvSpPr>
          <p:cNvPr id="70" name="Oval 69"/>
          <p:cNvSpPr/>
          <p:nvPr/>
        </p:nvSpPr>
        <p:spPr bwMode="gray">
          <a:xfrm>
            <a:off x="4618157" y="3453175"/>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5</a:t>
            </a:r>
          </a:p>
        </p:txBody>
      </p:sp>
      <p:sp>
        <p:nvSpPr>
          <p:cNvPr id="71" name="Oval 70"/>
          <p:cNvSpPr/>
          <p:nvPr/>
        </p:nvSpPr>
        <p:spPr bwMode="gray">
          <a:xfrm>
            <a:off x="7387323" y="3157293"/>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7</a:t>
            </a:r>
          </a:p>
        </p:txBody>
      </p:sp>
      <p:sp>
        <p:nvSpPr>
          <p:cNvPr id="72" name="Oval 71"/>
          <p:cNvSpPr/>
          <p:nvPr/>
        </p:nvSpPr>
        <p:spPr bwMode="gray">
          <a:xfrm>
            <a:off x="8631839" y="1806195"/>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8</a:t>
            </a:r>
          </a:p>
        </p:txBody>
      </p:sp>
      <p:sp>
        <p:nvSpPr>
          <p:cNvPr id="74" name="Oval 73"/>
          <p:cNvSpPr/>
          <p:nvPr/>
        </p:nvSpPr>
        <p:spPr bwMode="gray">
          <a:xfrm>
            <a:off x="8579752" y="4853314"/>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10</a:t>
            </a:r>
          </a:p>
        </p:txBody>
      </p:sp>
      <p:sp>
        <p:nvSpPr>
          <p:cNvPr id="83" name="Rectangle 82"/>
          <p:cNvSpPr/>
          <p:nvPr/>
        </p:nvSpPr>
        <p:spPr bwMode="gray">
          <a:xfrm>
            <a:off x="229509" y="1296065"/>
            <a:ext cx="11817738" cy="5233851"/>
          </a:xfrm>
          <a:prstGeom prst="rect">
            <a:avLst/>
          </a:prstGeom>
          <a:solidFill>
            <a:schemeClr val="bg1">
              <a:alpha val="68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grpSp>
        <p:nvGrpSpPr>
          <p:cNvPr id="232" name="Group 231"/>
          <p:cNvGrpSpPr/>
          <p:nvPr/>
        </p:nvGrpSpPr>
        <p:grpSpPr>
          <a:xfrm>
            <a:off x="6660931" y="3888070"/>
            <a:ext cx="1294194" cy="1051753"/>
            <a:chOff x="10275380" y="1505472"/>
            <a:chExt cx="1294531" cy="1052027"/>
          </a:xfrm>
        </p:grpSpPr>
        <p:sp>
          <p:nvSpPr>
            <p:cNvPr id="233" name="Rectangle 232"/>
            <p:cNvSpPr/>
            <p:nvPr/>
          </p:nvSpPr>
          <p:spPr bwMode="gray">
            <a:xfrm>
              <a:off x="10492431" y="1726618"/>
              <a:ext cx="914818" cy="830881"/>
            </a:xfrm>
            <a:prstGeom prst="rect">
              <a:avLst/>
            </a:prstGeom>
            <a:solidFill>
              <a:schemeClr val="bg1">
                <a:lumMod val="65000"/>
              </a:schemeClr>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234" name="Picture 233"/>
            <p:cNvPicPr>
              <a:picLocks noChangeAspect="1"/>
            </p:cNvPicPr>
            <p:nvPr/>
          </p:nvPicPr>
          <p:blipFill>
            <a:blip r:embed="rId9"/>
            <a:stretch>
              <a:fillRect/>
            </a:stretch>
          </p:blipFill>
          <p:spPr>
            <a:xfrm>
              <a:off x="10632476" y="1810583"/>
              <a:ext cx="618775" cy="658271"/>
            </a:xfrm>
            <a:prstGeom prst="ellipse">
              <a:avLst/>
            </a:prstGeom>
            <a:ln w="28575">
              <a:solidFill>
                <a:schemeClr val="bg2">
                  <a:lumMod val="75000"/>
                </a:schemeClr>
              </a:solidFill>
            </a:ln>
          </p:spPr>
        </p:pic>
        <p:sp>
          <p:nvSpPr>
            <p:cNvPr id="235" name="TextBox 234"/>
            <p:cNvSpPr txBox="1"/>
            <p:nvPr/>
          </p:nvSpPr>
          <p:spPr>
            <a:xfrm>
              <a:off x="10275380" y="1505472"/>
              <a:ext cx="1294531" cy="184709"/>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Profile</a:t>
              </a:r>
            </a:p>
          </p:txBody>
        </p:sp>
      </p:grpSp>
      <p:grpSp>
        <p:nvGrpSpPr>
          <p:cNvPr id="59" name="Group 58"/>
          <p:cNvGrpSpPr/>
          <p:nvPr/>
        </p:nvGrpSpPr>
        <p:grpSpPr>
          <a:xfrm>
            <a:off x="9697891" y="3050087"/>
            <a:ext cx="882420" cy="891943"/>
            <a:chOff x="9353737" y="3470275"/>
            <a:chExt cx="882650" cy="892175"/>
          </a:xfrm>
        </p:grpSpPr>
        <p:sp>
          <p:nvSpPr>
            <p:cNvPr id="60" name="Rectangle 59"/>
            <p:cNvSpPr>
              <a:spLocks noChangeArrowheads="1"/>
            </p:cNvSpPr>
            <p:nvPr/>
          </p:nvSpPr>
          <p:spPr bwMode="auto">
            <a:xfrm>
              <a:off x="9353737" y="3663950"/>
              <a:ext cx="882650" cy="698500"/>
            </a:xfrm>
            <a:prstGeom prst="rect">
              <a:avLst/>
            </a:prstGeom>
            <a:solidFill>
              <a:srgbClr val="FFD0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61" name="Rectangle 60"/>
            <p:cNvSpPr>
              <a:spLocks noChangeArrowheads="1"/>
            </p:cNvSpPr>
            <p:nvPr/>
          </p:nvSpPr>
          <p:spPr bwMode="auto">
            <a:xfrm>
              <a:off x="9593449" y="3470275"/>
              <a:ext cx="42227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126"/>
              <a:r>
                <a:rPr lang="en-US" altLang="en-US" sz="1200" b="1" dirty="0">
                  <a:solidFill>
                    <a:srgbClr val="7F7F7F"/>
                  </a:solidFill>
                </a:rPr>
                <a:t>Jam</a:t>
              </a:r>
              <a:endParaRPr lang="en-US" altLang="en-US" sz="1799" dirty="0"/>
            </a:p>
          </p:txBody>
        </p:sp>
        <p:pic>
          <p:nvPicPr>
            <p:cNvPr id="62" name="Picture 3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60099" y="3725863"/>
              <a:ext cx="673100" cy="5826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Freeform 39"/>
            <p:cNvSpPr>
              <a:spLocks/>
            </p:cNvSpPr>
            <p:nvPr/>
          </p:nvSpPr>
          <p:spPr bwMode="auto">
            <a:xfrm>
              <a:off x="9445812" y="3706813"/>
              <a:ext cx="696913" cy="614363"/>
            </a:xfrm>
            <a:custGeom>
              <a:avLst/>
              <a:gdLst>
                <a:gd name="T0" fmla="*/ 219 w 439"/>
                <a:gd name="T1" fmla="*/ 0 h 387"/>
                <a:gd name="T2" fmla="*/ 242 w 439"/>
                <a:gd name="T3" fmla="*/ 1 h 387"/>
                <a:gd name="T4" fmla="*/ 263 w 439"/>
                <a:gd name="T5" fmla="*/ 5 h 387"/>
                <a:gd name="T6" fmla="*/ 284 w 439"/>
                <a:gd name="T7" fmla="*/ 9 h 387"/>
                <a:gd name="T8" fmla="*/ 305 w 439"/>
                <a:gd name="T9" fmla="*/ 16 h 387"/>
                <a:gd name="T10" fmla="*/ 324 w 439"/>
                <a:gd name="T11" fmla="*/ 24 h 387"/>
                <a:gd name="T12" fmla="*/ 342 w 439"/>
                <a:gd name="T13" fmla="*/ 33 h 387"/>
                <a:gd name="T14" fmla="*/ 374 w 439"/>
                <a:gd name="T15" fmla="*/ 56 h 387"/>
                <a:gd name="T16" fmla="*/ 388 w 439"/>
                <a:gd name="T17" fmla="*/ 71 h 387"/>
                <a:gd name="T18" fmla="*/ 401 w 439"/>
                <a:gd name="T19" fmla="*/ 85 h 387"/>
                <a:gd name="T20" fmla="*/ 412 w 439"/>
                <a:gd name="T21" fmla="*/ 101 h 387"/>
                <a:gd name="T22" fmla="*/ 421 w 439"/>
                <a:gd name="T23" fmla="*/ 118 h 387"/>
                <a:gd name="T24" fmla="*/ 429 w 439"/>
                <a:gd name="T25" fmla="*/ 136 h 387"/>
                <a:gd name="T26" fmla="*/ 434 w 439"/>
                <a:gd name="T27" fmla="*/ 154 h 387"/>
                <a:gd name="T28" fmla="*/ 438 w 439"/>
                <a:gd name="T29" fmla="*/ 174 h 387"/>
                <a:gd name="T30" fmla="*/ 439 w 439"/>
                <a:gd name="T31" fmla="*/ 194 h 387"/>
                <a:gd name="T32" fmla="*/ 438 w 439"/>
                <a:gd name="T33" fmla="*/ 213 h 387"/>
                <a:gd name="T34" fmla="*/ 434 w 439"/>
                <a:gd name="T35" fmla="*/ 233 h 387"/>
                <a:gd name="T36" fmla="*/ 429 w 439"/>
                <a:gd name="T37" fmla="*/ 251 h 387"/>
                <a:gd name="T38" fmla="*/ 421 w 439"/>
                <a:gd name="T39" fmla="*/ 269 h 387"/>
                <a:gd name="T40" fmla="*/ 412 w 439"/>
                <a:gd name="T41" fmla="*/ 286 h 387"/>
                <a:gd name="T42" fmla="*/ 401 w 439"/>
                <a:gd name="T43" fmla="*/ 302 h 387"/>
                <a:gd name="T44" fmla="*/ 388 w 439"/>
                <a:gd name="T45" fmla="*/ 317 h 387"/>
                <a:gd name="T46" fmla="*/ 374 w 439"/>
                <a:gd name="T47" fmla="*/ 331 h 387"/>
                <a:gd name="T48" fmla="*/ 342 w 439"/>
                <a:gd name="T49" fmla="*/ 354 h 387"/>
                <a:gd name="T50" fmla="*/ 324 w 439"/>
                <a:gd name="T51" fmla="*/ 364 h 387"/>
                <a:gd name="T52" fmla="*/ 305 w 439"/>
                <a:gd name="T53" fmla="*/ 372 h 387"/>
                <a:gd name="T54" fmla="*/ 284 w 439"/>
                <a:gd name="T55" fmla="*/ 378 h 387"/>
                <a:gd name="T56" fmla="*/ 263 w 439"/>
                <a:gd name="T57" fmla="*/ 383 h 387"/>
                <a:gd name="T58" fmla="*/ 242 w 439"/>
                <a:gd name="T59" fmla="*/ 386 h 387"/>
                <a:gd name="T60" fmla="*/ 219 w 439"/>
                <a:gd name="T61" fmla="*/ 387 h 387"/>
                <a:gd name="T62" fmla="*/ 197 w 439"/>
                <a:gd name="T63" fmla="*/ 386 h 387"/>
                <a:gd name="T64" fmla="*/ 175 w 439"/>
                <a:gd name="T65" fmla="*/ 383 h 387"/>
                <a:gd name="T66" fmla="*/ 154 w 439"/>
                <a:gd name="T67" fmla="*/ 378 h 387"/>
                <a:gd name="T68" fmla="*/ 134 w 439"/>
                <a:gd name="T69" fmla="*/ 372 h 387"/>
                <a:gd name="T70" fmla="*/ 115 w 439"/>
                <a:gd name="T71" fmla="*/ 364 h 387"/>
                <a:gd name="T72" fmla="*/ 97 w 439"/>
                <a:gd name="T73" fmla="*/ 354 h 387"/>
                <a:gd name="T74" fmla="*/ 65 w 439"/>
                <a:gd name="T75" fmla="*/ 331 h 387"/>
                <a:gd name="T76" fmla="*/ 50 w 439"/>
                <a:gd name="T77" fmla="*/ 317 h 387"/>
                <a:gd name="T78" fmla="*/ 38 w 439"/>
                <a:gd name="T79" fmla="*/ 302 h 387"/>
                <a:gd name="T80" fmla="*/ 27 w 439"/>
                <a:gd name="T81" fmla="*/ 286 h 387"/>
                <a:gd name="T82" fmla="*/ 17 w 439"/>
                <a:gd name="T83" fmla="*/ 269 h 387"/>
                <a:gd name="T84" fmla="*/ 10 w 439"/>
                <a:gd name="T85" fmla="*/ 251 h 387"/>
                <a:gd name="T86" fmla="*/ 4 w 439"/>
                <a:gd name="T87" fmla="*/ 233 h 387"/>
                <a:gd name="T88" fmla="*/ 1 w 439"/>
                <a:gd name="T89" fmla="*/ 213 h 387"/>
                <a:gd name="T90" fmla="*/ 0 w 439"/>
                <a:gd name="T91" fmla="*/ 194 h 387"/>
                <a:gd name="T92" fmla="*/ 1 w 439"/>
                <a:gd name="T93" fmla="*/ 174 h 387"/>
                <a:gd name="T94" fmla="*/ 4 w 439"/>
                <a:gd name="T95" fmla="*/ 154 h 387"/>
                <a:gd name="T96" fmla="*/ 10 w 439"/>
                <a:gd name="T97" fmla="*/ 136 h 387"/>
                <a:gd name="T98" fmla="*/ 17 w 439"/>
                <a:gd name="T99" fmla="*/ 118 h 387"/>
                <a:gd name="T100" fmla="*/ 27 w 439"/>
                <a:gd name="T101" fmla="*/ 101 h 387"/>
                <a:gd name="T102" fmla="*/ 38 w 439"/>
                <a:gd name="T103" fmla="*/ 85 h 387"/>
                <a:gd name="T104" fmla="*/ 50 w 439"/>
                <a:gd name="T105" fmla="*/ 71 h 387"/>
                <a:gd name="T106" fmla="*/ 65 w 439"/>
                <a:gd name="T107" fmla="*/ 56 h 387"/>
                <a:gd name="T108" fmla="*/ 97 w 439"/>
                <a:gd name="T109" fmla="*/ 33 h 387"/>
                <a:gd name="T110" fmla="*/ 115 w 439"/>
                <a:gd name="T111" fmla="*/ 24 h 387"/>
                <a:gd name="T112" fmla="*/ 134 w 439"/>
                <a:gd name="T113" fmla="*/ 16 h 387"/>
                <a:gd name="T114" fmla="*/ 154 w 439"/>
                <a:gd name="T115" fmla="*/ 9 h 387"/>
                <a:gd name="T116" fmla="*/ 175 w 439"/>
                <a:gd name="T117" fmla="*/ 5 h 387"/>
                <a:gd name="T118" fmla="*/ 197 w 439"/>
                <a:gd name="T119" fmla="*/ 1 h 387"/>
                <a:gd name="T120" fmla="*/ 219 w 439"/>
                <a:gd name="T121"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9" h="387">
                  <a:moveTo>
                    <a:pt x="219" y="0"/>
                  </a:moveTo>
                  <a:lnTo>
                    <a:pt x="242" y="1"/>
                  </a:lnTo>
                  <a:lnTo>
                    <a:pt x="263" y="5"/>
                  </a:lnTo>
                  <a:lnTo>
                    <a:pt x="284" y="9"/>
                  </a:lnTo>
                  <a:lnTo>
                    <a:pt x="305" y="16"/>
                  </a:lnTo>
                  <a:lnTo>
                    <a:pt x="324" y="24"/>
                  </a:lnTo>
                  <a:lnTo>
                    <a:pt x="342" y="33"/>
                  </a:lnTo>
                  <a:lnTo>
                    <a:pt x="374" y="56"/>
                  </a:lnTo>
                  <a:lnTo>
                    <a:pt x="388" y="71"/>
                  </a:lnTo>
                  <a:lnTo>
                    <a:pt x="401" y="85"/>
                  </a:lnTo>
                  <a:lnTo>
                    <a:pt x="412" y="101"/>
                  </a:lnTo>
                  <a:lnTo>
                    <a:pt x="421" y="118"/>
                  </a:lnTo>
                  <a:lnTo>
                    <a:pt x="429" y="136"/>
                  </a:lnTo>
                  <a:lnTo>
                    <a:pt x="434" y="154"/>
                  </a:lnTo>
                  <a:lnTo>
                    <a:pt x="438" y="174"/>
                  </a:lnTo>
                  <a:lnTo>
                    <a:pt x="439" y="194"/>
                  </a:lnTo>
                  <a:lnTo>
                    <a:pt x="438" y="213"/>
                  </a:lnTo>
                  <a:lnTo>
                    <a:pt x="434" y="233"/>
                  </a:lnTo>
                  <a:lnTo>
                    <a:pt x="429" y="251"/>
                  </a:lnTo>
                  <a:lnTo>
                    <a:pt x="421" y="269"/>
                  </a:lnTo>
                  <a:lnTo>
                    <a:pt x="412" y="286"/>
                  </a:lnTo>
                  <a:lnTo>
                    <a:pt x="401" y="302"/>
                  </a:lnTo>
                  <a:lnTo>
                    <a:pt x="388" y="317"/>
                  </a:lnTo>
                  <a:lnTo>
                    <a:pt x="374" y="331"/>
                  </a:lnTo>
                  <a:lnTo>
                    <a:pt x="342" y="354"/>
                  </a:lnTo>
                  <a:lnTo>
                    <a:pt x="324" y="364"/>
                  </a:lnTo>
                  <a:lnTo>
                    <a:pt x="305" y="372"/>
                  </a:lnTo>
                  <a:lnTo>
                    <a:pt x="284" y="378"/>
                  </a:lnTo>
                  <a:lnTo>
                    <a:pt x="263" y="383"/>
                  </a:lnTo>
                  <a:lnTo>
                    <a:pt x="242" y="386"/>
                  </a:lnTo>
                  <a:lnTo>
                    <a:pt x="219" y="387"/>
                  </a:lnTo>
                  <a:lnTo>
                    <a:pt x="197" y="386"/>
                  </a:lnTo>
                  <a:lnTo>
                    <a:pt x="175" y="383"/>
                  </a:lnTo>
                  <a:lnTo>
                    <a:pt x="154" y="378"/>
                  </a:lnTo>
                  <a:lnTo>
                    <a:pt x="134" y="372"/>
                  </a:lnTo>
                  <a:lnTo>
                    <a:pt x="115" y="364"/>
                  </a:lnTo>
                  <a:lnTo>
                    <a:pt x="97" y="354"/>
                  </a:lnTo>
                  <a:lnTo>
                    <a:pt x="65" y="331"/>
                  </a:lnTo>
                  <a:lnTo>
                    <a:pt x="50" y="317"/>
                  </a:lnTo>
                  <a:lnTo>
                    <a:pt x="38" y="302"/>
                  </a:lnTo>
                  <a:lnTo>
                    <a:pt x="27" y="286"/>
                  </a:lnTo>
                  <a:lnTo>
                    <a:pt x="17" y="269"/>
                  </a:lnTo>
                  <a:lnTo>
                    <a:pt x="10" y="251"/>
                  </a:lnTo>
                  <a:lnTo>
                    <a:pt x="4" y="233"/>
                  </a:lnTo>
                  <a:lnTo>
                    <a:pt x="1" y="213"/>
                  </a:lnTo>
                  <a:lnTo>
                    <a:pt x="0" y="194"/>
                  </a:lnTo>
                  <a:lnTo>
                    <a:pt x="1" y="174"/>
                  </a:lnTo>
                  <a:lnTo>
                    <a:pt x="4" y="154"/>
                  </a:lnTo>
                  <a:lnTo>
                    <a:pt x="10" y="136"/>
                  </a:lnTo>
                  <a:lnTo>
                    <a:pt x="17" y="118"/>
                  </a:lnTo>
                  <a:lnTo>
                    <a:pt x="27" y="101"/>
                  </a:lnTo>
                  <a:lnTo>
                    <a:pt x="38" y="85"/>
                  </a:lnTo>
                  <a:lnTo>
                    <a:pt x="50" y="71"/>
                  </a:lnTo>
                  <a:lnTo>
                    <a:pt x="65" y="56"/>
                  </a:lnTo>
                  <a:lnTo>
                    <a:pt x="97" y="33"/>
                  </a:lnTo>
                  <a:lnTo>
                    <a:pt x="115" y="24"/>
                  </a:lnTo>
                  <a:lnTo>
                    <a:pt x="134" y="16"/>
                  </a:lnTo>
                  <a:lnTo>
                    <a:pt x="154" y="9"/>
                  </a:lnTo>
                  <a:lnTo>
                    <a:pt x="175" y="5"/>
                  </a:lnTo>
                  <a:lnTo>
                    <a:pt x="197" y="1"/>
                  </a:lnTo>
                  <a:lnTo>
                    <a:pt x="219" y="0"/>
                  </a:lnTo>
                  <a:close/>
                </a:path>
              </a:pathLst>
            </a:custGeom>
            <a:noFill/>
            <a:ln w="30163" cap="rnd">
              <a:solidFill>
                <a:srgbClr val="9999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1799"/>
            </a:p>
          </p:txBody>
        </p:sp>
      </p:grpSp>
      <p:sp>
        <p:nvSpPr>
          <p:cNvPr id="78" name="TextBox 77"/>
          <p:cNvSpPr txBox="1"/>
          <p:nvPr/>
        </p:nvSpPr>
        <p:spPr>
          <a:xfrm>
            <a:off x="8918144" y="3401914"/>
            <a:ext cx="861734" cy="67710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100" kern="0">
                <a:latin typeface="Arial" panose="020B0604020202020204" pitchFamily="34" charset="0"/>
                <a:ea typeface="Arial Unicode MS" pitchFamily="34" charset="-128"/>
                <a:cs typeface="Arial" panose="020B0604020202020204" pitchFamily="34" charset="0"/>
              </a:defRPr>
            </a:lvl1pPr>
          </a:lstStyle>
          <a:p>
            <a:pPr>
              <a:spcBef>
                <a:spcPts val="0"/>
              </a:spcBef>
            </a:pPr>
            <a:r>
              <a:rPr lang="en-US" dirty="0"/>
              <a:t>Auto assign new hire to “new hire” Jam group</a:t>
            </a:r>
          </a:p>
        </p:txBody>
      </p:sp>
      <p:cxnSp>
        <p:nvCxnSpPr>
          <p:cNvPr id="240" name="Elbow Connector 239"/>
          <p:cNvCxnSpPr>
            <a:stCxn id="233" idx="3"/>
            <a:endCxn id="60" idx="1"/>
          </p:cNvCxnSpPr>
          <p:nvPr/>
        </p:nvCxnSpPr>
        <p:spPr>
          <a:xfrm flipV="1">
            <a:off x="7792505" y="3592870"/>
            <a:ext cx="1905386" cy="931620"/>
          </a:xfrm>
          <a:prstGeom prst="bentConnector3">
            <a:avLst>
              <a:gd name="adj1" fmla="val 54921"/>
            </a:avLst>
          </a:prstGeom>
          <a:ln w="6350">
            <a:solidFill>
              <a:schemeClr val="tx1"/>
            </a:solidFill>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73" name="Oval 72"/>
          <p:cNvSpPr/>
          <p:nvPr/>
        </p:nvSpPr>
        <p:spPr bwMode="gray">
          <a:xfrm>
            <a:off x="8585499" y="3378890"/>
            <a:ext cx="254668" cy="217056"/>
          </a:xfrm>
          <a:prstGeom prst="ellipse">
            <a:avLst/>
          </a:prstGeom>
          <a:solidFill>
            <a:srgbClr val="0070C0"/>
          </a:solidFill>
          <a:ln w="6350" algn="ctr">
            <a:noFill/>
            <a:miter lim="800000"/>
            <a:headEnd/>
            <a:tailEnd/>
          </a:ln>
          <a:effectLst>
            <a:glow rad="228600">
              <a:schemeClr val="accent1">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9</a:t>
            </a:r>
          </a:p>
        </p:txBody>
      </p:sp>
      <p:pic>
        <p:nvPicPr>
          <p:cNvPr id="80" name="Picture 79"/>
          <p:cNvPicPr>
            <a:picLocks noChangeAspect="1"/>
          </p:cNvPicPr>
          <p:nvPr/>
        </p:nvPicPr>
        <p:blipFill>
          <a:blip r:embed="rId11"/>
          <a:stretch>
            <a:fillRect/>
          </a:stretch>
        </p:blipFill>
        <p:spPr>
          <a:xfrm>
            <a:off x="2058511" y="1702341"/>
            <a:ext cx="4425225" cy="4254036"/>
          </a:xfrm>
          <a:prstGeom prst="rect">
            <a:avLst/>
          </a:prstGeom>
          <a:ln>
            <a:noFill/>
          </a:ln>
          <a:effectLst>
            <a:glow rad="228600">
              <a:schemeClr val="accent1">
                <a:satMod val="175000"/>
                <a:alpha val="40000"/>
              </a:schemeClr>
            </a:glo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4131460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7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p:cNvSpPr txBox="1"/>
          <p:nvPr/>
        </p:nvSpPr>
        <p:spPr>
          <a:xfrm>
            <a:off x="4596090" y="2778172"/>
            <a:ext cx="1128480" cy="507713"/>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100" kern="0">
                <a:latin typeface="Arial" panose="020B0604020202020204" pitchFamily="34" charset="0"/>
                <a:ea typeface="Arial Unicode MS" pitchFamily="34" charset="-128"/>
                <a:cs typeface="Arial" panose="020B0604020202020204" pitchFamily="34" charset="0"/>
              </a:defRPr>
            </a:lvl1pPr>
          </a:lstStyle>
          <a:p>
            <a:pPr>
              <a:spcBef>
                <a:spcPts val="0"/>
              </a:spcBef>
            </a:pPr>
            <a:r>
              <a:rPr lang="en-US" dirty="0"/>
              <a:t>Pull onboarding data to complete new hire </a:t>
            </a:r>
          </a:p>
        </p:txBody>
      </p:sp>
      <p:sp>
        <p:nvSpPr>
          <p:cNvPr id="84" name="Oval 83"/>
          <p:cNvSpPr/>
          <p:nvPr/>
        </p:nvSpPr>
        <p:spPr bwMode="gray">
          <a:xfrm>
            <a:off x="4231317" y="2690548"/>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6b</a:t>
            </a:r>
          </a:p>
        </p:txBody>
      </p:sp>
      <p:sp>
        <p:nvSpPr>
          <p:cNvPr id="87" name="Oval 86"/>
          <p:cNvSpPr/>
          <p:nvPr/>
        </p:nvSpPr>
        <p:spPr bwMode="gray">
          <a:xfrm>
            <a:off x="4666646" y="1634932"/>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6a</a:t>
            </a:r>
          </a:p>
        </p:txBody>
      </p:sp>
      <p:sp>
        <p:nvSpPr>
          <p:cNvPr id="88" name="TextBox 87"/>
          <p:cNvSpPr txBox="1"/>
          <p:nvPr/>
        </p:nvSpPr>
        <p:spPr>
          <a:xfrm>
            <a:off x="4973048" y="1699611"/>
            <a:ext cx="1482728" cy="338476"/>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100" kern="0">
                <a:latin typeface="Arial" panose="020B0604020202020204" pitchFamily="34" charset="0"/>
                <a:ea typeface="Arial Unicode MS" pitchFamily="34" charset="-128"/>
                <a:cs typeface="Arial" panose="020B0604020202020204" pitchFamily="34" charset="0"/>
              </a:defRPr>
            </a:lvl1pPr>
          </a:lstStyle>
          <a:p>
            <a:pPr>
              <a:spcBef>
                <a:spcPts val="0"/>
              </a:spcBef>
            </a:pPr>
            <a:r>
              <a:rPr lang="en-US" dirty="0"/>
              <a:t> Pull candidate data to complete new hire</a:t>
            </a:r>
          </a:p>
        </p:txBody>
      </p:sp>
      <p:sp>
        <p:nvSpPr>
          <p:cNvPr id="2" name="Title 1"/>
          <p:cNvSpPr>
            <a:spLocks noGrp="1"/>
          </p:cNvSpPr>
          <p:nvPr>
            <p:ph type="title"/>
          </p:nvPr>
        </p:nvSpPr>
        <p:spPr>
          <a:xfrm>
            <a:off x="505296" y="503999"/>
            <a:ext cx="11183887" cy="738493"/>
          </a:xfrm>
        </p:spPr>
        <p:txBody>
          <a:bodyPr/>
          <a:lstStyle/>
          <a:p>
            <a:r>
              <a:rPr lang="en-US" dirty="0"/>
              <a:t>Recruit &amp; Hire </a:t>
            </a:r>
            <a:br>
              <a:rPr lang="en-US" dirty="0"/>
            </a:br>
            <a:r>
              <a:rPr lang="en-US" b="0" dirty="0"/>
              <a:t>Process Interactions</a:t>
            </a:r>
            <a:endParaRPr lang="en-US" dirty="0"/>
          </a:p>
        </p:txBody>
      </p:sp>
      <p:grpSp>
        <p:nvGrpSpPr>
          <p:cNvPr id="216" name="Group 215"/>
          <p:cNvGrpSpPr/>
          <p:nvPr/>
        </p:nvGrpSpPr>
        <p:grpSpPr>
          <a:xfrm>
            <a:off x="2345722" y="2627049"/>
            <a:ext cx="927546" cy="1083147"/>
            <a:chOff x="8648064" y="3839466"/>
            <a:chExt cx="927788" cy="1083429"/>
          </a:xfrm>
        </p:grpSpPr>
        <p:sp>
          <p:nvSpPr>
            <p:cNvPr id="217" name="Rectangle 216"/>
            <p:cNvSpPr/>
            <p:nvPr/>
          </p:nvSpPr>
          <p:spPr bwMode="gray">
            <a:xfrm>
              <a:off x="8661452" y="4090791"/>
              <a:ext cx="914400" cy="832104"/>
            </a:xfrm>
            <a:prstGeom prst="rect">
              <a:avLst/>
            </a:prstGeom>
            <a:solidFill>
              <a:schemeClr val="accent6">
                <a:lumMod val="75000"/>
              </a:schemeClr>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218" name="TextBox 217"/>
            <p:cNvSpPr txBox="1"/>
            <p:nvPr/>
          </p:nvSpPr>
          <p:spPr>
            <a:xfrm>
              <a:off x="8648064" y="3839466"/>
              <a:ext cx="919788" cy="18744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Recruiting</a:t>
              </a:r>
            </a:p>
          </p:txBody>
        </p:sp>
        <p:pic>
          <p:nvPicPr>
            <p:cNvPr id="219" name="Picture 218"/>
            <p:cNvPicPr>
              <a:picLocks noChangeAspect="1"/>
            </p:cNvPicPr>
            <p:nvPr/>
          </p:nvPicPr>
          <p:blipFill>
            <a:blip r:embed="rId3"/>
            <a:stretch>
              <a:fillRect/>
            </a:stretch>
          </p:blipFill>
          <p:spPr>
            <a:xfrm>
              <a:off x="8843401" y="4197246"/>
              <a:ext cx="541871" cy="562319"/>
            </a:xfrm>
            <a:prstGeom prst="ellipse">
              <a:avLst/>
            </a:prstGeom>
            <a:ln w="28575">
              <a:solidFill>
                <a:schemeClr val="bg2">
                  <a:lumMod val="75000"/>
                </a:schemeClr>
              </a:solidFill>
            </a:ln>
          </p:spPr>
        </p:pic>
      </p:grpSp>
      <p:grpSp>
        <p:nvGrpSpPr>
          <p:cNvPr id="224" name="Group 223"/>
          <p:cNvGrpSpPr/>
          <p:nvPr/>
        </p:nvGrpSpPr>
        <p:grpSpPr>
          <a:xfrm>
            <a:off x="4087997" y="3917717"/>
            <a:ext cx="914580" cy="1046339"/>
            <a:chOff x="7956884" y="4984226"/>
            <a:chExt cx="914818" cy="1046611"/>
          </a:xfrm>
        </p:grpSpPr>
        <p:grpSp>
          <p:nvGrpSpPr>
            <p:cNvPr id="225" name="Group 224"/>
            <p:cNvGrpSpPr/>
            <p:nvPr/>
          </p:nvGrpSpPr>
          <p:grpSpPr>
            <a:xfrm>
              <a:off x="7956884" y="4984226"/>
              <a:ext cx="914818" cy="1046611"/>
              <a:chOff x="10492431" y="1510888"/>
              <a:chExt cx="914818" cy="1046611"/>
            </a:xfrm>
          </p:grpSpPr>
          <p:sp>
            <p:nvSpPr>
              <p:cNvPr id="227" name="Rectangle 226"/>
              <p:cNvSpPr/>
              <p:nvPr/>
            </p:nvSpPr>
            <p:spPr bwMode="gray">
              <a:xfrm>
                <a:off x="10492431" y="1726618"/>
                <a:ext cx="914818" cy="830881"/>
              </a:xfrm>
              <a:prstGeom prst="rect">
                <a:avLst/>
              </a:prstGeom>
              <a:solidFill>
                <a:schemeClr val="accent6">
                  <a:lumMod val="50000"/>
                </a:schemeClr>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228" name="TextBox 227"/>
              <p:cNvSpPr txBox="1"/>
              <p:nvPr/>
            </p:nvSpPr>
            <p:spPr>
              <a:xfrm>
                <a:off x="10492431" y="1510888"/>
                <a:ext cx="914818"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Onboarding</a:t>
                </a:r>
              </a:p>
            </p:txBody>
          </p:sp>
        </p:grpSp>
        <p:pic>
          <p:nvPicPr>
            <p:cNvPr id="226" name="Picture 225"/>
            <p:cNvPicPr>
              <a:picLocks noChangeAspect="1"/>
            </p:cNvPicPr>
            <p:nvPr/>
          </p:nvPicPr>
          <p:blipFill>
            <a:blip r:embed="rId4"/>
            <a:stretch>
              <a:fillRect/>
            </a:stretch>
          </p:blipFill>
          <p:spPr>
            <a:xfrm>
              <a:off x="8141771" y="5303750"/>
              <a:ext cx="585008" cy="610444"/>
            </a:xfrm>
            <a:prstGeom prst="ellipse">
              <a:avLst/>
            </a:prstGeom>
            <a:ln w="28575">
              <a:solidFill>
                <a:schemeClr val="bg2">
                  <a:lumMod val="75000"/>
                </a:schemeClr>
              </a:solidFill>
            </a:ln>
          </p:spPr>
        </p:pic>
      </p:grpSp>
      <p:cxnSp>
        <p:nvCxnSpPr>
          <p:cNvPr id="229" name="Elbow Connector 228"/>
          <p:cNvCxnSpPr>
            <a:stCxn id="217" idx="2"/>
            <a:endCxn id="227" idx="1"/>
          </p:cNvCxnSpPr>
          <p:nvPr/>
        </p:nvCxnSpPr>
        <p:spPr>
          <a:xfrm rot="16200000" flipH="1">
            <a:off x="3032828" y="3493554"/>
            <a:ext cx="838528" cy="1271810"/>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Elbow Connector 229"/>
          <p:cNvCxnSpPr>
            <a:stCxn id="228" idx="0"/>
            <a:endCxn id="221" idx="1"/>
          </p:cNvCxnSpPr>
          <p:nvPr/>
        </p:nvCxnSpPr>
        <p:spPr>
          <a:xfrm rot="5400000" flipH="1" flipV="1">
            <a:off x="4670516" y="2813795"/>
            <a:ext cx="978693" cy="1229148"/>
          </a:xfrm>
          <a:prstGeom prst="bentConnector2">
            <a:avLst/>
          </a:prstGeom>
          <a:ln w="63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1" name="Elbow Connector 230"/>
          <p:cNvCxnSpPr>
            <a:stCxn id="221" idx="3"/>
            <a:endCxn id="235" idx="0"/>
          </p:cNvCxnSpPr>
          <p:nvPr/>
        </p:nvCxnSpPr>
        <p:spPr>
          <a:xfrm>
            <a:off x="6688598" y="2939023"/>
            <a:ext cx="619431" cy="949046"/>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6" name="Elbow Connector 235"/>
          <p:cNvCxnSpPr>
            <a:stCxn id="223" idx="0"/>
            <a:endCxn id="218" idx="0"/>
          </p:cNvCxnSpPr>
          <p:nvPr/>
        </p:nvCxnSpPr>
        <p:spPr>
          <a:xfrm rot="16200000" flipH="1" flipV="1">
            <a:off x="4343194" y="749414"/>
            <a:ext cx="339938" cy="3415330"/>
          </a:xfrm>
          <a:prstGeom prst="bentConnector3">
            <a:avLst>
              <a:gd name="adj1" fmla="val -67230"/>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7" name="TextBox 236"/>
          <p:cNvSpPr txBox="1"/>
          <p:nvPr/>
        </p:nvSpPr>
        <p:spPr>
          <a:xfrm>
            <a:off x="2900157" y="2123992"/>
            <a:ext cx="2492202" cy="430775"/>
          </a:xfrm>
          <a:prstGeom prst="rect">
            <a:avLst/>
          </a:prstGeom>
          <a:noFill/>
        </p:spPr>
        <p:txBody>
          <a:bodyPr wrap="square" rtlCol="0">
            <a:spAutoFit/>
          </a:bodyPr>
          <a:lstStyle/>
          <a:p>
            <a:pPr fontAlgn="t">
              <a:spcBef>
                <a:spcPts val="60"/>
              </a:spcBef>
            </a:pPr>
            <a:r>
              <a:rPr lang="en-US" sz="1100" dirty="0">
                <a:latin typeface="Arial" panose="020B0604020202020204" pitchFamily="34" charset="0"/>
                <a:cs typeface="Arial" panose="020B0604020202020204" pitchFamily="34" charset="0"/>
              </a:rPr>
              <a:t>       Job requisition can be initiated from Position Org Chart</a:t>
            </a:r>
          </a:p>
        </p:txBody>
      </p:sp>
      <p:cxnSp>
        <p:nvCxnSpPr>
          <p:cNvPr id="244" name="Elbow Connector 243"/>
          <p:cNvCxnSpPr/>
          <p:nvPr/>
        </p:nvCxnSpPr>
        <p:spPr>
          <a:xfrm rot="5400000" flipH="1">
            <a:off x="4014162" y="1635773"/>
            <a:ext cx="1645570" cy="4976108"/>
          </a:xfrm>
          <a:prstGeom prst="bentConnector4">
            <a:avLst>
              <a:gd name="adj1" fmla="val -15740"/>
              <a:gd name="adj2" fmla="val 104593"/>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6" name="TextBox 245"/>
          <p:cNvSpPr txBox="1"/>
          <p:nvPr/>
        </p:nvSpPr>
        <p:spPr>
          <a:xfrm>
            <a:off x="2900156" y="3930989"/>
            <a:ext cx="1103873" cy="507699"/>
          </a:xfrm>
          <a:prstGeom prst="rect">
            <a:avLst/>
          </a:prstGeom>
          <a:noFill/>
        </p:spPr>
        <p:txBody>
          <a:bodyPr wrap="square" lIns="0" tIns="0" rIns="0" bIns="0" rtlCol="0">
            <a:spAutoFit/>
          </a:bodyPr>
          <a:lstStyle/>
          <a:p>
            <a:pPr fontAlgn="base">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       Initiate onboarding from requisition</a:t>
            </a:r>
          </a:p>
        </p:txBody>
      </p:sp>
      <p:grpSp>
        <p:nvGrpSpPr>
          <p:cNvPr id="263" name="Group 262"/>
          <p:cNvGrpSpPr/>
          <p:nvPr/>
        </p:nvGrpSpPr>
        <p:grpSpPr>
          <a:xfrm>
            <a:off x="229508" y="3063324"/>
            <a:ext cx="1569785" cy="1066135"/>
            <a:chOff x="3034019" y="4039909"/>
            <a:chExt cx="1570194" cy="1066413"/>
          </a:xfrm>
        </p:grpSpPr>
        <p:sp>
          <p:nvSpPr>
            <p:cNvPr id="264" name="Rectangle 263"/>
            <p:cNvSpPr/>
            <p:nvPr/>
          </p:nvSpPr>
          <p:spPr bwMode="gray">
            <a:xfrm>
              <a:off x="3361707" y="4275441"/>
              <a:ext cx="914818" cy="830881"/>
            </a:xfrm>
            <a:prstGeom prst="rect">
              <a:avLst/>
            </a:prstGeom>
            <a:solidFill>
              <a:srgbClr val="2B3F7B"/>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265" name="Picture 264"/>
            <p:cNvPicPr>
              <a:picLocks noChangeAspect="1"/>
            </p:cNvPicPr>
            <p:nvPr/>
          </p:nvPicPr>
          <p:blipFill>
            <a:blip r:embed="rId5"/>
            <a:stretch>
              <a:fillRect/>
            </a:stretch>
          </p:blipFill>
          <p:spPr>
            <a:xfrm>
              <a:off x="3443149" y="4419313"/>
              <a:ext cx="769128" cy="549377"/>
            </a:xfrm>
            <a:prstGeom prst="ellipse">
              <a:avLst/>
            </a:prstGeom>
            <a:ln w="28575">
              <a:solidFill>
                <a:schemeClr val="bg2">
                  <a:lumMod val="75000"/>
                </a:schemeClr>
              </a:solidFill>
            </a:ln>
          </p:spPr>
        </p:pic>
        <p:sp>
          <p:nvSpPr>
            <p:cNvPr id="266" name="TextBox 265"/>
            <p:cNvSpPr txBox="1"/>
            <p:nvPr/>
          </p:nvSpPr>
          <p:spPr>
            <a:xfrm>
              <a:off x="3034019" y="4039909"/>
              <a:ext cx="1570194"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Succession</a:t>
              </a:r>
            </a:p>
          </p:txBody>
        </p:sp>
      </p:grpSp>
      <p:cxnSp>
        <p:nvCxnSpPr>
          <p:cNvPr id="268" name="Elbow Connector 267"/>
          <p:cNvCxnSpPr>
            <a:stCxn id="266" idx="0"/>
            <a:endCxn id="218" idx="1"/>
          </p:cNvCxnSpPr>
          <p:nvPr/>
        </p:nvCxnSpPr>
        <p:spPr>
          <a:xfrm rot="5400000" flipH="1" flipV="1">
            <a:off x="1508775" y="2226375"/>
            <a:ext cx="342576" cy="1331321"/>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1" name="TextBox 270"/>
          <p:cNvSpPr txBox="1"/>
          <p:nvPr/>
        </p:nvSpPr>
        <p:spPr>
          <a:xfrm>
            <a:off x="880564" y="2157660"/>
            <a:ext cx="1637515" cy="600008"/>
          </a:xfrm>
          <a:prstGeom prst="rect">
            <a:avLst/>
          </a:prstGeom>
          <a:noFill/>
        </p:spPr>
        <p:txBody>
          <a:bodyPr wrap="square" rtlCol="0">
            <a:spAutoFit/>
          </a:bodyPr>
          <a:lstStyle/>
          <a:p>
            <a:pPr fontAlgn="t"/>
            <a:r>
              <a:rPr lang="en-US" sz="1100" dirty="0">
                <a:latin typeface="Arial" panose="020B0604020202020204" pitchFamily="34" charset="0"/>
                <a:cs typeface="Arial" panose="020B0604020202020204" pitchFamily="34" charset="0"/>
              </a:rPr>
              <a:t>Job requisition can be initiated from Succession Org Chart</a:t>
            </a:r>
          </a:p>
        </p:txBody>
      </p:sp>
      <p:sp>
        <p:nvSpPr>
          <p:cNvPr id="277" name="TextBox 276"/>
          <p:cNvSpPr txBox="1"/>
          <p:nvPr/>
        </p:nvSpPr>
        <p:spPr>
          <a:xfrm>
            <a:off x="2420468" y="5290839"/>
            <a:ext cx="4841734" cy="67695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Recruiters can search candidates including internal candidate profiles</a:t>
            </a:r>
          </a:p>
          <a:p>
            <a:pPr fontAlgn="base">
              <a:spcAft>
                <a:spcPct val="0"/>
              </a:spcAft>
              <a:buClr>
                <a:srgbClr val="F0AB00"/>
              </a:buClr>
              <a:buSzPct val="80000"/>
            </a:pPr>
            <a:br>
              <a:rPr lang="en-US" sz="1100" kern="0" dirty="0">
                <a:latin typeface="Arial" panose="020B0604020202020204" pitchFamily="34" charset="0"/>
                <a:ea typeface="Arial Unicode MS" pitchFamily="34" charset="-128"/>
                <a:cs typeface="Arial" panose="020B0604020202020204" pitchFamily="34" charset="0"/>
              </a:rPr>
            </a:br>
            <a:r>
              <a:rPr lang="en-US" sz="1100" kern="0" dirty="0">
                <a:latin typeface="Arial" panose="020B0604020202020204" pitchFamily="34" charset="0"/>
                <a:ea typeface="Arial Unicode MS" pitchFamily="34" charset="-128"/>
                <a:cs typeface="Arial" panose="020B0604020202020204" pitchFamily="34" charset="0"/>
              </a:rPr>
              <a:t>Employees can update their candidate profile when applying for jobs which also updates their employee profile</a:t>
            </a:r>
          </a:p>
        </p:txBody>
      </p:sp>
      <p:sp>
        <p:nvSpPr>
          <p:cNvPr id="278" name="TextBox 277"/>
          <p:cNvSpPr txBox="1"/>
          <p:nvPr/>
        </p:nvSpPr>
        <p:spPr>
          <a:xfrm>
            <a:off x="4612110" y="3506091"/>
            <a:ext cx="1272431" cy="338466"/>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100" kern="0">
                <a:latin typeface="Arial" panose="020B0604020202020204" pitchFamily="34" charset="0"/>
                <a:ea typeface="Arial Unicode MS" pitchFamily="34" charset="-128"/>
                <a:cs typeface="Arial" panose="020B0604020202020204" pitchFamily="34" charset="0"/>
              </a:defRPr>
            </a:lvl1pPr>
          </a:lstStyle>
          <a:p>
            <a:pPr>
              <a:spcBef>
                <a:spcPts val="0"/>
              </a:spcBef>
            </a:pPr>
            <a:r>
              <a:rPr lang="en-US" dirty="0"/>
              <a:t>        Complete onboarding tasks</a:t>
            </a:r>
          </a:p>
        </p:txBody>
      </p:sp>
      <p:sp>
        <p:nvSpPr>
          <p:cNvPr id="3" name="5-Point Star 2"/>
          <p:cNvSpPr/>
          <p:nvPr/>
        </p:nvSpPr>
        <p:spPr bwMode="gray">
          <a:xfrm>
            <a:off x="2702780" y="1536108"/>
            <a:ext cx="759916" cy="481168"/>
          </a:xfrm>
          <a:prstGeom prst="star5">
            <a:avLst/>
          </a:prstGeom>
          <a:solidFill>
            <a:schemeClr val="accent1"/>
          </a:solidFill>
          <a:ln w="6350" algn="ctr">
            <a:noFill/>
            <a:miter lim="800000"/>
            <a:headEnd/>
            <a:tailEnd/>
          </a:ln>
        </p:spPr>
        <p:txBody>
          <a:bodyPr lIns="0" tIns="0" rIns="0" bIns="0" rtlCol="0" anchor="ctr"/>
          <a:lstStyle/>
          <a:p>
            <a:pPr algn="ctr" defTabSz="914126" fontAlgn="base">
              <a:spcBef>
                <a:spcPct val="50000"/>
              </a:spcBef>
              <a:spcAft>
                <a:spcPct val="0"/>
              </a:spcAft>
              <a:buClr>
                <a:srgbClr val="F0AB00"/>
              </a:buClr>
              <a:buSzPct val="80000"/>
            </a:pPr>
            <a:r>
              <a:rPr lang="en-US" sz="1000" b="1" kern="0" dirty="0">
                <a:ea typeface="Arial Unicode MS" pitchFamily="34" charset="-128"/>
                <a:cs typeface="Arial Unicode MS" pitchFamily="34" charset="-128"/>
              </a:rPr>
              <a:t>Start</a:t>
            </a:r>
          </a:p>
        </p:txBody>
      </p:sp>
      <p:grpSp>
        <p:nvGrpSpPr>
          <p:cNvPr id="4" name="Group 3"/>
          <p:cNvGrpSpPr/>
          <p:nvPr/>
        </p:nvGrpSpPr>
        <p:grpSpPr>
          <a:xfrm>
            <a:off x="5573729" y="2287110"/>
            <a:ext cx="1294194" cy="1067857"/>
            <a:chOff x="6906489" y="2708845"/>
            <a:chExt cx="1294531" cy="1068135"/>
          </a:xfrm>
        </p:grpSpPr>
        <p:grpSp>
          <p:nvGrpSpPr>
            <p:cNvPr id="220" name="Group 219"/>
            <p:cNvGrpSpPr/>
            <p:nvPr/>
          </p:nvGrpSpPr>
          <p:grpSpPr>
            <a:xfrm>
              <a:off x="6906489" y="2708845"/>
              <a:ext cx="1294531" cy="1068135"/>
              <a:chOff x="4598598" y="3328742"/>
              <a:chExt cx="1294531" cy="1068135"/>
            </a:xfrm>
          </p:grpSpPr>
          <p:sp>
            <p:nvSpPr>
              <p:cNvPr id="221" name="Rectangle 220"/>
              <p:cNvSpPr/>
              <p:nvPr/>
            </p:nvSpPr>
            <p:spPr bwMode="gray">
              <a:xfrm>
                <a:off x="4799357" y="3564773"/>
                <a:ext cx="914400" cy="832104"/>
              </a:xfrm>
              <a:prstGeom prst="rect">
                <a:avLst/>
              </a:prstGeom>
              <a:solidFill>
                <a:schemeClr val="bg1">
                  <a:lumMod val="50000"/>
                </a:schemeClr>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223" name="TextBox 222"/>
              <p:cNvSpPr txBox="1"/>
              <p:nvPr/>
            </p:nvSpPr>
            <p:spPr>
              <a:xfrm>
                <a:off x="4598598" y="3328742"/>
                <a:ext cx="1294531"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Central</a:t>
                </a:r>
              </a:p>
            </p:txBody>
          </p:sp>
        </p:grpSp>
        <p:pic>
          <p:nvPicPr>
            <p:cNvPr id="121" name="Picture 120"/>
            <p:cNvPicPr>
              <a:picLocks noChangeAspect="1"/>
            </p:cNvPicPr>
            <p:nvPr/>
          </p:nvPicPr>
          <p:blipFill>
            <a:blip r:embed="rId6"/>
            <a:stretch>
              <a:fillRect/>
            </a:stretch>
          </p:blipFill>
          <p:spPr>
            <a:xfrm>
              <a:off x="7258713" y="3071045"/>
              <a:ext cx="652801" cy="586694"/>
            </a:xfrm>
            <a:prstGeom prst="roundRect">
              <a:avLst/>
            </a:prstGeom>
            <a:ln w="28575">
              <a:solidFill>
                <a:schemeClr val="bg2">
                  <a:lumMod val="50000"/>
                </a:schemeClr>
              </a:solidFill>
            </a:ln>
          </p:spPr>
        </p:pic>
      </p:grpSp>
      <p:grpSp>
        <p:nvGrpSpPr>
          <p:cNvPr id="51" name="Group 50"/>
          <p:cNvGrpSpPr/>
          <p:nvPr/>
        </p:nvGrpSpPr>
        <p:grpSpPr>
          <a:xfrm>
            <a:off x="9580348" y="1621577"/>
            <a:ext cx="1025545" cy="895039"/>
            <a:chOff x="6286310" y="4675661"/>
            <a:chExt cx="1025812" cy="895272"/>
          </a:xfrm>
        </p:grpSpPr>
        <p:sp>
          <p:nvSpPr>
            <p:cNvPr id="52" name="Rectangle 51"/>
            <p:cNvSpPr/>
            <p:nvPr/>
          </p:nvSpPr>
          <p:spPr bwMode="gray">
            <a:xfrm>
              <a:off x="6391124" y="4882487"/>
              <a:ext cx="857963" cy="688446"/>
            </a:xfrm>
            <a:prstGeom prst="rect">
              <a:avLst/>
            </a:prstGeom>
            <a:solidFill>
              <a:srgbClr val="9E3039"/>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53" name="TextBox 52"/>
            <p:cNvSpPr txBox="1"/>
            <p:nvPr/>
          </p:nvSpPr>
          <p:spPr>
            <a:xfrm>
              <a:off x="6286310" y="4675661"/>
              <a:ext cx="1025812"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Learning</a:t>
              </a:r>
            </a:p>
          </p:txBody>
        </p:sp>
        <p:pic>
          <p:nvPicPr>
            <p:cNvPr id="54" name="Picture 53"/>
            <p:cNvPicPr>
              <a:picLocks noChangeAspect="1"/>
            </p:cNvPicPr>
            <p:nvPr/>
          </p:nvPicPr>
          <p:blipFill rotWithShape="1">
            <a:blip r:embed="rId7"/>
            <a:srcRect b="32705"/>
            <a:stretch/>
          </p:blipFill>
          <p:spPr>
            <a:xfrm>
              <a:off x="6425077" y="4979943"/>
              <a:ext cx="773740" cy="488543"/>
            </a:xfrm>
            <a:prstGeom prst="ellipse">
              <a:avLst/>
            </a:prstGeom>
            <a:ln w="28575">
              <a:solidFill>
                <a:schemeClr val="bg2">
                  <a:lumMod val="75000"/>
                </a:schemeClr>
              </a:solidFill>
            </a:ln>
          </p:spPr>
        </p:pic>
      </p:grpSp>
      <p:grpSp>
        <p:nvGrpSpPr>
          <p:cNvPr id="59" name="Group 58"/>
          <p:cNvGrpSpPr/>
          <p:nvPr/>
        </p:nvGrpSpPr>
        <p:grpSpPr>
          <a:xfrm>
            <a:off x="9697891" y="3050087"/>
            <a:ext cx="882420" cy="891943"/>
            <a:chOff x="9353737" y="3470275"/>
            <a:chExt cx="882650" cy="892175"/>
          </a:xfrm>
        </p:grpSpPr>
        <p:sp>
          <p:nvSpPr>
            <p:cNvPr id="60" name="Rectangle 59"/>
            <p:cNvSpPr>
              <a:spLocks noChangeArrowheads="1"/>
            </p:cNvSpPr>
            <p:nvPr/>
          </p:nvSpPr>
          <p:spPr bwMode="auto">
            <a:xfrm>
              <a:off x="9353737" y="3663950"/>
              <a:ext cx="882650" cy="698500"/>
            </a:xfrm>
            <a:prstGeom prst="rect">
              <a:avLst/>
            </a:prstGeom>
            <a:solidFill>
              <a:srgbClr val="FFD0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61" name="Rectangle 60"/>
            <p:cNvSpPr>
              <a:spLocks noChangeArrowheads="1"/>
            </p:cNvSpPr>
            <p:nvPr/>
          </p:nvSpPr>
          <p:spPr bwMode="auto">
            <a:xfrm>
              <a:off x="9593449" y="3470275"/>
              <a:ext cx="42227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126"/>
              <a:r>
                <a:rPr lang="en-US" altLang="en-US" sz="1200" b="1" dirty="0">
                  <a:solidFill>
                    <a:srgbClr val="7F7F7F"/>
                  </a:solidFill>
                </a:rPr>
                <a:t>Jam</a:t>
              </a:r>
              <a:endParaRPr lang="en-US" altLang="en-US" sz="1799" dirty="0"/>
            </a:p>
          </p:txBody>
        </p:sp>
        <p:pic>
          <p:nvPicPr>
            <p:cNvPr id="62" name="Picture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60099" y="3725863"/>
              <a:ext cx="673100" cy="5826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Freeform 39"/>
            <p:cNvSpPr>
              <a:spLocks/>
            </p:cNvSpPr>
            <p:nvPr/>
          </p:nvSpPr>
          <p:spPr bwMode="auto">
            <a:xfrm>
              <a:off x="9445812" y="3706813"/>
              <a:ext cx="696913" cy="614363"/>
            </a:xfrm>
            <a:custGeom>
              <a:avLst/>
              <a:gdLst>
                <a:gd name="T0" fmla="*/ 219 w 439"/>
                <a:gd name="T1" fmla="*/ 0 h 387"/>
                <a:gd name="T2" fmla="*/ 242 w 439"/>
                <a:gd name="T3" fmla="*/ 1 h 387"/>
                <a:gd name="T4" fmla="*/ 263 w 439"/>
                <a:gd name="T5" fmla="*/ 5 h 387"/>
                <a:gd name="T6" fmla="*/ 284 w 439"/>
                <a:gd name="T7" fmla="*/ 9 h 387"/>
                <a:gd name="T8" fmla="*/ 305 w 439"/>
                <a:gd name="T9" fmla="*/ 16 h 387"/>
                <a:gd name="T10" fmla="*/ 324 w 439"/>
                <a:gd name="T11" fmla="*/ 24 h 387"/>
                <a:gd name="T12" fmla="*/ 342 w 439"/>
                <a:gd name="T13" fmla="*/ 33 h 387"/>
                <a:gd name="T14" fmla="*/ 374 w 439"/>
                <a:gd name="T15" fmla="*/ 56 h 387"/>
                <a:gd name="T16" fmla="*/ 388 w 439"/>
                <a:gd name="T17" fmla="*/ 71 h 387"/>
                <a:gd name="T18" fmla="*/ 401 w 439"/>
                <a:gd name="T19" fmla="*/ 85 h 387"/>
                <a:gd name="T20" fmla="*/ 412 w 439"/>
                <a:gd name="T21" fmla="*/ 101 h 387"/>
                <a:gd name="T22" fmla="*/ 421 w 439"/>
                <a:gd name="T23" fmla="*/ 118 h 387"/>
                <a:gd name="T24" fmla="*/ 429 w 439"/>
                <a:gd name="T25" fmla="*/ 136 h 387"/>
                <a:gd name="T26" fmla="*/ 434 w 439"/>
                <a:gd name="T27" fmla="*/ 154 h 387"/>
                <a:gd name="T28" fmla="*/ 438 w 439"/>
                <a:gd name="T29" fmla="*/ 174 h 387"/>
                <a:gd name="T30" fmla="*/ 439 w 439"/>
                <a:gd name="T31" fmla="*/ 194 h 387"/>
                <a:gd name="T32" fmla="*/ 438 w 439"/>
                <a:gd name="T33" fmla="*/ 213 h 387"/>
                <a:gd name="T34" fmla="*/ 434 w 439"/>
                <a:gd name="T35" fmla="*/ 233 h 387"/>
                <a:gd name="T36" fmla="*/ 429 w 439"/>
                <a:gd name="T37" fmla="*/ 251 h 387"/>
                <a:gd name="T38" fmla="*/ 421 w 439"/>
                <a:gd name="T39" fmla="*/ 269 h 387"/>
                <a:gd name="T40" fmla="*/ 412 w 439"/>
                <a:gd name="T41" fmla="*/ 286 h 387"/>
                <a:gd name="T42" fmla="*/ 401 w 439"/>
                <a:gd name="T43" fmla="*/ 302 h 387"/>
                <a:gd name="T44" fmla="*/ 388 w 439"/>
                <a:gd name="T45" fmla="*/ 317 h 387"/>
                <a:gd name="T46" fmla="*/ 374 w 439"/>
                <a:gd name="T47" fmla="*/ 331 h 387"/>
                <a:gd name="T48" fmla="*/ 342 w 439"/>
                <a:gd name="T49" fmla="*/ 354 h 387"/>
                <a:gd name="T50" fmla="*/ 324 w 439"/>
                <a:gd name="T51" fmla="*/ 364 h 387"/>
                <a:gd name="T52" fmla="*/ 305 w 439"/>
                <a:gd name="T53" fmla="*/ 372 h 387"/>
                <a:gd name="T54" fmla="*/ 284 w 439"/>
                <a:gd name="T55" fmla="*/ 378 h 387"/>
                <a:gd name="T56" fmla="*/ 263 w 439"/>
                <a:gd name="T57" fmla="*/ 383 h 387"/>
                <a:gd name="T58" fmla="*/ 242 w 439"/>
                <a:gd name="T59" fmla="*/ 386 h 387"/>
                <a:gd name="T60" fmla="*/ 219 w 439"/>
                <a:gd name="T61" fmla="*/ 387 h 387"/>
                <a:gd name="T62" fmla="*/ 197 w 439"/>
                <a:gd name="T63" fmla="*/ 386 h 387"/>
                <a:gd name="T64" fmla="*/ 175 w 439"/>
                <a:gd name="T65" fmla="*/ 383 h 387"/>
                <a:gd name="T66" fmla="*/ 154 w 439"/>
                <a:gd name="T67" fmla="*/ 378 h 387"/>
                <a:gd name="T68" fmla="*/ 134 w 439"/>
                <a:gd name="T69" fmla="*/ 372 h 387"/>
                <a:gd name="T70" fmla="*/ 115 w 439"/>
                <a:gd name="T71" fmla="*/ 364 h 387"/>
                <a:gd name="T72" fmla="*/ 97 w 439"/>
                <a:gd name="T73" fmla="*/ 354 h 387"/>
                <a:gd name="T74" fmla="*/ 65 w 439"/>
                <a:gd name="T75" fmla="*/ 331 h 387"/>
                <a:gd name="T76" fmla="*/ 50 w 439"/>
                <a:gd name="T77" fmla="*/ 317 h 387"/>
                <a:gd name="T78" fmla="*/ 38 w 439"/>
                <a:gd name="T79" fmla="*/ 302 h 387"/>
                <a:gd name="T80" fmla="*/ 27 w 439"/>
                <a:gd name="T81" fmla="*/ 286 h 387"/>
                <a:gd name="T82" fmla="*/ 17 w 439"/>
                <a:gd name="T83" fmla="*/ 269 h 387"/>
                <a:gd name="T84" fmla="*/ 10 w 439"/>
                <a:gd name="T85" fmla="*/ 251 h 387"/>
                <a:gd name="T86" fmla="*/ 4 w 439"/>
                <a:gd name="T87" fmla="*/ 233 h 387"/>
                <a:gd name="T88" fmla="*/ 1 w 439"/>
                <a:gd name="T89" fmla="*/ 213 h 387"/>
                <a:gd name="T90" fmla="*/ 0 w 439"/>
                <a:gd name="T91" fmla="*/ 194 h 387"/>
                <a:gd name="T92" fmla="*/ 1 w 439"/>
                <a:gd name="T93" fmla="*/ 174 h 387"/>
                <a:gd name="T94" fmla="*/ 4 w 439"/>
                <a:gd name="T95" fmla="*/ 154 h 387"/>
                <a:gd name="T96" fmla="*/ 10 w 439"/>
                <a:gd name="T97" fmla="*/ 136 h 387"/>
                <a:gd name="T98" fmla="*/ 17 w 439"/>
                <a:gd name="T99" fmla="*/ 118 h 387"/>
                <a:gd name="T100" fmla="*/ 27 w 439"/>
                <a:gd name="T101" fmla="*/ 101 h 387"/>
                <a:gd name="T102" fmla="*/ 38 w 439"/>
                <a:gd name="T103" fmla="*/ 85 h 387"/>
                <a:gd name="T104" fmla="*/ 50 w 439"/>
                <a:gd name="T105" fmla="*/ 71 h 387"/>
                <a:gd name="T106" fmla="*/ 65 w 439"/>
                <a:gd name="T107" fmla="*/ 56 h 387"/>
                <a:gd name="T108" fmla="*/ 97 w 439"/>
                <a:gd name="T109" fmla="*/ 33 h 387"/>
                <a:gd name="T110" fmla="*/ 115 w 439"/>
                <a:gd name="T111" fmla="*/ 24 h 387"/>
                <a:gd name="T112" fmla="*/ 134 w 439"/>
                <a:gd name="T113" fmla="*/ 16 h 387"/>
                <a:gd name="T114" fmla="*/ 154 w 439"/>
                <a:gd name="T115" fmla="*/ 9 h 387"/>
                <a:gd name="T116" fmla="*/ 175 w 439"/>
                <a:gd name="T117" fmla="*/ 5 h 387"/>
                <a:gd name="T118" fmla="*/ 197 w 439"/>
                <a:gd name="T119" fmla="*/ 1 h 387"/>
                <a:gd name="T120" fmla="*/ 219 w 439"/>
                <a:gd name="T121"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9" h="387">
                  <a:moveTo>
                    <a:pt x="219" y="0"/>
                  </a:moveTo>
                  <a:lnTo>
                    <a:pt x="242" y="1"/>
                  </a:lnTo>
                  <a:lnTo>
                    <a:pt x="263" y="5"/>
                  </a:lnTo>
                  <a:lnTo>
                    <a:pt x="284" y="9"/>
                  </a:lnTo>
                  <a:lnTo>
                    <a:pt x="305" y="16"/>
                  </a:lnTo>
                  <a:lnTo>
                    <a:pt x="324" y="24"/>
                  </a:lnTo>
                  <a:lnTo>
                    <a:pt x="342" y="33"/>
                  </a:lnTo>
                  <a:lnTo>
                    <a:pt x="374" y="56"/>
                  </a:lnTo>
                  <a:lnTo>
                    <a:pt x="388" y="71"/>
                  </a:lnTo>
                  <a:lnTo>
                    <a:pt x="401" y="85"/>
                  </a:lnTo>
                  <a:lnTo>
                    <a:pt x="412" y="101"/>
                  </a:lnTo>
                  <a:lnTo>
                    <a:pt x="421" y="118"/>
                  </a:lnTo>
                  <a:lnTo>
                    <a:pt x="429" y="136"/>
                  </a:lnTo>
                  <a:lnTo>
                    <a:pt x="434" y="154"/>
                  </a:lnTo>
                  <a:lnTo>
                    <a:pt x="438" y="174"/>
                  </a:lnTo>
                  <a:lnTo>
                    <a:pt x="439" y="194"/>
                  </a:lnTo>
                  <a:lnTo>
                    <a:pt x="438" y="213"/>
                  </a:lnTo>
                  <a:lnTo>
                    <a:pt x="434" y="233"/>
                  </a:lnTo>
                  <a:lnTo>
                    <a:pt x="429" y="251"/>
                  </a:lnTo>
                  <a:lnTo>
                    <a:pt x="421" y="269"/>
                  </a:lnTo>
                  <a:lnTo>
                    <a:pt x="412" y="286"/>
                  </a:lnTo>
                  <a:lnTo>
                    <a:pt x="401" y="302"/>
                  </a:lnTo>
                  <a:lnTo>
                    <a:pt x="388" y="317"/>
                  </a:lnTo>
                  <a:lnTo>
                    <a:pt x="374" y="331"/>
                  </a:lnTo>
                  <a:lnTo>
                    <a:pt x="342" y="354"/>
                  </a:lnTo>
                  <a:lnTo>
                    <a:pt x="324" y="364"/>
                  </a:lnTo>
                  <a:lnTo>
                    <a:pt x="305" y="372"/>
                  </a:lnTo>
                  <a:lnTo>
                    <a:pt x="284" y="378"/>
                  </a:lnTo>
                  <a:lnTo>
                    <a:pt x="263" y="383"/>
                  </a:lnTo>
                  <a:lnTo>
                    <a:pt x="242" y="386"/>
                  </a:lnTo>
                  <a:lnTo>
                    <a:pt x="219" y="387"/>
                  </a:lnTo>
                  <a:lnTo>
                    <a:pt x="197" y="386"/>
                  </a:lnTo>
                  <a:lnTo>
                    <a:pt x="175" y="383"/>
                  </a:lnTo>
                  <a:lnTo>
                    <a:pt x="154" y="378"/>
                  </a:lnTo>
                  <a:lnTo>
                    <a:pt x="134" y="372"/>
                  </a:lnTo>
                  <a:lnTo>
                    <a:pt x="115" y="364"/>
                  </a:lnTo>
                  <a:lnTo>
                    <a:pt x="97" y="354"/>
                  </a:lnTo>
                  <a:lnTo>
                    <a:pt x="65" y="331"/>
                  </a:lnTo>
                  <a:lnTo>
                    <a:pt x="50" y="317"/>
                  </a:lnTo>
                  <a:lnTo>
                    <a:pt x="38" y="302"/>
                  </a:lnTo>
                  <a:lnTo>
                    <a:pt x="27" y="286"/>
                  </a:lnTo>
                  <a:lnTo>
                    <a:pt x="17" y="269"/>
                  </a:lnTo>
                  <a:lnTo>
                    <a:pt x="10" y="251"/>
                  </a:lnTo>
                  <a:lnTo>
                    <a:pt x="4" y="233"/>
                  </a:lnTo>
                  <a:lnTo>
                    <a:pt x="1" y="213"/>
                  </a:lnTo>
                  <a:lnTo>
                    <a:pt x="0" y="194"/>
                  </a:lnTo>
                  <a:lnTo>
                    <a:pt x="1" y="174"/>
                  </a:lnTo>
                  <a:lnTo>
                    <a:pt x="4" y="154"/>
                  </a:lnTo>
                  <a:lnTo>
                    <a:pt x="10" y="136"/>
                  </a:lnTo>
                  <a:lnTo>
                    <a:pt x="17" y="118"/>
                  </a:lnTo>
                  <a:lnTo>
                    <a:pt x="27" y="101"/>
                  </a:lnTo>
                  <a:lnTo>
                    <a:pt x="38" y="85"/>
                  </a:lnTo>
                  <a:lnTo>
                    <a:pt x="50" y="71"/>
                  </a:lnTo>
                  <a:lnTo>
                    <a:pt x="65" y="56"/>
                  </a:lnTo>
                  <a:lnTo>
                    <a:pt x="97" y="33"/>
                  </a:lnTo>
                  <a:lnTo>
                    <a:pt x="115" y="24"/>
                  </a:lnTo>
                  <a:lnTo>
                    <a:pt x="134" y="16"/>
                  </a:lnTo>
                  <a:lnTo>
                    <a:pt x="154" y="9"/>
                  </a:lnTo>
                  <a:lnTo>
                    <a:pt x="175" y="5"/>
                  </a:lnTo>
                  <a:lnTo>
                    <a:pt x="197" y="1"/>
                  </a:lnTo>
                  <a:lnTo>
                    <a:pt x="219" y="0"/>
                  </a:lnTo>
                  <a:close/>
                </a:path>
              </a:pathLst>
            </a:custGeom>
            <a:noFill/>
            <a:ln w="30163" cap="rnd">
              <a:solidFill>
                <a:srgbClr val="9999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1799"/>
            </a:p>
          </p:txBody>
        </p:sp>
      </p:grpSp>
      <p:cxnSp>
        <p:nvCxnSpPr>
          <p:cNvPr id="11" name="Elbow Connector 10"/>
          <p:cNvCxnSpPr>
            <a:stCxn id="52" idx="3"/>
            <a:endCxn id="85" idx="0"/>
          </p:cNvCxnSpPr>
          <p:nvPr/>
        </p:nvCxnSpPr>
        <p:spPr>
          <a:xfrm>
            <a:off x="10542873" y="2172482"/>
            <a:ext cx="821176" cy="415602"/>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233" idx="3"/>
            <a:endCxn id="52" idx="1"/>
          </p:cNvCxnSpPr>
          <p:nvPr/>
        </p:nvCxnSpPr>
        <p:spPr>
          <a:xfrm flipV="1">
            <a:off x="7792506" y="2172483"/>
            <a:ext cx="1892629" cy="2352007"/>
          </a:xfrm>
          <a:prstGeom prst="bentConnector3">
            <a:avLst>
              <a:gd name="adj1" fmla="val 5578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8918146" y="1837086"/>
            <a:ext cx="635322" cy="846166"/>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100" kern="0">
                <a:latin typeface="Arial" panose="020B0604020202020204" pitchFamily="34" charset="0"/>
                <a:ea typeface="Arial Unicode MS" pitchFamily="34" charset="-128"/>
                <a:cs typeface="Arial" panose="020B0604020202020204" pitchFamily="34" charset="0"/>
              </a:defRPr>
            </a:lvl1pPr>
          </a:lstStyle>
          <a:p>
            <a:pPr>
              <a:spcBef>
                <a:spcPts val="0"/>
              </a:spcBef>
            </a:pPr>
            <a:r>
              <a:rPr lang="en-US" dirty="0"/>
              <a:t>Auto assign new hire required learning</a:t>
            </a:r>
          </a:p>
        </p:txBody>
      </p:sp>
      <p:sp>
        <p:nvSpPr>
          <p:cNvPr id="78" name="TextBox 77"/>
          <p:cNvSpPr txBox="1"/>
          <p:nvPr/>
        </p:nvSpPr>
        <p:spPr>
          <a:xfrm>
            <a:off x="8918144" y="3401914"/>
            <a:ext cx="861734" cy="67710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100" kern="0">
                <a:latin typeface="Arial" panose="020B0604020202020204" pitchFamily="34" charset="0"/>
                <a:ea typeface="Arial Unicode MS" pitchFamily="34" charset="-128"/>
                <a:cs typeface="Arial" panose="020B0604020202020204" pitchFamily="34" charset="0"/>
              </a:defRPr>
            </a:lvl1pPr>
          </a:lstStyle>
          <a:p>
            <a:pPr>
              <a:spcBef>
                <a:spcPts val="0"/>
              </a:spcBef>
            </a:pPr>
            <a:r>
              <a:rPr lang="en-US" dirty="0"/>
              <a:t>Auto assign new hire to “new hire” Jam group</a:t>
            </a:r>
          </a:p>
        </p:txBody>
      </p:sp>
      <p:sp>
        <p:nvSpPr>
          <p:cNvPr id="85" name="Flowchart: Off-page Connector 84"/>
          <p:cNvSpPr/>
          <p:nvPr/>
        </p:nvSpPr>
        <p:spPr bwMode="gray">
          <a:xfrm>
            <a:off x="10814996" y="2588084"/>
            <a:ext cx="1098109" cy="580446"/>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Learn &amp; Develop</a:t>
            </a:r>
          </a:p>
        </p:txBody>
      </p:sp>
      <p:sp>
        <p:nvSpPr>
          <p:cNvPr id="86" name="Flowchart: Off-page Connector 85"/>
          <p:cNvSpPr/>
          <p:nvPr/>
        </p:nvSpPr>
        <p:spPr bwMode="gray">
          <a:xfrm>
            <a:off x="10814996" y="4928828"/>
            <a:ext cx="1098109" cy="580446"/>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Perform &amp; Reward</a:t>
            </a:r>
          </a:p>
        </p:txBody>
      </p:sp>
      <p:cxnSp>
        <p:nvCxnSpPr>
          <p:cNvPr id="240" name="Elbow Connector 239"/>
          <p:cNvCxnSpPr>
            <a:stCxn id="233" idx="3"/>
            <a:endCxn id="60" idx="1"/>
          </p:cNvCxnSpPr>
          <p:nvPr/>
        </p:nvCxnSpPr>
        <p:spPr>
          <a:xfrm flipV="1">
            <a:off x="7792505" y="3592870"/>
            <a:ext cx="1905386" cy="931620"/>
          </a:xfrm>
          <a:prstGeom prst="bentConnector3">
            <a:avLst>
              <a:gd name="adj1" fmla="val 5492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Elbow Connector 242"/>
          <p:cNvCxnSpPr>
            <a:stCxn id="56" idx="3"/>
            <a:endCxn id="86" idx="1"/>
          </p:cNvCxnSpPr>
          <p:nvPr/>
        </p:nvCxnSpPr>
        <p:spPr>
          <a:xfrm flipV="1">
            <a:off x="10574800" y="5219051"/>
            <a:ext cx="240196" cy="2911"/>
          </a:xfrm>
          <a:prstGeom prst="bentConnector3">
            <a:avLst>
              <a:gd name="adj1" fmla="val 5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60" idx="3"/>
            <a:endCxn id="85" idx="2"/>
          </p:cNvCxnSpPr>
          <p:nvPr/>
        </p:nvCxnSpPr>
        <p:spPr>
          <a:xfrm flipV="1">
            <a:off x="10580311" y="3168531"/>
            <a:ext cx="783739" cy="424339"/>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7420249" y="3205674"/>
            <a:ext cx="1040606" cy="5076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100" kern="0">
                <a:latin typeface="Arial" panose="020B0604020202020204" pitchFamily="34" charset="0"/>
                <a:ea typeface="Arial Unicode MS" pitchFamily="34" charset="-128"/>
                <a:cs typeface="Arial" panose="020B0604020202020204" pitchFamily="34" charset="0"/>
              </a:defRPr>
            </a:lvl1pPr>
          </a:lstStyle>
          <a:p>
            <a:pPr>
              <a:spcBef>
                <a:spcPts val="0"/>
              </a:spcBef>
            </a:pPr>
            <a:r>
              <a:rPr lang="en-US" dirty="0"/>
              <a:t>        New hire can access talent modules</a:t>
            </a:r>
          </a:p>
        </p:txBody>
      </p:sp>
      <p:sp>
        <p:nvSpPr>
          <p:cNvPr id="65" name="Oval 64"/>
          <p:cNvSpPr/>
          <p:nvPr/>
        </p:nvSpPr>
        <p:spPr bwMode="gray">
          <a:xfrm>
            <a:off x="646991" y="2327590"/>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1b</a:t>
            </a:r>
          </a:p>
        </p:txBody>
      </p:sp>
      <p:sp>
        <p:nvSpPr>
          <p:cNvPr id="66" name="Oval 65"/>
          <p:cNvSpPr/>
          <p:nvPr/>
        </p:nvSpPr>
        <p:spPr bwMode="gray">
          <a:xfrm>
            <a:off x="2954812" y="2113683"/>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1a</a:t>
            </a:r>
          </a:p>
        </p:txBody>
      </p:sp>
      <p:sp>
        <p:nvSpPr>
          <p:cNvPr id="67" name="Oval 66"/>
          <p:cNvSpPr/>
          <p:nvPr/>
        </p:nvSpPr>
        <p:spPr bwMode="gray">
          <a:xfrm>
            <a:off x="2866212" y="3898173"/>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4</a:t>
            </a:r>
          </a:p>
        </p:txBody>
      </p:sp>
      <p:sp>
        <p:nvSpPr>
          <p:cNvPr id="68" name="Oval 67"/>
          <p:cNvSpPr/>
          <p:nvPr/>
        </p:nvSpPr>
        <p:spPr bwMode="gray">
          <a:xfrm>
            <a:off x="2099012" y="5275311"/>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2</a:t>
            </a:r>
          </a:p>
        </p:txBody>
      </p:sp>
      <p:sp>
        <p:nvSpPr>
          <p:cNvPr id="69" name="Oval 68"/>
          <p:cNvSpPr/>
          <p:nvPr/>
        </p:nvSpPr>
        <p:spPr bwMode="gray">
          <a:xfrm>
            <a:off x="2096493" y="5575326"/>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3</a:t>
            </a:r>
          </a:p>
        </p:txBody>
      </p:sp>
      <p:sp>
        <p:nvSpPr>
          <p:cNvPr id="70" name="Oval 69"/>
          <p:cNvSpPr/>
          <p:nvPr/>
        </p:nvSpPr>
        <p:spPr bwMode="gray">
          <a:xfrm>
            <a:off x="4618157" y="3453175"/>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5</a:t>
            </a:r>
          </a:p>
        </p:txBody>
      </p:sp>
      <p:sp>
        <p:nvSpPr>
          <p:cNvPr id="71" name="Oval 70"/>
          <p:cNvSpPr/>
          <p:nvPr/>
        </p:nvSpPr>
        <p:spPr bwMode="gray">
          <a:xfrm>
            <a:off x="7387323" y="3157293"/>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7</a:t>
            </a:r>
          </a:p>
        </p:txBody>
      </p:sp>
      <p:sp>
        <p:nvSpPr>
          <p:cNvPr id="72" name="Oval 71"/>
          <p:cNvSpPr/>
          <p:nvPr/>
        </p:nvSpPr>
        <p:spPr bwMode="gray">
          <a:xfrm>
            <a:off x="8631839" y="1806195"/>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8</a:t>
            </a:r>
          </a:p>
        </p:txBody>
      </p:sp>
      <p:sp>
        <p:nvSpPr>
          <p:cNvPr id="73" name="Oval 72"/>
          <p:cNvSpPr/>
          <p:nvPr/>
        </p:nvSpPr>
        <p:spPr bwMode="gray">
          <a:xfrm>
            <a:off x="8585499" y="3378890"/>
            <a:ext cx="254668" cy="217056"/>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9</a:t>
            </a:r>
          </a:p>
        </p:txBody>
      </p:sp>
      <p:sp>
        <p:nvSpPr>
          <p:cNvPr id="89" name="Rectangle 88"/>
          <p:cNvSpPr/>
          <p:nvPr/>
        </p:nvSpPr>
        <p:spPr bwMode="gray">
          <a:xfrm>
            <a:off x="229509" y="1284493"/>
            <a:ext cx="11817738" cy="5245425"/>
          </a:xfrm>
          <a:prstGeom prst="rect">
            <a:avLst/>
          </a:prstGeom>
          <a:solidFill>
            <a:schemeClr val="bg1">
              <a:alpha val="68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grpSp>
        <p:nvGrpSpPr>
          <p:cNvPr id="232" name="Group 231"/>
          <p:cNvGrpSpPr/>
          <p:nvPr/>
        </p:nvGrpSpPr>
        <p:grpSpPr>
          <a:xfrm>
            <a:off x="6660931" y="3888070"/>
            <a:ext cx="1294194" cy="1051753"/>
            <a:chOff x="10275380" y="1505472"/>
            <a:chExt cx="1294531" cy="1052027"/>
          </a:xfrm>
        </p:grpSpPr>
        <p:sp>
          <p:nvSpPr>
            <p:cNvPr id="233" name="Rectangle 232"/>
            <p:cNvSpPr/>
            <p:nvPr/>
          </p:nvSpPr>
          <p:spPr bwMode="gray">
            <a:xfrm>
              <a:off x="10492431" y="1726618"/>
              <a:ext cx="914818" cy="830881"/>
            </a:xfrm>
            <a:prstGeom prst="rect">
              <a:avLst/>
            </a:prstGeom>
            <a:solidFill>
              <a:schemeClr val="bg1">
                <a:lumMod val="65000"/>
              </a:schemeClr>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234" name="Picture 233"/>
            <p:cNvPicPr>
              <a:picLocks noChangeAspect="1"/>
            </p:cNvPicPr>
            <p:nvPr/>
          </p:nvPicPr>
          <p:blipFill>
            <a:blip r:embed="rId9"/>
            <a:stretch>
              <a:fillRect/>
            </a:stretch>
          </p:blipFill>
          <p:spPr>
            <a:xfrm>
              <a:off x="10632476" y="1810583"/>
              <a:ext cx="618775" cy="658271"/>
            </a:xfrm>
            <a:prstGeom prst="ellipse">
              <a:avLst/>
            </a:prstGeom>
            <a:ln w="28575">
              <a:solidFill>
                <a:schemeClr val="bg2">
                  <a:lumMod val="75000"/>
                </a:schemeClr>
              </a:solidFill>
            </a:ln>
          </p:spPr>
        </p:pic>
        <p:sp>
          <p:nvSpPr>
            <p:cNvPr id="235" name="TextBox 234"/>
            <p:cNvSpPr txBox="1"/>
            <p:nvPr/>
          </p:nvSpPr>
          <p:spPr>
            <a:xfrm>
              <a:off x="10275380" y="1505472"/>
              <a:ext cx="1294531" cy="184709"/>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Profile</a:t>
              </a:r>
            </a:p>
          </p:txBody>
        </p:sp>
      </p:grpSp>
      <p:grpSp>
        <p:nvGrpSpPr>
          <p:cNvPr id="55" name="Group 54"/>
          <p:cNvGrpSpPr/>
          <p:nvPr/>
        </p:nvGrpSpPr>
        <p:grpSpPr>
          <a:xfrm>
            <a:off x="9501525" y="4680745"/>
            <a:ext cx="1294194" cy="884028"/>
            <a:chOff x="6257215" y="2674241"/>
            <a:chExt cx="1294531" cy="884258"/>
          </a:xfrm>
        </p:grpSpPr>
        <p:sp>
          <p:nvSpPr>
            <p:cNvPr id="56" name="Rectangle 55"/>
            <p:cNvSpPr/>
            <p:nvPr/>
          </p:nvSpPr>
          <p:spPr bwMode="gray">
            <a:xfrm>
              <a:off x="6457975" y="2872699"/>
              <a:ext cx="872794" cy="685800"/>
            </a:xfrm>
            <a:prstGeom prst="rect">
              <a:avLst/>
            </a:prstGeom>
            <a:solidFill>
              <a:srgbClr val="D4652D"/>
            </a:solidFill>
            <a:ln w="6350" algn="ctr">
              <a:noFill/>
              <a:miter lim="800000"/>
              <a:headEnd/>
              <a:tailEnd/>
            </a:ln>
          </p:spPr>
          <p:txBody>
            <a:bodyPr lIns="67480" tIns="53984" rIns="67480" bIns="53984" rtlCol="0" anchor="ctr"/>
            <a:lstStyle/>
            <a:p>
              <a:pPr algn="ctr" defTabSz="685548">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57" name="TextBox 56"/>
            <p:cNvSpPr txBox="1"/>
            <p:nvPr/>
          </p:nvSpPr>
          <p:spPr>
            <a:xfrm>
              <a:off x="6257215" y="2674241"/>
              <a:ext cx="1294531" cy="184709"/>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Goals</a:t>
              </a:r>
            </a:p>
          </p:txBody>
        </p:sp>
        <p:pic>
          <p:nvPicPr>
            <p:cNvPr id="58" name="Picture 57"/>
            <p:cNvPicPr>
              <a:picLocks noChangeAspect="1"/>
            </p:cNvPicPr>
            <p:nvPr/>
          </p:nvPicPr>
          <p:blipFill rotWithShape="1">
            <a:blip r:embed="rId10"/>
            <a:srcRect l="18956" t="7002"/>
            <a:stretch/>
          </p:blipFill>
          <p:spPr>
            <a:xfrm>
              <a:off x="6648440" y="2949659"/>
              <a:ext cx="494578" cy="497550"/>
            </a:xfrm>
            <a:prstGeom prst="ellipse">
              <a:avLst/>
            </a:prstGeom>
            <a:ln w="28575">
              <a:solidFill>
                <a:schemeClr val="bg2">
                  <a:lumMod val="75000"/>
                </a:schemeClr>
              </a:solidFill>
            </a:ln>
          </p:spPr>
        </p:pic>
      </p:grpSp>
      <p:cxnSp>
        <p:nvCxnSpPr>
          <p:cNvPr id="13" name="Elbow Connector 12"/>
          <p:cNvCxnSpPr>
            <a:stCxn id="233" idx="3"/>
            <a:endCxn id="56" idx="1"/>
          </p:cNvCxnSpPr>
          <p:nvPr/>
        </p:nvCxnSpPr>
        <p:spPr>
          <a:xfrm>
            <a:off x="7792505" y="4524490"/>
            <a:ext cx="1909728" cy="697471"/>
          </a:xfrm>
          <a:prstGeom prst="bentConnector3">
            <a:avLst>
              <a:gd name="adj1" fmla="val 55319"/>
            </a:avLst>
          </a:prstGeom>
          <a:ln w="6350">
            <a:solidFill>
              <a:schemeClr val="tx1"/>
            </a:solidFill>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8889570" y="4886815"/>
            <a:ext cx="724392" cy="338554"/>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100" kern="0">
                <a:latin typeface="Arial" panose="020B0604020202020204" pitchFamily="34" charset="0"/>
                <a:ea typeface="Arial Unicode MS" pitchFamily="34" charset="-128"/>
                <a:cs typeface="Arial" panose="020B0604020202020204" pitchFamily="34" charset="0"/>
              </a:defRPr>
            </a:lvl1pPr>
          </a:lstStyle>
          <a:p>
            <a:pPr>
              <a:spcBef>
                <a:spcPts val="0"/>
              </a:spcBef>
            </a:pPr>
            <a:r>
              <a:rPr lang="en-US" dirty="0"/>
              <a:t>Create new hire goals</a:t>
            </a:r>
          </a:p>
        </p:txBody>
      </p:sp>
      <p:sp>
        <p:nvSpPr>
          <p:cNvPr id="74" name="Oval 73"/>
          <p:cNvSpPr/>
          <p:nvPr/>
        </p:nvSpPr>
        <p:spPr bwMode="gray">
          <a:xfrm>
            <a:off x="8579752" y="4853314"/>
            <a:ext cx="254668" cy="217056"/>
          </a:xfrm>
          <a:prstGeom prst="ellipse">
            <a:avLst/>
          </a:prstGeom>
          <a:solidFill>
            <a:srgbClr val="0070C0"/>
          </a:solidFill>
          <a:ln w="6350" algn="ctr">
            <a:noFill/>
            <a:miter lim="800000"/>
            <a:headEnd/>
            <a:tailEnd/>
          </a:ln>
          <a:effectLst>
            <a:glow rad="228600">
              <a:schemeClr val="accent1">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4400"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10</a:t>
            </a:r>
          </a:p>
        </p:txBody>
      </p:sp>
      <p:pic>
        <p:nvPicPr>
          <p:cNvPr id="81"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6565" y="1466895"/>
            <a:ext cx="6128071" cy="2480858"/>
          </a:xfrm>
          <a:prstGeom prst="rect">
            <a:avLst/>
          </a:prstGeom>
          <a:noFill/>
          <a:ln w="9525">
            <a:noFill/>
            <a:miter lim="800000"/>
            <a:headEnd/>
            <a:tailEnd/>
          </a:ln>
          <a:effectLst>
            <a:glow rad="228600">
              <a:schemeClr val="accent1">
                <a:satMod val="175000"/>
                <a:alpha val="40000"/>
              </a:schemeClr>
            </a:glow>
          </a:effectLst>
          <a:extLst>
            <a:ext uri="{909E8E84-426E-40DD-AFC4-6F175D3DCCD1}">
              <a14:hiddenFill xmlns:a14="http://schemas.microsoft.com/office/drawing/2010/main">
                <a:solidFill>
                  <a:schemeClr val="accent1"/>
                </a:solidFill>
              </a14:hiddenFill>
            </a:ext>
          </a:extLst>
        </p:spPr>
      </p:pic>
      <p:pic>
        <p:nvPicPr>
          <p:cNvPr id="83"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42812" y="1466895"/>
            <a:ext cx="1668286" cy="2118823"/>
          </a:xfrm>
          <a:prstGeom prst="rect">
            <a:avLst/>
          </a:prstGeom>
          <a:noFill/>
          <a:ln w="9525">
            <a:noFill/>
            <a:miter lim="800000"/>
            <a:headEnd/>
            <a:tailEnd/>
          </a:ln>
          <a:effectLst>
            <a:glow rad="228600">
              <a:schemeClr val="accent1">
                <a:satMod val="175000"/>
                <a:alpha val="40000"/>
              </a:schemeClr>
            </a:glow>
          </a:effectLst>
          <a:extLst>
            <a:ext uri="{909E8E84-426E-40DD-AFC4-6F175D3DCCD1}">
              <a14:hiddenFill xmlns:a14="http://schemas.microsoft.com/office/drawing/2010/main">
                <a:solidFill>
                  <a:schemeClr val="accent1"/>
                </a:solidFill>
              </a14:hiddenFill>
            </a:ext>
          </a:extLst>
        </p:spPr>
      </p:pic>
      <p:pic>
        <p:nvPicPr>
          <p:cNvPr id="5" name="Picture 4"/>
          <p:cNvPicPr>
            <a:picLocks noChangeAspect="1"/>
          </p:cNvPicPr>
          <p:nvPr/>
        </p:nvPicPr>
        <p:blipFill>
          <a:blip r:embed="rId13"/>
          <a:stretch>
            <a:fillRect/>
          </a:stretch>
        </p:blipFill>
        <p:spPr>
          <a:xfrm>
            <a:off x="497812" y="4465929"/>
            <a:ext cx="6208576" cy="1448509"/>
          </a:xfrm>
          <a:prstGeom prst="rect">
            <a:avLst/>
          </a:prstGeom>
          <a:noFill/>
          <a:ln w="9525">
            <a:noFill/>
            <a:miter lim="800000"/>
            <a:headEnd/>
            <a:tailEnd/>
          </a:ln>
          <a:effectLst>
            <a:glow rad="228600">
              <a:schemeClr val="accent1">
                <a:satMod val="175000"/>
                <a:alpha val="40000"/>
              </a:schemeClr>
            </a:glow>
          </a:effectLst>
        </p:spPr>
      </p:pic>
    </p:spTree>
    <p:extLst>
      <p:ext uri="{BB962C8B-B14F-4D97-AF65-F5344CB8AC3E}">
        <p14:creationId xmlns:p14="http://schemas.microsoft.com/office/powerpoint/2010/main" val="241849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7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034" y="548892"/>
            <a:ext cx="9563254" cy="369247"/>
          </a:xfrm>
        </p:spPr>
        <p:txBody>
          <a:bodyPr/>
          <a:lstStyle/>
          <a:p>
            <a:r>
              <a:rPr lang="en-US" dirty="0"/>
              <a:t>Cross-Module Interactions: Perform &amp; Reward Process Review</a:t>
            </a:r>
            <a:endParaRPr lang="en-US" sz="1800" b="0" dirty="0"/>
          </a:p>
        </p:txBody>
      </p:sp>
      <p:graphicFrame>
        <p:nvGraphicFramePr>
          <p:cNvPr id="60" name="Diagram 59"/>
          <p:cNvGraphicFramePr/>
          <p:nvPr>
            <p:extLst/>
          </p:nvPr>
        </p:nvGraphicFramePr>
        <p:xfrm>
          <a:off x="969653" y="1991352"/>
          <a:ext cx="10002019" cy="5637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1" name="Isosceles Triangle 60"/>
          <p:cNvSpPr/>
          <p:nvPr/>
        </p:nvSpPr>
        <p:spPr bwMode="gray">
          <a:xfrm rot="10800000">
            <a:off x="4543630" y="1453925"/>
            <a:ext cx="502433" cy="537427"/>
          </a:xfrm>
          <a:prstGeom prst="triangle">
            <a:avLst>
              <a:gd name="adj" fmla="val 51176"/>
            </a:avLst>
          </a:prstGeom>
          <a:solidFill>
            <a:schemeClr val="accent4">
              <a:lumMod val="75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62" name="Rounded Rectangle 46"/>
          <p:cNvSpPr/>
          <p:nvPr/>
        </p:nvSpPr>
        <p:spPr bwMode="gray">
          <a:xfrm>
            <a:off x="1132240" y="4417105"/>
            <a:ext cx="10546783" cy="1014749"/>
          </a:xfrm>
          <a:prstGeom prst="roundRect">
            <a:avLst/>
          </a:prstGeom>
          <a:noFill/>
          <a:ln w="15875" algn="ctr">
            <a:solidFill>
              <a:schemeClr val="bg2"/>
            </a:solidFill>
            <a:prstDash val="sysDot"/>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grpSp>
        <p:nvGrpSpPr>
          <p:cNvPr id="66" name="Group 65"/>
          <p:cNvGrpSpPr/>
          <p:nvPr/>
        </p:nvGrpSpPr>
        <p:grpSpPr>
          <a:xfrm>
            <a:off x="2944471" y="3333509"/>
            <a:ext cx="813317" cy="669622"/>
            <a:chOff x="4979804" y="5795715"/>
            <a:chExt cx="1116390" cy="919149"/>
          </a:xfrm>
        </p:grpSpPr>
        <p:sp>
          <p:nvSpPr>
            <p:cNvPr id="67" name="Rectangle 66"/>
            <p:cNvSpPr/>
            <p:nvPr/>
          </p:nvSpPr>
          <p:spPr bwMode="gray">
            <a:xfrm>
              <a:off x="5433188" y="6384767"/>
              <a:ext cx="226116" cy="330097"/>
            </a:xfrm>
            <a:prstGeom prst="rect">
              <a:avLst/>
            </a:prstGeom>
            <a:solidFill>
              <a:srgbClr val="A5A5A5"/>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68" name="Triangle 7"/>
            <p:cNvSpPr/>
            <p:nvPr/>
          </p:nvSpPr>
          <p:spPr bwMode="gray">
            <a:xfrm>
              <a:off x="5326326" y="6554661"/>
              <a:ext cx="288204" cy="147815"/>
            </a:xfrm>
            <a:prstGeom prst="triangle">
              <a:avLst/>
            </a:prstGeom>
            <a:solidFill>
              <a:srgbClr val="A5A5A5"/>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69" name="Triangle 8"/>
            <p:cNvSpPr/>
            <p:nvPr/>
          </p:nvSpPr>
          <p:spPr bwMode="gray">
            <a:xfrm>
              <a:off x="5486626" y="6597048"/>
              <a:ext cx="292631" cy="105427"/>
            </a:xfrm>
            <a:prstGeom prst="triangle">
              <a:avLst/>
            </a:prstGeom>
            <a:solidFill>
              <a:srgbClr val="A5A5A5"/>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70" name="Rectangle 69"/>
            <p:cNvSpPr/>
            <p:nvPr/>
          </p:nvSpPr>
          <p:spPr bwMode="gray">
            <a:xfrm>
              <a:off x="5326326" y="6687432"/>
              <a:ext cx="457200" cy="27432"/>
            </a:xfrm>
            <a:prstGeom prst="rect">
              <a:avLst/>
            </a:prstGeom>
            <a:solidFill>
              <a:srgbClr val="E2E2E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71" name="Oval 70"/>
            <p:cNvSpPr/>
            <p:nvPr/>
          </p:nvSpPr>
          <p:spPr bwMode="gray">
            <a:xfrm>
              <a:off x="5614530" y="6145315"/>
              <a:ext cx="287616" cy="542117"/>
            </a:xfrm>
            <a:prstGeom prst="ellipse">
              <a:avLst/>
            </a:prstGeom>
            <a:solidFill>
              <a:schemeClr val="bg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72" name="Oval 71"/>
            <p:cNvSpPr/>
            <p:nvPr/>
          </p:nvSpPr>
          <p:spPr bwMode="gray">
            <a:xfrm>
              <a:off x="5194194" y="6017418"/>
              <a:ext cx="288163" cy="671193"/>
            </a:xfrm>
            <a:prstGeom prst="ellipse">
              <a:avLst/>
            </a:prstGeom>
            <a:solidFill>
              <a:schemeClr val="bg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73" name="Rounded Rectangle 12"/>
            <p:cNvSpPr/>
            <p:nvPr/>
          </p:nvSpPr>
          <p:spPr bwMode="gray">
            <a:xfrm>
              <a:off x="4979804" y="5795715"/>
              <a:ext cx="1116390" cy="660191"/>
            </a:xfrm>
            <a:prstGeom prst="roundRect">
              <a:avLst/>
            </a:prstGeom>
            <a:solidFill>
              <a:srgbClr val="CECCCC"/>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74" name="Rectangle 73"/>
            <p:cNvSpPr/>
            <p:nvPr/>
          </p:nvSpPr>
          <p:spPr bwMode="gray">
            <a:xfrm>
              <a:off x="4979804" y="5889625"/>
              <a:ext cx="1116390" cy="475897"/>
            </a:xfrm>
            <a:prstGeom prst="rect">
              <a:avLst/>
            </a:prstGeom>
            <a:solidFill>
              <a:srgbClr val="1F3666"/>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75" name="Rectangle 74"/>
            <p:cNvSpPr/>
            <p:nvPr/>
          </p:nvSpPr>
          <p:spPr bwMode="gray">
            <a:xfrm>
              <a:off x="5005301" y="5924197"/>
              <a:ext cx="1065396" cy="403225"/>
            </a:xfrm>
            <a:prstGeom prst="rect">
              <a:avLst/>
            </a:prstGeom>
            <a:solidFill>
              <a:srgbClr val="E2E2E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76" name="Rectangle 75"/>
            <p:cNvSpPr/>
            <p:nvPr/>
          </p:nvSpPr>
          <p:spPr bwMode="gray">
            <a:xfrm>
              <a:off x="5185987" y="6145315"/>
              <a:ext cx="100739" cy="182107"/>
            </a:xfrm>
            <a:prstGeom prst="rect">
              <a:avLst/>
            </a:prstGeom>
            <a:solidFill>
              <a:srgbClr val="98C93C"/>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77" name="Rectangle 76"/>
            <p:cNvSpPr/>
            <p:nvPr/>
          </p:nvSpPr>
          <p:spPr bwMode="gray">
            <a:xfrm>
              <a:off x="5396734" y="6087208"/>
              <a:ext cx="100739" cy="240214"/>
            </a:xfrm>
            <a:prstGeom prst="rect">
              <a:avLst/>
            </a:prstGeom>
            <a:solidFill>
              <a:srgbClr val="C2D92E"/>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78" name="Rectangle 77"/>
            <p:cNvSpPr/>
            <p:nvPr/>
          </p:nvSpPr>
          <p:spPr bwMode="gray">
            <a:xfrm>
              <a:off x="5607480" y="5993092"/>
              <a:ext cx="100739" cy="334330"/>
            </a:xfrm>
            <a:prstGeom prst="rect">
              <a:avLst/>
            </a:prstGeom>
            <a:solidFill>
              <a:srgbClr val="DEC42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79" name="Rectangle 78"/>
            <p:cNvSpPr/>
            <p:nvPr/>
          </p:nvSpPr>
          <p:spPr bwMode="gray">
            <a:xfrm>
              <a:off x="5818227" y="5956814"/>
              <a:ext cx="100739" cy="370608"/>
            </a:xfrm>
            <a:prstGeom prst="rect">
              <a:avLst/>
            </a:prstGeom>
            <a:solidFill>
              <a:srgbClr val="E7612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cxnSp>
          <p:nvCxnSpPr>
            <p:cNvPr id="80" name="Straight Connector 79"/>
            <p:cNvCxnSpPr/>
            <p:nvPr/>
          </p:nvCxnSpPr>
          <p:spPr>
            <a:xfrm flipV="1">
              <a:off x="5130391" y="6110225"/>
              <a:ext cx="271877" cy="71456"/>
            </a:xfrm>
            <a:prstGeom prst="line">
              <a:avLst/>
            </a:prstGeom>
            <a:ln w="15875">
              <a:solidFill>
                <a:srgbClr val="33495E"/>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Oval 80"/>
            <p:cNvSpPr/>
            <p:nvPr/>
          </p:nvSpPr>
          <p:spPr bwMode="gray">
            <a:xfrm>
              <a:off x="5114487" y="6156281"/>
              <a:ext cx="50800" cy="50800"/>
            </a:xfrm>
            <a:prstGeom prst="ellipse">
              <a:avLst/>
            </a:prstGeom>
            <a:solidFill>
              <a:srgbClr val="25BBAD"/>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cxnSp>
          <p:nvCxnSpPr>
            <p:cNvPr id="82" name="Straight Connector 81"/>
            <p:cNvCxnSpPr/>
            <p:nvPr/>
          </p:nvCxnSpPr>
          <p:spPr>
            <a:xfrm rot="-240000" flipV="1">
              <a:off x="5414965" y="5997913"/>
              <a:ext cx="274320" cy="88938"/>
            </a:xfrm>
            <a:prstGeom prst="line">
              <a:avLst/>
            </a:prstGeom>
            <a:ln w="15875">
              <a:solidFill>
                <a:srgbClr val="33495E"/>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3" name="Oval 82"/>
            <p:cNvSpPr/>
            <p:nvPr/>
          </p:nvSpPr>
          <p:spPr bwMode="gray">
            <a:xfrm>
              <a:off x="5382388" y="6080849"/>
              <a:ext cx="50800" cy="50800"/>
            </a:xfrm>
            <a:prstGeom prst="ellipse">
              <a:avLst/>
            </a:prstGeom>
            <a:solidFill>
              <a:srgbClr val="25BBAD"/>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cxnSp>
          <p:nvCxnSpPr>
            <p:cNvPr id="84" name="Straight Connector 83"/>
            <p:cNvCxnSpPr/>
            <p:nvPr/>
          </p:nvCxnSpPr>
          <p:spPr>
            <a:xfrm flipV="1">
              <a:off x="5673734" y="5944639"/>
              <a:ext cx="286653" cy="48454"/>
            </a:xfrm>
            <a:prstGeom prst="line">
              <a:avLst/>
            </a:prstGeom>
            <a:ln w="15875">
              <a:solidFill>
                <a:srgbClr val="33495E"/>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5" name="Oval 84"/>
            <p:cNvSpPr/>
            <p:nvPr/>
          </p:nvSpPr>
          <p:spPr bwMode="gray">
            <a:xfrm>
              <a:off x="5648334" y="5966618"/>
              <a:ext cx="50800" cy="50800"/>
            </a:xfrm>
            <a:prstGeom prst="ellipse">
              <a:avLst/>
            </a:prstGeom>
            <a:solidFill>
              <a:srgbClr val="25BBAD"/>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86" name="Oval 85"/>
            <p:cNvSpPr/>
            <p:nvPr/>
          </p:nvSpPr>
          <p:spPr bwMode="gray">
            <a:xfrm>
              <a:off x="5935271" y="5920314"/>
              <a:ext cx="50800" cy="50800"/>
            </a:xfrm>
            <a:prstGeom prst="ellipse">
              <a:avLst/>
            </a:prstGeom>
            <a:solidFill>
              <a:srgbClr val="25BBAD"/>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grpSp>
      <p:sp>
        <p:nvSpPr>
          <p:cNvPr id="87" name="Round Diagonal Corner Rectangle 27"/>
          <p:cNvSpPr/>
          <p:nvPr/>
        </p:nvSpPr>
        <p:spPr bwMode="gray">
          <a:xfrm>
            <a:off x="495138" y="4304795"/>
            <a:ext cx="1279114" cy="1238520"/>
          </a:xfrm>
          <a:prstGeom prst="round2DiagRect">
            <a:avLst/>
          </a:prstGeom>
          <a:solidFill>
            <a:srgbClr val="02908A"/>
          </a:solidFill>
          <a:ln w="6350" algn="ctr">
            <a:solidFill>
              <a:srgbClr val="02908A"/>
            </a:solidFill>
            <a:miter lim="800000"/>
            <a:headEnd/>
            <a:tailEnd/>
          </a:ln>
          <a:effectLst>
            <a:outerShdw blurRad="50800" dist="38100" dir="8100000" algn="tr" rotWithShape="0">
              <a:prstClr val="black">
                <a:alpha val="40000"/>
              </a:prstClr>
            </a:outerShdw>
          </a:effectLst>
        </p:spPr>
        <p:txBody>
          <a:bodyPr lIns="89974" tIns="71978" rIns="89974" bIns="71978" rtlCol="0" anchor="ctr"/>
          <a:lstStyle/>
          <a:p>
            <a:pPr algn="ctr" fontAlgn="base">
              <a:spcBef>
                <a:spcPts val="600"/>
              </a:spcBef>
              <a:spcAft>
                <a:spcPct val="0"/>
              </a:spcAft>
              <a:buClr>
                <a:srgbClr val="F0AB00"/>
              </a:buClr>
              <a:buSzPct val="80000"/>
            </a:pPr>
            <a:endParaRPr lang="en-US" sz="1600" kern="0" dirty="0">
              <a:solidFill>
                <a:schemeClr val="bg1"/>
              </a:solidFill>
              <a:latin typeface="Apple Braille" charset="0"/>
              <a:ea typeface="Apple Braille" charset="0"/>
              <a:cs typeface="Apple Braille" charset="0"/>
            </a:endParaRPr>
          </a:p>
        </p:txBody>
      </p:sp>
      <p:sp>
        <p:nvSpPr>
          <p:cNvPr id="88" name="TextBox 87"/>
          <p:cNvSpPr txBox="1"/>
          <p:nvPr/>
        </p:nvSpPr>
        <p:spPr>
          <a:xfrm>
            <a:off x="495139" y="4705701"/>
            <a:ext cx="1288903" cy="43078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kern="0">
                <a:solidFill>
                  <a:schemeClr val="bg1"/>
                </a:solidFill>
                <a:latin typeface="Apple Braille" charset="0"/>
                <a:ea typeface="Apple Braille" charset="0"/>
                <a:cs typeface="Apple Braille" charset="0"/>
              </a:rPr>
              <a:t>Perform &amp; Reward </a:t>
            </a:r>
            <a:r>
              <a:rPr lang="en-US" sz="1400" kern="0" dirty="0">
                <a:solidFill>
                  <a:schemeClr val="bg1"/>
                </a:solidFill>
                <a:latin typeface="Apple Braille" charset="0"/>
                <a:ea typeface="Apple Braille" charset="0"/>
                <a:cs typeface="Apple Braille" charset="0"/>
              </a:rPr>
              <a:t>Process</a:t>
            </a:r>
          </a:p>
        </p:txBody>
      </p:sp>
      <p:pic>
        <p:nvPicPr>
          <p:cNvPr id="89" name="Picture 88"/>
          <p:cNvPicPr>
            <a:picLocks noChangeAspect="1"/>
          </p:cNvPicPr>
          <p:nvPr/>
        </p:nvPicPr>
        <p:blipFill>
          <a:blip r:embed="rId7"/>
          <a:stretch>
            <a:fillRect/>
          </a:stretch>
        </p:blipFill>
        <p:spPr>
          <a:xfrm>
            <a:off x="6180794" y="3203292"/>
            <a:ext cx="872080" cy="849862"/>
          </a:xfrm>
          <a:prstGeom prst="rect">
            <a:avLst/>
          </a:prstGeom>
          <a:effectLst>
            <a:outerShdw blurRad="50800" dist="38100" dir="8100000" algn="tr" rotWithShape="0">
              <a:prstClr val="black">
                <a:alpha val="40000"/>
              </a:prstClr>
            </a:outerShdw>
          </a:effectLst>
        </p:spPr>
      </p:pic>
      <p:grpSp>
        <p:nvGrpSpPr>
          <p:cNvPr id="90" name="Group 89"/>
          <p:cNvGrpSpPr/>
          <p:nvPr/>
        </p:nvGrpSpPr>
        <p:grpSpPr>
          <a:xfrm>
            <a:off x="9846679" y="3200007"/>
            <a:ext cx="726869" cy="732538"/>
            <a:chOff x="10106525" y="4040780"/>
            <a:chExt cx="828369" cy="807875"/>
          </a:xfrm>
          <a:effectLst>
            <a:outerShdw blurRad="50800" dist="50800" dir="7800000" algn="tr" rotWithShape="0">
              <a:prstClr val="black">
                <a:alpha val="40000"/>
              </a:prstClr>
            </a:outerShdw>
          </a:effectLst>
        </p:grpSpPr>
        <p:sp>
          <p:nvSpPr>
            <p:cNvPr id="91" name="Rectangle 90"/>
            <p:cNvSpPr/>
            <p:nvPr/>
          </p:nvSpPr>
          <p:spPr bwMode="gray">
            <a:xfrm>
              <a:off x="10173570" y="4112688"/>
              <a:ext cx="418020" cy="418020"/>
            </a:xfrm>
            <a:prstGeom prst="rect">
              <a:avLst/>
            </a:prstGeom>
            <a:solidFill>
              <a:srgbClr val="465866"/>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92" name="Rectangle 91"/>
            <p:cNvSpPr/>
            <p:nvPr/>
          </p:nvSpPr>
          <p:spPr bwMode="gray">
            <a:xfrm>
              <a:off x="10170440" y="4363214"/>
              <a:ext cx="418020" cy="418020"/>
            </a:xfrm>
            <a:prstGeom prst="rect">
              <a:avLst/>
            </a:prstGeom>
            <a:solidFill>
              <a:srgbClr val="FD9F2A"/>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93" name="Rectangle 92"/>
            <p:cNvSpPr/>
            <p:nvPr/>
          </p:nvSpPr>
          <p:spPr bwMode="gray">
            <a:xfrm>
              <a:off x="10433128" y="4112688"/>
              <a:ext cx="427246" cy="418020"/>
            </a:xfrm>
            <a:prstGeom prst="rect">
              <a:avLst/>
            </a:prstGeom>
            <a:solidFill>
              <a:srgbClr val="4EBEDE"/>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94" name="Rectangle 93"/>
            <p:cNvSpPr/>
            <p:nvPr/>
          </p:nvSpPr>
          <p:spPr bwMode="gray">
            <a:xfrm>
              <a:off x="10433128" y="4363213"/>
              <a:ext cx="427246" cy="418020"/>
            </a:xfrm>
            <a:prstGeom prst="rect">
              <a:avLst/>
            </a:prstGeom>
            <a:solidFill>
              <a:srgbClr val="F57464"/>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95" name="Oval 94"/>
            <p:cNvSpPr/>
            <p:nvPr/>
          </p:nvSpPr>
          <p:spPr bwMode="gray">
            <a:xfrm>
              <a:off x="10341014" y="4200635"/>
              <a:ext cx="160245" cy="74631"/>
            </a:xfrm>
            <a:prstGeom prst="ellipse">
              <a:avLst/>
            </a:prstGeom>
            <a:solidFill>
              <a:srgbClr val="465866"/>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96" name="Oval 95"/>
            <p:cNvSpPr/>
            <p:nvPr/>
          </p:nvSpPr>
          <p:spPr bwMode="gray">
            <a:xfrm rot="5400000">
              <a:off x="10229106" y="4334905"/>
              <a:ext cx="160245" cy="74631"/>
            </a:xfrm>
            <a:prstGeom prst="ellipse">
              <a:avLst/>
            </a:prstGeom>
            <a:solidFill>
              <a:srgbClr val="FD9F2A"/>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97" name="Oval 96"/>
            <p:cNvSpPr/>
            <p:nvPr/>
          </p:nvSpPr>
          <p:spPr bwMode="gray">
            <a:xfrm rot="10800000">
              <a:off x="10360904" y="4466703"/>
              <a:ext cx="160245" cy="74631"/>
            </a:xfrm>
            <a:prstGeom prst="ellipse">
              <a:avLst/>
            </a:prstGeom>
            <a:solidFill>
              <a:srgbClr val="F57464"/>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98" name="Oval 97"/>
            <p:cNvSpPr/>
            <p:nvPr/>
          </p:nvSpPr>
          <p:spPr bwMode="gray">
            <a:xfrm rot="16200000">
              <a:off x="10631791" y="4326618"/>
              <a:ext cx="160245" cy="74631"/>
            </a:xfrm>
            <a:prstGeom prst="ellipse">
              <a:avLst/>
            </a:prstGeom>
            <a:solidFill>
              <a:srgbClr val="4EBEDE"/>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99" name="Oval 98"/>
            <p:cNvSpPr/>
            <p:nvPr/>
          </p:nvSpPr>
          <p:spPr bwMode="gray">
            <a:xfrm rot="10800000">
              <a:off x="10774649" y="4192979"/>
              <a:ext cx="160245" cy="74631"/>
            </a:xfrm>
            <a:prstGeom prst="ellipse">
              <a:avLst/>
            </a:prstGeom>
            <a:solidFill>
              <a:srgbClr val="4EBEDE"/>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00" name="Oval 99"/>
            <p:cNvSpPr/>
            <p:nvPr/>
          </p:nvSpPr>
          <p:spPr bwMode="gray">
            <a:xfrm rot="5400000">
              <a:off x="10229496" y="4083587"/>
              <a:ext cx="160245" cy="74631"/>
            </a:xfrm>
            <a:prstGeom prst="ellipse">
              <a:avLst/>
            </a:prstGeom>
            <a:solidFill>
              <a:srgbClr val="465866"/>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01" name="Oval 100"/>
            <p:cNvSpPr/>
            <p:nvPr/>
          </p:nvSpPr>
          <p:spPr bwMode="gray">
            <a:xfrm rot="10800000">
              <a:off x="10106525" y="4582831"/>
              <a:ext cx="160245" cy="74631"/>
            </a:xfrm>
            <a:prstGeom prst="ellipse">
              <a:avLst/>
            </a:prstGeom>
            <a:solidFill>
              <a:srgbClr val="FD9F2A"/>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02" name="Oval 101"/>
            <p:cNvSpPr/>
            <p:nvPr/>
          </p:nvSpPr>
          <p:spPr bwMode="gray">
            <a:xfrm rot="16200000">
              <a:off x="10492702" y="4731217"/>
              <a:ext cx="160245" cy="74631"/>
            </a:xfrm>
            <a:prstGeom prst="ellipse">
              <a:avLst/>
            </a:prstGeom>
            <a:solidFill>
              <a:srgbClr val="F57464"/>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grpSp>
      <p:sp>
        <p:nvSpPr>
          <p:cNvPr id="105" name="TextBox 104"/>
          <p:cNvSpPr txBox="1"/>
          <p:nvPr/>
        </p:nvSpPr>
        <p:spPr>
          <a:xfrm>
            <a:off x="2223123" y="4577869"/>
            <a:ext cx="2907427" cy="661567"/>
          </a:xfrm>
          <a:prstGeom prst="rect">
            <a:avLst/>
          </a:prstGeom>
          <a:noFill/>
        </p:spPr>
        <p:txBody>
          <a:bodyPr wrap="square" lIns="0" tIns="0" rIns="0" bIns="0" rtlCol="0">
            <a:spAutoFit/>
          </a:bodyPr>
          <a:lstStyle/>
          <a:p>
            <a:pPr marL="171416" indent="-171416" fontAlgn="base">
              <a:spcBef>
                <a:spcPts val="600"/>
              </a:spcBef>
              <a:spcAft>
                <a:spcPct val="0"/>
              </a:spcAft>
              <a:buClr>
                <a:srgbClr val="F0AB00"/>
              </a:buClr>
              <a:buSzPct val="80000"/>
              <a:buFont typeface="Arial" charset="0"/>
              <a:buChar char="•"/>
            </a:pPr>
            <a:r>
              <a:rPr lang="en-US" sz="1100" kern="0" dirty="0">
                <a:latin typeface="Apple Braille" charset="0"/>
                <a:ea typeface="Apple Braille" charset="0"/>
                <a:cs typeface="Apple Braille" charset="0"/>
              </a:rPr>
              <a:t>Ensure strategy &amp; goal alignment</a:t>
            </a:r>
          </a:p>
          <a:p>
            <a:pPr marL="171416" indent="-171416" fontAlgn="base">
              <a:spcBef>
                <a:spcPts val="600"/>
              </a:spcBef>
              <a:spcAft>
                <a:spcPct val="0"/>
              </a:spcAft>
              <a:buClr>
                <a:srgbClr val="F0AB00"/>
              </a:buClr>
              <a:buSzPct val="80000"/>
              <a:buFont typeface="Arial" charset="0"/>
              <a:buChar char="•"/>
            </a:pPr>
            <a:r>
              <a:rPr lang="en-US" sz="1100" kern="0" dirty="0">
                <a:latin typeface="Apple Braille" charset="0"/>
                <a:ea typeface="Apple Braille" charset="0"/>
                <a:cs typeface="Apple Braille" charset="0"/>
              </a:rPr>
              <a:t>Continuously improve performance</a:t>
            </a:r>
          </a:p>
          <a:p>
            <a:pPr marL="171416" indent="-171416" fontAlgn="base">
              <a:spcBef>
                <a:spcPts val="600"/>
              </a:spcBef>
              <a:spcAft>
                <a:spcPct val="0"/>
              </a:spcAft>
              <a:buClr>
                <a:srgbClr val="F0AB00"/>
              </a:buClr>
              <a:buSzPct val="80000"/>
              <a:buFont typeface="Arial" charset="0"/>
              <a:buChar char="•"/>
            </a:pPr>
            <a:r>
              <a:rPr lang="en-US" sz="1100" kern="0" dirty="0">
                <a:latin typeface="Apple Braille" charset="0"/>
                <a:ea typeface="Apple Braille" charset="0"/>
                <a:cs typeface="Apple Braille" charset="0"/>
              </a:rPr>
              <a:t>Pay for performance of top talent</a:t>
            </a:r>
          </a:p>
        </p:txBody>
      </p:sp>
      <p:sp>
        <p:nvSpPr>
          <p:cNvPr id="106" name="TextBox 105"/>
          <p:cNvSpPr txBox="1"/>
          <p:nvPr/>
        </p:nvSpPr>
        <p:spPr>
          <a:xfrm>
            <a:off x="5811839" y="4469948"/>
            <a:ext cx="2355793" cy="907731"/>
          </a:xfrm>
          <a:prstGeom prst="rect">
            <a:avLst/>
          </a:prstGeom>
          <a:noFill/>
        </p:spPr>
        <p:txBody>
          <a:bodyPr wrap="square" lIns="0" tIns="0" rIns="0" bIns="0" rtlCol="0">
            <a:spAutoFit/>
          </a:bodyPr>
          <a:lstStyle/>
          <a:p>
            <a:pPr marL="171416" indent="-171416" fontAlgn="base">
              <a:spcBef>
                <a:spcPts val="600"/>
              </a:spcBef>
              <a:spcAft>
                <a:spcPct val="0"/>
              </a:spcAft>
              <a:buClr>
                <a:srgbClr val="F0AB00"/>
              </a:buClr>
              <a:buSzPct val="80000"/>
              <a:buFont typeface="Arial" charset="0"/>
              <a:buChar char="•"/>
            </a:pPr>
            <a:r>
              <a:rPr lang="en-US" sz="1100" kern="0" dirty="0">
                <a:latin typeface="Apple Braille" charset="0"/>
                <a:ea typeface="Apple Braille" charset="0"/>
                <a:cs typeface="Apple Braille" charset="0"/>
              </a:rPr>
              <a:t>Performance Management </a:t>
            </a:r>
          </a:p>
          <a:p>
            <a:pPr marL="171416" indent="-171416" fontAlgn="base">
              <a:spcBef>
                <a:spcPts val="600"/>
              </a:spcBef>
              <a:spcAft>
                <a:spcPct val="0"/>
              </a:spcAft>
              <a:buClr>
                <a:srgbClr val="F0AB00"/>
              </a:buClr>
              <a:buSzPct val="80000"/>
              <a:buFont typeface="Arial" charset="0"/>
              <a:buChar char="•"/>
            </a:pPr>
            <a:r>
              <a:rPr lang="en-US" sz="1100" kern="0" dirty="0">
                <a:latin typeface="Apple Braille" charset="0"/>
                <a:ea typeface="Apple Braille" charset="0"/>
                <a:cs typeface="Apple Braille" charset="0"/>
              </a:rPr>
              <a:t>Goal Management</a:t>
            </a:r>
          </a:p>
          <a:p>
            <a:pPr marL="171416" indent="-171416" fontAlgn="base">
              <a:spcBef>
                <a:spcPts val="600"/>
              </a:spcBef>
              <a:spcAft>
                <a:spcPct val="0"/>
              </a:spcAft>
              <a:buClr>
                <a:srgbClr val="F0AB00"/>
              </a:buClr>
              <a:buSzPct val="80000"/>
              <a:buFont typeface="Arial" charset="0"/>
              <a:buChar char="•"/>
            </a:pPr>
            <a:r>
              <a:rPr lang="en-US" sz="1100" kern="0" dirty="0">
                <a:latin typeface="Apple Braille" charset="0"/>
                <a:ea typeface="Apple Braille" charset="0"/>
                <a:cs typeface="Apple Braille" charset="0"/>
              </a:rPr>
              <a:t>Compensation Management</a:t>
            </a:r>
          </a:p>
          <a:p>
            <a:pPr marL="171416" indent="-171416" fontAlgn="base">
              <a:spcBef>
                <a:spcPts val="600"/>
              </a:spcBef>
              <a:spcAft>
                <a:spcPct val="0"/>
              </a:spcAft>
              <a:buClr>
                <a:srgbClr val="F0AB00"/>
              </a:buClr>
              <a:buSzPct val="80000"/>
              <a:buFont typeface="Arial" charset="0"/>
              <a:buChar char="•"/>
            </a:pPr>
            <a:r>
              <a:rPr lang="en-US" sz="1100" kern="0" dirty="0">
                <a:latin typeface="Apple Braille" charset="0"/>
                <a:ea typeface="Apple Braille" charset="0"/>
                <a:cs typeface="Apple Braille" charset="0"/>
              </a:rPr>
              <a:t>Variable Pay</a:t>
            </a:r>
          </a:p>
        </p:txBody>
      </p:sp>
      <p:sp>
        <p:nvSpPr>
          <p:cNvPr id="107" name="Rounded Rectangle 60"/>
          <p:cNvSpPr/>
          <p:nvPr/>
        </p:nvSpPr>
        <p:spPr bwMode="gray">
          <a:xfrm>
            <a:off x="2369478" y="4090660"/>
            <a:ext cx="1963305" cy="225521"/>
          </a:xfrm>
          <a:prstGeom prst="roundRect">
            <a:avLst/>
          </a:prstGeom>
          <a:noFill/>
          <a:ln w="6350" algn="ctr">
            <a:solidFill>
              <a:srgbClr val="21526C"/>
            </a:solidFill>
            <a:miter lim="800000"/>
            <a:headEnd/>
            <a:tailEnd/>
          </a:ln>
          <a:effectLst/>
        </p:spPr>
        <p:txBody>
          <a:bodyPr lIns="89974" tIns="71978" rIns="89974" bIns="71978" rtlCol="0" anchor="ctr"/>
          <a:lstStyle/>
          <a:p>
            <a:pPr algn="ctr" fontAlgn="base">
              <a:spcBef>
                <a:spcPts val="600"/>
              </a:spcBef>
              <a:spcAft>
                <a:spcPct val="0"/>
              </a:spcAft>
              <a:buClr>
                <a:srgbClr val="F0AB00"/>
              </a:buClr>
              <a:buSzPct val="80000"/>
            </a:pPr>
            <a:r>
              <a:rPr lang="en-US" sz="1200" kern="0" dirty="0">
                <a:latin typeface="Apple Braille" charset="0"/>
                <a:ea typeface="Apple Braille" charset="0"/>
                <a:cs typeface="Apple Braille" charset="0"/>
              </a:rPr>
              <a:t>Business Value</a:t>
            </a:r>
          </a:p>
        </p:txBody>
      </p:sp>
      <p:sp>
        <p:nvSpPr>
          <p:cNvPr id="108" name="Rounded Rectangle 61"/>
          <p:cNvSpPr/>
          <p:nvPr/>
        </p:nvSpPr>
        <p:spPr bwMode="gray">
          <a:xfrm>
            <a:off x="5702794" y="4086988"/>
            <a:ext cx="1828082" cy="225521"/>
          </a:xfrm>
          <a:prstGeom prst="roundRect">
            <a:avLst/>
          </a:prstGeom>
          <a:noFill/>
          <a:ln w="6350" algn="ctr">
            <a:solidFill>
              <a:srgbClr val="21526C"/>
            </a:solidFill>
            <a:miter lim="800000"/>
            <a:headEnd/>
            <a:tailEnd/>
          </a:ln>
          <a:effectLst/>
        </p:spPr>
        <p:txBody>
          <a:bodyPr lIns="89974" tIns="71978" rIns="89974" bIns="71978" rtlCol="0" anchor="ctr"/>
          <a:lstStyle/>
          <a:p>
            <a:pPr algn="ctr" fontAlgn="base">
              <a:spcBef>
                <a:spcPts val="600"/>
              </a:spcBef>
              <a:spcAft>
                <a:spcPct val="0"/>
              </a:spcAft>
              <a:buClr>
                <a:srgbClr val="F0AB00"/>
              </a:buClr>
              <a:buSzPct val="80000"/>
            </a:pPr>
            <a:r>
              <a:rPr lang="en-US" sz="1200" kern="0" dirty="0">
                <a:latin typeface="Apple Braille" charset="0"/>
                <a:ea typeface="Apple Braille" charset="0"/>
                <a:cs typeface="Apple Braille" charset="0"/>
              </a:rPr>
              <a:t>Key Process Interactions</a:t>
            </a:r>
          </a:p>
        </p:txBody>
      </p:sp>
      <p:sp>
        <p:nvSpPr>
          <p:cNvPr id="109" name="Rounded Rectangle 62"/>
          <p:cNvSpPr/>
          <p:nvPr/>
        </p:nvSpPr>
        <p:spPr bwMode="gray">
          <a:xfrm>
            <a:off x="9336428" y="4093179"/>
            <a:ext cx="1747368" cy="225521"/>
          </a:xfrm>
          <a:prstGeom prst="roundRect">
            <a:avLst/>
          </a:prstGeom>
          <a:noFill/>
          <a:ln w="6350" algn="ctr">
            <a:solidFill>
              <a:srgbClr val="21526C"/>
            </a:solidFill>
            <a:miter lim="800000"/>
            <a:headEnd/>
            <a:tailEnd/>
          </a:ln>
          <a:effectLst/>
        </p:spPr>
        <p:txBody>
          <a:bodyPr lIns="89974" tIns="71978" rIns="89974" bIns="71978" rtlCol="0" anchor="ctr"/>
          <a:lstStyle/>
          <a:p>
            <a:pPr algn="ctr" fontAlgn="base">
              <a:spcBef>
                <a:spcPts val="600"/>
              </a:spcBef>
              <a:spcAft>
                <a:spcPct val="0"/>
              </a:spcAft>
              <a:buClr>
                <a:srgbClr val="F0AB00"/>
              </a:buClr>
              <a:buSzPct val="80000"/>
            </a:pPr>
            <a:r>
              <a:rPr lang="en-US" sz="1200" kern="0" dirty="0">
                <a:latin typeface="Apple Braille" charset="0"/>
                <a:ea typeface="Apple Braille" charset="0"/>
                <a:cs typeface="Apple Braille" charset="0"/>
              </a:rPr>
              <a:t>Key Data Interactions</a:t>
            </a:r>
          </a:p>
        </p:txBody>
      </p:sp>
      <p:sp>
        <p:nvSpPr>
          <p:cNvPr id="116" name="Rounded Rectangle 82"/>
          <p:cNvSpPr/>
          <p:nvPr/>
        </p:nvSpPr>
        <p:spPr bwMode="gray">
          <a:xfrm>
            <a:off x="8764003" y="4983105"/>
            <a:ext cx="886763" cy="338250"/>
          </a:xfrm>
          <a:prstGeom prst="roundRect">
            <a:avLst/>
          </a:prstGeom>
          <a:solidFill>
            <a:srgbClr val="307487"/>
          </a:solidFill>
          <a:ln w="12700" algn="ctr">
            <a:solidFill>
              <a:srgbClr val="307487"/>
            </a:solidFill>
            <a:miter lim="800000"/>
            <a:headEnd/>
            <a:tailEnd/>
          </a:ln>
          <a:effectLst>
            <a:outerShdw blurRad="50800" dist="50800" dir="7800000" algn="tr" rotWithShape="0">
              <a:prstClr val="black">
                <a:alpha val="40000"/>
              </a:prstClr>
            </a:outerShdw>
          </a:effectLst>
        </p:spPr>
        <p:txBody>
          <a:bodyPr lIns="89958" tIns="71966" rIns="89958" bIns="71966" rtlCol="0" anchor="ctr"/>
          <a:lstStyle/>
          <a:p>
            <a:pPr algn="ctr" defTabSz="914034" fontAlgn="base">
              <a:spcBef>
                <a:spcPct val="50000"/>
              </a:spcBef>
              <a:spcAft>
                <a:spcPct val="0"/>
              </a:spcAft>
              <a:buClr>
                <a:srgbClr val="F0AB00"/>
              </a:buClr>
              <a:buSzPct val="80000"/>
            </a:pPr>
            <a:r>
              <a:rPr lang="en-US" sz="900" kern="0" dirty="0">
                <a:solidFill>
                  <a:schemeClr val="bg1"/>
                </a:solidFill>
                <a:latin typeface="Apple Braille" charset="0"/>
                <a:ea typeface="Apple Braille" charset="0"/>
                <a:cs typeface="Apple Braille" charset="0"/>
              </a:rPr>
              <a:t>Business Goals</a:t>
            </a:r>
          </a:p>
        </p:txBody>
      </p:sp>
      <p:sp>
        <p:nvSpPr>
          <p:cNvPr id="117" name="Rounded Rectangle 83"/>
          <p:cNvSpPr/>
          <p:nvPr/>
        </p:nvSpPr>
        <p:spPr bwMode="gray">
          <a:xfrm>
            <a:off x="9757149" y="4544855"/>
            <a:ext cx="882678" cy="340128"/>
          </a:xfrm>
          <a:prstGeom prst="roundRect">
            <a:avLst/>
          </a:prstGeom>
          <a:solidFill>
            <a:schemeClr val="accent6">
              <a:lumMod val="60000"/>
              <a:lumOff val="40000"/>
            </a:schemeClr>
          </a:solidFill>
          <a:ln w="12700" algn="ctr">
            <a:solidFill>
              <a:srgbClr val="307487"/>
            </a:solidFill>
            <a:miter lim="800000"/>
            <a:headEnd/>
            <a:tailEnd/>
          </a:ln>
          <a:effectLst>
            <a:outerShdw blurRad="50800" dist="50800" dir="7800000" algn="tr" rotWithShape="0">
              <a:prstClr val="black">
                <a:alpha val="40000"/>
              </a:prstClr>
            </a:outerShdw>
          </a:effectLst>
        </p:spPr>
        <p:txBody>
          <a:bodyPr lIns="89958" tIns="71966" rIns="89958" bIns="71966" rtlCol="0" anchor="ctr"/>
          <a:lstStyle/>
          <a:p>
            <a:pPr algn="ctr" defTabSz="914034" fontAlgn="base">
              <a:spcBef>
                <a:spcPct val="50000"/>
              </a:spcBef>
              <a:spcAft>
                <a:spcPct val="0"/>
              </a:spcAft>
              <a:buClr>
                <a:srgbClr val="F0AB00"/>
              </a:buClr>
              <a:buSzPct val="80000"/>
            </a:pPr>
            <a:r>
              <a:rPr lang="en-US" sz="900" kern="0" dirty="0">
                <a:solidFill>
                  <a:schemeClr val="bg1"/>
                </a:solidFill>
                <a:latin typeface="Apple Braille" charset="0"/>
                <a:ea typeface="Apple Braille" charset="0"/>
                <a:cs typeface="Apple Braille" charset="0"/>
              </a:rPr>
              <a:t>Competency Framework</a:t>
            </a:r>
          </a:p>
        </p:txBody>
      </p:sp>
      <p:sp>
        <p:nvSpPr>
          <p:cNvPr id="118" name="Rounded Rectangle 84"/>
          <p:cNvSpPr/>
          <p:nvPr/>
        </p:nvSpPr>
        <p:spPr bwMode="gray">
          <a:xfrm>
            <a:off x="10723329" y="4542165"/>
            <a:ext cx="886763" cy="338250"/>
          </a:xfrm>
          <a:prstGeom prst="roundRect">
            <a:avLst/>
          </a:prstGeom>
          <a:solidFill>
            <a:srgbClr val="307487"/>
          </a:solidFill>
          <a:ln w="12700" algn="ctr">
            <a:solidFill>
              <a:srgbClr val="307487"/>
            </a:solidFill>
            <a:miter lim="800000"/>
            <a:headEnd/>
            <a:tailEnd/>
          </a:ln>
          <a:effectLst>
            <a:outerShdw blurRad="50800" dist="50800" dir="7800000" algn="tr" rotWithShape="0">
              <a:prstClr val="black">
                <a:alpha val="40000"/>
              </a:prstClr>
            </a:outerShdw>
          </a:effectLst>
        </p:spPr>
        <p:txBody>
          <a:bodyPr lIns="89958" tIns="71966" rIns="89958" bIns="71966" rtlCol="0" anchor="ctr"/>
          <a:lstStyle/>
          <a:p>
            <a:pPr algn="ctr" defTabSz="914034" fontAlgn="base">
              <a:spcBef>
                <a:spcPct val="50000"/>
              </a:spcBef>
              <a:spcAft>
                <a:spcPct val="0"/>
              </a:spcAft>
              <a:buClr>
                <a:srgbClr val="F0AB00"/>
              </a:buClr>
              <a:buSzPct val="80000"/>
            </a:pPr>
            <a:endParaRPr lang="en-US" sz="900" kern="0" dirty="0">
              <a:solidFill>
                <a:schemeClr val="bg1"/>
              </a:solidFill>
              <a:latin typeface="Apple Braille" charset="0"/>
              <a:ea typeface="Apple Braille" charset="0"/>
              <a:cs typeface="Apple Braille" charset="0"/>
            </a:endParaRPr>
          </a:p>
        </p:txBody>
      </p:sp>
      <p:sp>
        <p:nvSpPr>
          <p:cNvPr id="119" name="Rounded Rectangle 85"/>
          <p:cNvSpPr/>
          <p:nvPr/>
        </p:nvSpPr>
        <p:spPr bwMode="gray">
          <a:xfrm>
            <a:off x="9742120" y="4980943"/>
            <a:ext cx="886763" cy="338250"/>
          </a:xfrm>
          <a:prstGeom prst="roundRect">
            <a:avLst/>
          </a:prstGeom>
          <a:solidFill>
            <a:srgbClr val="307487"/>
          </a:solidFill>
          <a:ln w="12700" algn="ctr">
            <a:solidFill>
              <a:srgbClr val="307487"/>
            </a:solidFill>
            <a:miter lim="800000"/>
            <a:headEnd/>
            <a:tailEnd/>
          </a:ln>
          <a:effectLst>
            <a:outerShdw blurRad="50800" dist="50800" dir="7800000" algn="tr" rotWithShape="0">
              <a:prstClr val="black">
                <a:alpha val="40000"/>
              </a:prstClr>
            </a:outerShdw>
          </a:effectLst>
        </p:spPr>
        <p:txBody>
          <a:bodyPr lIns="89958" tIns="71966" rIns="89958" bIns="71966" rtlCol="0" anchor="ctr"/>
          <a:lstStyle/>
          <a:p>
            <a:pPr algn="ctr" defTabSz="914034" fontAlgn="base">
              <a:spcBef>
                <a:spcPct val="50000"/>
              </a:spcBef>
              <a:spcAft>
                <a:spcPct val="0"/>
              </a:spcAft>
              <a:buClr>
                <a:srgbClr val="F0AB00"/>
              </a:buClr>
              <a:buSzPct val="80000"/>
            </a:pPr>
            <a:r>
              <a:rPr lang="en-US" sz="900" kern="0" dirty="0">
                <a:solidFill>
                  <a:schemeClr val="bg1"/>
                </a:solidFill>
                <a:latin typeface="Apple Braille" charset="0"/>
                <a:ea typeface="Apple Braille" charset="0"/>
                <a:cs typeface="Apple Braille" charset="0"/>
              </a:rPr>
              <a:t>Job Data</a:t>
            </a:r>
          </a:p>
        </p:txBody>
      </p:sp>
      <p:sp>
        <p:nvSpPr>
          <p:cNvPr id="120" name="Rounded Rectangle 86"/>
          <p:cNvSpPr/>
          <p:nvPr/>
        </p:nvSpPr>
        <p:spPr bwMode="gray">
          <a:xfrm>
            <a:off x="10728745" y="4978821"/>
            <a:ext cx="882678" cy="339175"/>
          </a:xfrm>
          <a:prstGeom prst="roundRect">
            <a:avLst/>
          </a:prstGeom>
          <a:solidFill>
            <a:schemeClr val="accent1">
              <a:lumMod val="75000"/>
            </a:schemeClr>
          </a:solidFill>
          <a:ln w="12700" algn="ctr">
            <a:solidFill>
              <a:srgbClr val="307487"/>
            </a:solidFill>
            <a:miter lim="800000"/>
            <a:headEnd/>
            <a:tailEnd/>
          </a:ln>
          <a:effectLst>
            <a:outerShdw blurRad="50800" dist="50800" dir="7800000" algn="tr" rotWithShape="0">
              <a:prstClr val="black">
                <a:alpha val="40000"/>
              </a:prstClr>
            </a:outerShdw>
          </a:effectLst>
        </p:spPr>
        <p:txBody>
          <a:bodyPr lIns="89958" tIns="71966" rIns="89958" bIns="71966" rtlCol="0" anchor="ctr"/>
          <a:lstStyle/>
          <a:p>
            <a:pPr algn="ctr" defTabSz="914034" fontAlgn="base">
              <a:spcBef>
                <a:spcPct val="50000"/>
              </a:spcBef>
              <a:spcAft>
                <a:spcPct val="0"/>
              </a:spcAft>
              <a:buClr>
                <a:srgbClr val="F0AB00"/>
              </a:buClr>
              <a:buSzPct val="80000"/>
            </a:pPr>
            <a:r>
              <a:rPr lang="en-US" sz="900" kern="0" dirty="0">
                <a:solidFill>
                  <a:schemeClr val="bg1"/>
                </a:solidFill>
                <a:latin typeface="Apple Braille" charset="0"/>
                <a:ea typeface="Apple Braille" charset="0"/>
                <a:cs typeface="Apple Braille" charset="0"/>
              </a:rPr>
              <a:t>Performance Data</a:t>
            </a:r>
          </a:p>
        </p:txBody>
      </p:sp>
      <p:sp>
        <p:nvSpPr>
          <p:cNvPr id="121" name="TextBox 120"/>
          <p:cNvSpPr txBox="1"/>
          <p:nvPr/>
        </p:nvSpPr>
        <p:spPr>
          <a:xfrm>
            <a:off x="10821629" y="4577870"/>
            <a:ext cx="690164" cy="276935"/>
          </a:xfrm>
          <a:prstGeom prst="rect">
            <a:avLst/>
          </a:prstGeom>
          <a:solidFill>
            <a:srgbClr val="307487"/>
          </a:solidFill>
          <a:ln>
            <a:solidFill>
              <a:srgbClr val="307487"/>
            </a:solidFill>
          </a:ln>
        </p:spPr>
        <p:txBody>
          <a:bodyPr wrap="square" lIns="0" tIns="0" rIns="0" bIns="0" rtlCol="0">
            <a:spAutoFit/>
          </a:bodyPr>
          <a:lstStyle/>
          <a:p>
            <a:pPr algn="ctr" fontAlgn="base">
              <a:spcBef>
                <a:spcPct val="50000"/>
              </a:spcBef>
              <a:spcAft>
                <a:spcPct val="0"/>
              </a:spcAft>
              <a:buClr>
                <a:srgbClr val="F0AB00"/>
              </a:buClr>
              <a:buSzPct val="80000"/>
            </a:pPr>
            <a:r>
              <a:rPr lang="en-US" sz="900" kern="0" dirty="0">
                <a:solidFill>
                  <a:schemeClr val="bg1"/>
                </a:solidFill>
                <a:latin typeface="Apple Braille" charset="0"/>
                <a:ea typeface="Apple Braille" charset="0"/>
                <a:cs typeface="Apple Braille" charset="0"/>
              </a:rPr>
              <a:t>Compensation Data</a:t>
            </a:r>
          </a:p>
        </p:txBody>
      </p:sp>
      <p:sp>
        <p:nvSpPr>
          <p:cNvPr id="122" name="Rounded Rectangle 67"/>
          <p:cNvSpPr/>
          <p:nvPr/>
        </p:nvSpPr>
        <p:spPr bwMode="gray">
          <a:xfrm>
            <a:off x="8752707" y="4550006"/>
            <a:ext cx="886763" cy="338250"/>
          </a:xfrm>
          <a:prstGeom prst="roundRect">
            <a:avLst/>
          </a:prstGeom>
          <a:solidFill>
            <a:schemeClr val="accent5">
              <a:lumMod val="75000"/>
            </a:schemeClr>
          </a:solidFill>
          <a:ln w="12700" algn="ctr">
            <a:solidFill>
              <a:srgbClr val="307487"/>
            </a:solidFill>
            <a:miter lim="800000"/>
            <a:headEnd/>
            <a:tailEnd/>
          </a:ln>
          <a:effectLst>
            <a:outerShdw blurRad="50800" dist="50800" dir="7800000" algn="tr" rotWithShape="0">
              <a:prstClr val="black">
                <a:alpha val="40000"/>
              </a:prstClr>
            </a:outerShdw>
          </a:effectLst>
        </p:spPr>
        <p:txBody>
          <a:bodyPr lIns="89958" tIns="71966" rIns="89958" bIns="71966" rtlCol="0" anchor="ctr"/>
          <a:lstStyle/>
          <a:p>
            <a:pPr algn="ctr" defTabSz="914034" fontAlgn="base">
              <a:spcBef>
                <a:spcPct val="50000"/>
              </a:spcBef>
              <a:spcAft>
                <a:spcPct val="0"/>
              </a:spcAft>
              <a:buClr>
                <a:srgbClr val="F0AB00"/>
              </a:buClr>
              <a:buSzPct val="80000"/>
            </a:pPr>
            <a:r>
              <a:rPr lang="en-US" sz="900" kern="0" dirty="0">
                <a:solidFill>
                  <a:schemeClr val="bg1"/>
                </a:solidFill>
                <a:latin typeface="Apple Braille" charset="0"/>
                <a:ea typeface="Apple Braille" charset="0"/>
                <a:cs typeface="Apple Braille" charset="0"/>
              </a:rPr>
              <a:t>Employee Data</a:t>
            </a:r>
            <a:endParaRPr lang="en-US" sz="900" kern="0" dirty="0" err="1">
              <a:solidFill>
                <a:schemeClr val="bg1"/>
              </a:solidFill>
              <a:latin typeface="Apple Braille" charset="0"/>
              <a:ea typeface="Apple Braille" charset="0"/>
              <a:cs typeface="Apple Braille" charset="0"/>
            </a:endParaRPr>
          </a:p>
        </p:txBody>
      </p:sp>
    </p:spTree>
    <p:extLst>
      <p:ext uri="{BB962C8B-B14F-4D97-AF65-F5344CB8AC3E}">
        <p14:creationId xmlns:p14="http://schemas.microsoft.com/office/powerpoint/2010/main" val="509940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gray">
          <a:xfrm>
            <a:off x="8043935" y="205268"/>
            <a:ext cx="3346643" cy="874732"/>
          </a:xfrm>
          <a:prstGeom prst="roundRect">
            <a:avLst/>
          </a:prstGeom>
          <a:gradFill>
            <a:gsLst>
              <a:gs pos="0">
                <a:schemeClr val="accent3">
                  <a:alpha val="41000"/>
                </a:schemeClr>
              </a:gs>
              <a:gs pos="91000">
                <a:schemeClr val="accent3">
                  <a:alpha val="14000"/>
                </a:schemeClr>
              </a:gs>
            </a:gsLst>
            <a:lin ang="5400000" scaled="1"/>
          </a:gra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 name="Title 1"/>
          <p:cNvSpPr>
            <a:spLocks noGrp="1"/>
          </p:cNvSpPr>
          <p:nvPr>
            <p:ph type="title"/>
          </p:nvPr>
        </p:nvSpPr>
        <p:spPr>
          <a:xfrm>
            <a:off x="505296" y="503999"/>
            <a:ext cx="11183887" cy="738493"/>
          </a:xfrm>
        </p:spPr>
        <p:txBody>
          <a:bodyPr/>
          <a:lstStyle/>
          <a:p>
            <a:r>
              <a:rPr lang="en-US" dirty="0"/>
              <a:t>Perform &amp; Reward</a:t>
            </a:r>
            <a:br>
              <a:rPr lang="en-US" dirty="0"/>
            </a:br>
            <a:r>
              <a:rPr lang="en-US" b="0" dirty="0"/>
              <a:t>Process Flow</a:t>
            </a:r>
            <a:endParaRPr lang="en-US" sz="1200" b="0" dirty="0"/>
          </a:p>
        </p:txBody>
      </p:sp>
      <p:sp>
        <p:nvSpPr>
          <p:cNvPr id="5" name="Rectangle 4"/>
          <p:cNvSpPr/>
          <p:nvPr/>
        </p:nvSpPr>
        <p:spPr bwMode="gray">
          <a:xfrm>
            <a:off x="9772415" y="507194"/>
            <a:ext cx="894528" cy="525059"/>
          </a:xfrm>
          <a:prstGeom prst="rect">
            <a:avLst/>
          </a:prstGeom>
          <a:solidFill>
            <a:schemeClr val="bg1"/>
          </a:solidFill>
          <a:ln w="6350" algn="ctr">
            <a:solidFill>
              <a:schemeClr val="accent1"/>
            </a:solidFill>
            <a:miter lim="800000"/>
            <a:headEnd/>
            <a:tailEnd/>
          </a:ln>
        </p:spPr>
        <p:txBody>
          <a:bodyPr lIns="0" tIns="71983" rIns="0" bIns="71983" rtlCol="0" anchor="ctr"/>
          <a:lstStyle/>
          <a:p>
            <a:pPr algn="ctr" defTabSz="914217" fontAlgn="base">
              <a:spcBef>
                <a:spcPct val="50000"/>
              </a:spcBef>
              <a:spcAft>
                <a:spcPct val="0"/>
              </a:spcAft>
              <a:buClr>
                <a:srgbClr val="F0AB00"/>
              </a:buClr>
              <a:buSzPct val="80000"/>
            </a:pPr>
            <a:r>
              <a:rPr lang="en-US" sz="1000" kern="0" dirty="0">
                <a:ea typeface="Arial Unicode MS" pitchFamily="34" charset="-128"/>
                <a:cs typeface="Arial Unicode MS" pitchFamily="34" charset="-128"/>
              </a:rPr>
              <a:t>Configuration step</a:t>
            </a:r>
          </a:p>
        </p:txBody>
      </p:sp>
      <p:sp>
        <p:nvSpPr>
          <p:cNvPr id="6" name="TextBox 5"/>
          <p:cNvSpPr txBox="1"/>
          <p:nvPr/>
        </p:nvSpPr>
        <p:spPr>
          <a:xfrm>
            <a:off x="9301391" y="200918"/>
            <a:ext cx="942047" cy="24616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600" kern="0" dirty="0">
                <a:ea typeface="Arial Unicode MS" pitchFamily="34" charset="-128"/>
                <a:cs typeface="Arial Unicode MS" pitchFamily="34" charset="-128"/>
              </a:rPr>
              <a:t>Legend</a:t>
            </a:r>
          </a:p>
        </p:txBody>
      </p:sp>
      <p:sp>
        <p:nvSpPr>
          <p:cNvPr id="7" name="Flowchart: Off-page Connector 6"/>
          <p:cNvSpPr/>
          <p:nvPr/>
        </p:nvSpPr>
        <p:spPr bwMode="gray">
          <a:xfrm>
            <a:off x="8571492" y="539862"/>
            <a:ext cx="936485" cy="497332"/>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000" kern="0" dirty="0">
                <a:ea typeface="Arial Unicode MS" pitchFamily="34" charset="-128"/>
                <a:cs typeface="Arial Unicode MS" pitchFamily="34" charset="-128"/>
              </a:rPr>
              <a:t>Connection to other Process</a:t>
            </a:r>
          </a:p>
        </p:txBody>
      </p:sp>
      <p:pic>
        <p:nvPicPr>
          <p:cNvPr id="3" name="Picture 2"/>
          <p:cNvPicPr>
            <a:picLocks noChangeAspect="1"/>
          </p:cNvPicPr>
          <p:nvPr/>
        </p:nvPicPr>
        <p:blipFill>
          <a:blip r:embed="rId3"/>
          <a:stretch>
            <a:fillRect/>
          </a:stretch>
        </p:blipFill>
        <p:spPr>
          <a:xfrm>
            <a:off x="768434" y="1248114"/>
            <a:ext cx="9308470" cy="5249504"/>
          </a:xfrm>
          <a:prstGeom prst="rect">
            <a:avLst/>
          </a:prstGeom>
        </p:spPr>
      </p:pic>
    </p:spTree>
    <p:extLst>
      <p:ext uri="{BB962C8B-B14F-4D97-AF65-F5344CB8AC3E}">
        <p14:creationId xmlns:p14="http://schemas.microsoft.com/office/powerpoint/2010/main" val="4044413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035" y="548892"/>
            <a:ext cx="10008902" cy="369247"/>
          </a:xfrm>
        </p:spPr>
        <p:txBody>
          <a:bodyPr/>
          <a:lstStyle/>
          <a:p>
            <a:r>
              <a:rPr lang="en-US" dirty="0"/>
              <a:t>Cross-Module Interactions: Perform &amp; Reward Process Review</a:t>
            </a:r>
            <a:endParaRPr lang="en-US" sz="1800" b="0" dirty="0"/>
          </a:p>
        </p:txBody>
      </p:sp>
      <p:graphicFrame>
        <p:nvGraphicFramePr>
          <p:cNvPr id="60" name="Diagram 59"/>
          <p:cNvGraphicFramePr/>
          <p:nvPr>
            <p:extLst/>
          </p:nvPr>
        </p:nvGraphicFramePr>
        <p:xfrm>
          <a:off x="969653" y="1991352"/>
          <a:ext cx="10002019" cy="5637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1" name="Isosceles Triangle 60"/>
          <p:cNvSpPr/>
          <p:nvPr/>
        </p:nvSpPr>
        <p:spPr bwMode="gray">
          <a:xfrm rot="10800000">
            <a:off x="6900205" y="1466147"/>
            <a:ext cx="502433" cy="537427"/>
          </a:xfrm>
          <a:prstGeom prst="triangle">
            <a:avLst>
              <a:gd name="adj" fmla="val 51176"/>
            </a:avLst>
          </a:prstGeom>
          <a:solidFill>
            <a:schemeClr val="accent4">
              <a:lumMod val="75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62" name="Rounded Rectangle 46"/>
          <p:cNvSpPr/>
          <p:nvPr/>
        </p:nvSpPr>
        <p:spPr bwMode="gray">
          <a:xfrm>
            <a:off x="1132240" y="4417105"/>
            <a:ext cx="10546783" cy="1014749"/>
          </a:xfrm>
          <a:prstGeom prst="roundRect">
            <a:avLst/>
          </a:prstGeom>
          <a:noFill/>
          <a:ln w="15875" algn="ctr">
            <a:solidFill>
              <a:schemeClr val="bg2"/>
            </a:solidFill>
            <a:prstDash val="sysDot"/>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grpSp>
        <p:nvGrpSpPr>
          <p:cNvPr id="66" name="Group 65"/>
          <p:cNvGrpSpPr/>
          <p:nvPr/>
        </p:nvGrpSpPr>
        <p:grpSpPr>
          <a:xfrm>
            <a:off x="2944471" y="3333509"/>
            <a:ext cx="813317" cy="669622"/>
            <a:chOff x="4979804" y="5795715"/>
            <a:chExt cx="1116390" cy="919149"/>
          </a:xfrm>
        </p:grpSpPr>
        <p:sp>
          <p:nvSpPr>
            <p:cNvPr id="67" name="Rectangle 66"/>
            <p:cNvSpPr/>
            <p:nvPr/>
          </p:nvSpPr>
          <p:spPr bwMode="gray">
            <a:xfrm>
              <a:off x="5433188" y="6384767"/>
              <a:ext cx="226116" cy="330097"/>
            </a:xfrm>
            <a:prstGeom prst="rect">
              <a:avLst/>
            </a:prstGeom>
            <a:solidFill>
              <a:srgbClr val="A5A5A5"/>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68" name="Triangle 7"/>
            <p:cNvSpPr/>
            <p:nvPr/>
          </p:nvSpPr>
          <p:spPr bwMode="gray">
            <a:xfrm>
              <a:off x="5326326" y="6554661"/>
              <a:ext cx="288204" cy="147815"/>
            </a:xfrm>
            <a:prstGeom prst="triangle">
              <a:avLst/>
            </a:prstGeom>
            <a:solidFill>
              <a:srgbClr val="A5A5A5"/>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69" name="Triangle 8"/>
            <p:cNvSpPr/>
            <p:nvPr/>
          </p:nvSpPr>
          <p:spPr bwMode="gray">
            <a:xfrm>
              <a:off x="5486626" y="6597048"/>
              <a:ext cx="292631" cy="105427"/>
            </a:xfrm>
            <a:prstGeom prst="triangle">
              <a:avLst/>
            </a:prstGeom>
            <a:solidFill>
              <a:srgbClr val="A5A5A5"/>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70" name="Rectangle 69"/>
            <p:cNvSpPr/>
            <p:nvPr/>
          </p:nvSpPr>
          <p:spPr bwMode="gray">
            <a:xfrm>
              <a:off x="5326326" y="6687432"/>
              <a:ext cx="457200" cy="27432"/>
            </a:xfrm>
            <a:prstGeom prst="rect">
              <a:avLst/>
            </a:prstGeom>
            <a:solidFill>
              <a:srgbClr val="E2E2E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71" name="Oval 70"/>
            <p:cNvSpPr/>
            <p:nvPr/>
          </p:nvSpPr>
          <p:spPr bwMode="gray">
            <a:xfrm>
              <a:off x="5614530" y="6145315"/>
              <a:ext cx="287616" cy="542117"/>
            </a:xfrm>
            <a:prstGeom prst="ellipse">
              <a:avLst/>
            </a:prstGeom>
            <a:solidFill>
              <a:schemeClr val="bg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72" name="Oval 71"/>
            <p:cNvSpPr/>
            <p:nvPr/>
          </p:nvSpPr>
          <p:spPr bwMode="gray">
            <a:xfrm>
              <a:off x="5194194" y="6017418"/>
              <a:ext cx="288163" cy="671193"/>
            </a:xfrm>
            <a:prstGeom prst="ellipse">
              <a:avLst/>
            </a:prstGeom>
            <a:solidFill>
              <a:schemeClr val="bg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73" name="Rounded Rectangle 12"/>
            <p:cNvSpPr/>
            <p:nvPr/>
          </p:nvSpPr>
          <p:spPr bwMode="gray">
            <a:xfrm>
              <a:off x="4979804" y="5795715"/>
              <a:ext cx="1116390" cy="660191"/>
            </a:xfrm>
            <a:prstGeom prst="roundRect">
              <a:avLst/>
            </a:prstGeom>
            <a:solidFill>
              <a:srgbClr val="CECCCC"/>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74" name="Rectangle 73"/>
            <p:cNvSpPr/>
            <p:nvPr/>
          </p:nvSpPr>
          <p:spPr bwMode="gray">
            <a:xfrm>
              <a:off x="4979804" y="5889625"/>
              <a:ext cx="1116390" cy="475897"/>
            </a:xfrm>
            <a:prstGeom prst="rect">
              <a:avLst/>
            </a:prstGeom>
            <a:solidFill>
              <a:srgbClr val="1F3666"/>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75" name="Rectangle 74"/>
            <p:cNvSpPr/>
            <p:nvPr/>
          </p:nvSpPr>
          <p:spPr bwMode="gray">
            <a:xfrm>
              <a:off x="5005301" y="5924197"/>
              <a:ext cx="1065396" cy="403225"/>
            </a:xfrm>
            <a:prstGeom prst="rect">
              <a:avLst/>
            </a:prstGeom>
            <a:solidFill>
              <a:srgbClr val="E2E2E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76" name="Rectangle 75"/>
            <p:cNvSpPr/>
            <p:nvPr/>
          </p:nvSpPr>
          <p:spPr bwMode="gray">
            <a:xfrm>
              <a:off x="5185987" y="6145315"/>
              <a:ext cx="100739" cy="182107"/>
            </a:xfrm>
            <a:prstGeom prst="rect">
              <a:avLst/>
            </a:prstGeom>
            <a:solidFill>
              <a:srgbClr val="98C93C"/>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77" name="Rectangle 76"/>
            <p:cNvSpPr/>
            <p:nvPr/>
          </p:nvSpPr>
          <p:spPr bwMode="gray">
            <a:xfrm>
              <a:off x="5396734" y="6087208"/>
              <a:ext cx="100739" cy="240214"/>
            </a:xfrm>
            <a:prstGeom prst="rect">
              <a:avLst/>
            </a:prstGeom>
            <a:solidFill>
              <a:srgbClr val="C2D92E"/>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78" name="Rectangle 77"/>
            <p:cNvSpPr/>
            <p:nvPr/>
          </p:nvSpPr>
          <p:spPr bwMode="gray">
            <a:xfrm>
              <a:off x="5607480" y="5993092"/>
              <a:ext cx="100739" cy="334330"/>
            </a:xfrm>
            <a:prstGeom prst="rect">
              <a:avLst/>
            </a:prstGeom>
            <a:solidFill>
              <a:srgbClr val="DEC42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79" name="Rectangle 78"/>
            <p:cNvSpPr/>
            <p:nvPr/>
          </p:nvSpPr>
          <p:spPr bwMode="gray">
            <a:xfrm>
              <a:off x="5818227" y="5956814"/>
              <a:ext cx="100739" cy="370608"/>
            </a:xfrm>
            <a:prstGeom prst="rect">
              <a:avLst/>
            </a:prstGeom>
            <a:solidFill>
              <a:srgbClr val="E7612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cxnSp>
          <p:nvCxnSpPr>
            <p:cNvPr id="80" name="Straight Connector 79"/>
            <p:cNvCxnSpPr/>
            <p:nvPr/>
          </p:nvCxnSpPr>
          <p:spPr>
            <a:xfrm flipV="1">
              <a:off x="5130391" y="6110225"/>
              <a:ext cx="271877" cy="71456"/>
            </a:xfrm>
            <a:prstGeom prst="line">
              <a:avLst/>
            </a:prstGeom>
            <a:ln w="15875">
              <a:solidFill>
                <a:srgbClr val="33495E"/>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Oval 80"/>
            <p:cNvSpPr/>
            <p:nvPr/>
          </p:nvSpPr>
          <p:spPr bwMode="gray">
            <a:xfrm>
              <a:off x="5114487" y="6156281"/>
              <a:ext cx="50800" cy="50800"/>
            </a:xfrm>
            <a:prstGeom prst="ellipse">
              <a:avLst/>
            </a:prstGeom>
            <a:solidFill>
              <a:srgbClr val="25BBAD"/>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cxnSp>
          <p:nvCxnSpPr>
            <p:cNvPr id="82" name="Straight Connector 81"/>
            <p:cNvCxnSpPr/>
            <p:nvPr/>
          </p:nvCxnSpPr>
          <p:spPr>
            <a:xfrm rot="-240000" flipV="1">
              <a:off x="5414965" y="5997913"/>
              <a:ext cx="274320" cy="88938"/>
            </a:xfrm>
            <a:prstGeom prst="line">
              <a:avLst/>
            </a:prstGeom>
            <a:ln w="15875">
              <a:solidFill>
                <a:srgbClr val="33495E"/>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3" name="Oval 82"/>
            <p:cNvSpPr/>
            <p:nvPr/>
          </p:nvSpPr>
          <p:spPr bwMode="gray">
            <a:xfrm>
              <a:off x="5382388" y="6080849"/>
              <a:ext cx="50800" cy="50800"/>
            </a:xfrm>
            <a:prstGeom prst="ellipse">
              <a:avLst/>
            </a:prstGeom>
            <a:solidFill>
              <a:srgbClr val="25BBAD"/>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cxnSp>
          <p:nvCxnSpPr>
            <p:cNvPr id="84" name="Straight Connector 83"/>
            <p:cNvCxnSpPr/>
            <p:nvPr/>
          </p:nvCxnSpPr>
          <p:spPr>
            <a:xfrm flipV="1">
              <a:off x="5673734" y="5944639"/>
              <a:ext cx="286653" cy="48454"/>
            </a:xfrm>
            <a:prstGeom prst="line">
              <a:avLst/>
            </a:prstGeom>
            <a:ln w="15875">
              <a:solidFill>
                <a:srgbClr val="33495E"/>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5" name="Oval 84"/>
            <p:cNvSpPr/>
            <p:nvPr/>
          </p:nvSpPr>
          <p:spPr bwMode="gray">
            <a:xfrm>
              <a:off x="5648334" y="5966618"/>
              <a:ext cx="50800" cy="50800"/>
            </a:xfrm>
            <a:prstGeom prst="ellipse">
              <a:avLst/>
            </a:prstGeom>
            <a:solidFill>
              <a:srgbClr val="25BBAD"/>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86" name="Oval 85"/>
            <p:cNvSpPr/>
            <p:nvPr/>
          </p:nvSpPr>
          <p:spPr bwMode="gray">
            <a:xfrm>
              <a:off x="5935271" y="5920314"/>
              <a:ext cx="50800" cy="50800"/>
            </a:xfrm>
            <a:prstGeom prst="ellipse">
              <a:avLst/>
            </a:prstGeom>
            <a:solidFill>
              <a:srgbClr val="25BBAD"/>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grpSp>
      <p:sp>
        <p:nvSpPr>
          <p:cNvPr id="87" name="Round Diagonal Corner Rectangle 27"/>
          <p:cNvSpPr/>
          <p:nvPr/>
        </p:nvSpPr>
        <p:spPr bwMode="gray">
          <a:xfrm>
            <a:off x="495138" y="4304795"/>
            <a:ext cx="1279114" cy="1238520"/>
          </a:xfrm>
          <a:prstGeom prst="round2DiagRect">
            <a:avLst/>
          </a:prstGeom>
          <a:solidFill>
            <a:srgbClr val="02908A"/>
          </a:solidFill>
          <a:ln w="6350" algn="ctr">
            <a:solidFill>
              <a:srgbClr val="02908A"/>
            </a:solidFill>
            <a:miter lim="800000"/>
            <a:headEnd/>
            <a:tailEnd/>
          </a:ln>
          <a:effectLst>
            <a:outerShdw blurRad="50800" dist="38100" dir="8100000" algn="tr" rotWithShape="0">
              <a:prstClr val="black">
                <a:alpha val="40000"/>
              </a:prstClr>
            </a:outerShdw>
          </a:effectLst>
        </p:spPr>
        <p:txBody>
          <a:bodyPr lIns="89974" tIns="71978" rIns="89974" bIns="71978" rtlCol="0" anchor="ctr"/>
          <a:lstStyle/>
          <a:p>
            <a:pPr algn="ctr" fontAlgn="base">
              <a:spcBef>
                <a:spcPts val="600"/>
              </a:spcBef>
              <a:spcAft>
                <a:spcPct val="0"/>
              </a:spcAft>
              <a:buClr>
                <a:srgbClr val="F0AB00"/>
              </a:buClr>
              <a:buSzPct val="80000"/>
            </a:pPr>
            <a:endParaRPr lang="en-US" sz="1600" kern="0" dirty="0">
              <a:solidFill>
                <a:schemeClr val="bg1"/>
              </a:solidFill>
              <a:latin typeface="Apple Braille" charset="0"/>
              <a:ea typeface="Apple Braille" charset="0"/>
              <a:cs typeface="Apple Braille" charset="0"/>
            </a:endParaRPr>
          </a:p>
        </p:txBody>
      </p:sp>
      <p:sp>
        <p:nvSpPr>
          <p:cNvPr id="88" name="TextBox 87"/>
          <p:cNvSpPr txBox="1"/>
          <p:nvPr/>
        </p:nvSpPr>
        <p:spPr>
          <a:xfrm>
            <a:off x="495139" y="4705701"/>
            <a:ext cx="1288903" cy="43078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kern="0">
                <a:solidFill>
                  <a:schemeClr val="bg1"/>
                </a:solidFill>
                <a:latin typeface="Apple Braille" charset="0"/>
                <a:ea typeface="Apple Braille" charset="0"/>
                <a:cs typeface="Apple Braille" charset="0"/>
              </a:rPr>
              <a:t>Perform &amp; Reward </a:t>
            </a:r>
            <a:r>
              <a:rPr lang="en-US" sz="1400" kern="0" dirty="0">
                <a:solidFill>
                  <a:schemeClr val="bg1"/>
                </a:solidFill>
                <a:latin typeface="Apple Braille" charset="0"/>
                <a:ea typeface="Apple Braille" charset="0"/>
                <a:cs typeface="Apple Braille" charset="0"/>
              </a:rPr>
              <a:t>Process</a:t>
            </a:r>
          </a:p>
        </p:txBody>
      </p:sp>
      <p:pic>
        <p:nvPicPr>
          <p:cNvPr id="89" name="Picture 88"/>
          <p:cNvPicPr>
            <a:picLocks noChangeAspect="1"/>
          </p:cNvPicPr>
          <p:nvPr/>
        </p:nvPicPr>
        <p:blipFill>
          <a:blip r:embed="rId7"/>
          <a:stretch>
            <a:fillRect/>
          </a:stretch>
        </p:blipFill>
        <p:spPr>
          <a:xfrm>
            <a:off x="6180794" y="3203292"/>
            <a:ext cx="872080" cy="849862"/>
          </a:xfrm>
          <a:prstGeom prst="rect">
            <a:avLst/>
          </a:prstGeom>
          <a:effectLst>
            <a:outerShdw blurRad="50800" dist="38100" dir="8100000" algn="tr" rotWithShape="0">
              <a:prstClr val="black">
                <a:alpha val="40000"/>
              </a:prstClr>
            </a:outerShdw>
          </a:effectLst>
        </p:spPr>
      </p:pic>
      <p:grpSp>
        <p:nvGrpSpPr>
          <p:cNvPr id="90" name="Group 89"/>
          <p:cNvGrpSpPr/>
          <p:nvPr/>
        </p:nvGrpSpPr>
        <p:grpSpPr>
          <a:xfrm>
            <a:off x="9846679" y="3200007"/>
            <a:ext cx="726869" cy="732538"/>
            <a:chOff x="10106525" y="4040780"/>
            <a:chExt cx="828369" cy="807875"/>
          </a:xfrm>
          <a:effectLst>
            <a:outerShdw blurRad="50800" dist="50800" dir="7800000" algn="tr" rotWithShape="0">
              <a:prstClr val="black">
                <a:alpha val="40000"/>
              </a:prstClr>
            </a:outerShdw>
          </a:effectLst>
        </p:grpSpPr>
        <p:sp>
          <p:nvSpPr>
            <p:cNvPr id="91" name="Rectangle 90"/>
            <p:cNvSpPr/>
            <p:nvPr/>
          </p:nvSpPr>
          <p:spPr bwMode="gray">
            <a:xfrm>
              <a:off x="10173570" y="4112688"/>
              <a:ext cx="418020" cy="418020"/>
            </a:xfrm>
            <a:prstGeom prst="rect">
              <a:avLst/>
            </a:prstGeom>
            <a:solidFill>
              <a:srgbClr val="465866"/>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92" name="Rectangle 91"/>
            <p:cNvSpPr/>
            <p:nvPr/>
          </p:nvSpPr>
          <p:spPr bwMode="gray">
            <a:xfrm>
              <a:off x="10170440" y="4363214"/>
              <a:ext cx="418020" cy="418020"/>
            </a:xfrm>
            <a:prstGeom prst="rect">
              <a:avLst/>
            </a:prstGeom>
            <a:solidFill>
              <a:srgbClr val="FD9F2A"/>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93" name="Rectangle 92"/>
            <p:cNvSpPr/>
            <p:nvPr/>
          </p:nvSpPr>
          <p:spPr bwMode="gray">
            <a:xfrm>
              <a:off x="10433128" y="4112688"/>
              <a:ext cx="427246" cy="418020"/>
            </a:xfrm>
            <a:prstGeom prst="rect">
              <a:avLst/>
            </a:prstGeom>
            <a:solidFill>
              <a:srgbClr val="4EBEDE"/>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94" name="Rectangle 93"/>
            <p:cNvSpPr/>
            <p:nvPr/>
          </p:nvSpPr>
          <p:spPr bwMode="gray">
            <a:xfrm>
              <a:off x="10433128" y="4363213"/>
              <a:ext cx="427246" cy="418020"/>
            </a:xfrm>
            <a:prstGeom prst="rect">
              <a:avLst/>
            </a:prstGeom>
            <a:solidFill>
              <a:srgbClr val="F57464"/>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95" name="Oval 94"/>
            <p:cNvSpPr/>
            <p:nvPr/>
          </p:nvSpPr>
          <p:spPr bwMode="gray">
            <a:xfrm>
              <a:off x="10341014" y="4200635"/>
              <a:ext cx="160245" cy="74631"/>
            </a:xfrm>
            <a:prstGeom prst="ellipse">
              <a:avLst/>
            </a:prstGeom>
            <a:solidFill>
              <a:srgbClr val="465866"/>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96" name="Oval 95"/>
            <p:cNvSpPr/>
            <p:nvPr/>
          </p:nvSpPr>
          <p:spPr bwMode="gray">
            <a:xfrm rot="5400000">
              <a:off x="10229106" y="4334905"/>
              <a:ext cx="160245" cy="74631"/>
            </a:xfrm>
            <a:prstGeom prst="ellipse">
              <a:avLst/>
            </a:prstGeom>
            <a:solidFill>
              <a:srgbClr val="FD9F2A"/>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97" name="Oval 96"/>
            <p:cNvSpPr/>
            <p:nvPr/>
          </p:nvSpPr>
          <p:spPr bwMode="gray">
            <a:xfrm rot="10800000">
              <a:off x="10360904" y="4466703"/>
              <a:ext cx="160245" cy="74631"/>
            </a:xfrm>
            <a:prstGeom prst="ellipse">
              <a:avLst/>
            </a:prstGeom>
            <a:solidFill>
              <a:srgbClr val="F57464"/>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98" name="Oval 97"/>
            <p:cNvSpPr/>
            <p:nvPr/>
          </p:nvSpPr>
          <p:spPr bwMode="gray">
            <a:xfrm rot="16200000">
              <a:off x="10631791" y="4326618"/>
              <a:ext cx="160245" cy="74631"/>
            </a:xfrm>
            <a:prstGeom prst="ellipse">
              <a:avLst/>
            </a:prstGeom>
            <a:solidFill>
              <a:srgbClr val="4EBEDE"/>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99" name="Oval 98"/>
            <p:cNvSpPr/>
            <p:nvPr/>
          </p:nvSpPr>
          <p:spPr bwMode="gray">
            <a:xfrm rot="10800000">
              <a:off x="10774649" y="4192979"/>
              <a:ext cx="160245" cy="74631"/>
            </a:xfrm>
            <a:prstGeom prst="ellipse">
              <a:avLst/>
            </a:prstGeom>
            <a:solidFill>
              <a:srgbClr val="4EBEDE"/>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00" name="Oval 99"/>
            <p:cNvSpPr/>
            <p:nvPr/>
          </p:nvSpPr>
          <p:spPr bwMode="gray">
            <a:xfrm rot="5400000">
              <a:off x="10229496" y="4083587"/>
              <a:ext cx="160245" cy="74631"/>
            </a:xfrm>
            <a:prstGeom prst="ellipse">
              <a:avLst/>
            </a:prstGeom>
            <a:solidFill>
              <a:srgbClr val="465866"/>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01" name="Oval 100"/>
            <p:cNvSpPr/>
            <p:nvPr/>
          </p:nvSpPr>
          <p:spPr bwMode="gray">
            <a:xfrm rot="10800000">
              <a:off x="10106525" y="4582831"/>
              <a:ext cx="160245" cy="74631"/>
            </a:xfrm>
            <a:prstGeom prst="ellipse">
              <a:avLst/>
            </a:prstGeom>
            <a:solidFill>
              <a:srgbClr val="FD9F2A"/>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02" name="Oval 101"/>
            <p:cNvSpPr/>
            <p:nvPr/>
          </p:nvSpPr>
          <p:spPr bwMode="gray">
            <a:xfrm rot="16200000">
              <a:off x="10492702" y="4731217"/>
              <a:ext cx="160245" cy="74631"/>
            </a:xfrm>
            <a:prstGeom prst="ellipse">
              <a:avLst/>
            </a:prstGeom>
            <a:solidFill>
              <a:srgbClr val="F57464"/>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grpSp>
      <p:sp>
        <p:nvSpPr>
          <p:cNvPr id="105" name="TextBox 104"/>
          <p:cNvSpPr txBox="1"/>
          <p:nvPr/>
        </p:nvSpPr>
        <p:spPr>
          <a:xfrm>
            <a:off x="2223123" y="4577869"/>
            <a:ext cx="2907427" cy="661567"/>
          </a:xfrm>
          <a:prstGeom prst="rect">
            <a:avLst/>
          </a:prstGeom>
          <a:noFill/>
        </p:spPr>
        <p:txBody>
          <a:bodyPr wrap="square" lIns="0" tIns="0" rIns="0" bIns="0" rtlCol="0">
            <a:spAutoFit/>
          </a:bodyPr>
          <a:lstStyle/>
          <a:p>
            <a:pPr marL="171416" indent="-171416" fontAlgn="base">
              <a:spcBef>
                <a:spcPts val="600"/>
              </a:spcBef>
              <a:spcAft>
                <a:spcPct val="0"/>
              </a:spcAft>
              <a:buClr>
                <a:srgbClr val="F0AB00"/>
              </a:buClr>
              <a:buSzPct val="80000"/>
              <a:buFont typeface="Arial" charset="0"/>
              <a:buChar char="•"/>
            </a:pPr>
            <a:r>
              <a:rPr lang="en-US" sz="1100" kern="0" dirty="0">
                <a:latin typeface="Apple Braille" charset="0"/>
                <a:ea typeface="Apple Braille" charset="0"/>
                <a:cs typeface="Apple Braille" charset="0"/>
              </a:rPr>
              <a:t>Ensure strategy &amp; goal alignment</a:t>
            </a:r>
          </a:p>
          <a:p>
            <a:pPr marL="171416" indent="-171416" fontAlgn="base">
              <a:spcBef>
                <a:spcPts val="600"/>
              </a:spcBef>
              <a:spcAft>
                <a:spcPct val="0"/>
              </a:spcAft>
              <a:buClr>
                <a:srgbClr val="F0AB00"/>
              </a:buClr>
              <a:buSzPct val="80000"/>
              <a:buFont typeface="Arial" charset="0"/>
              <a:buChar char="•"/>
            </a:pPr>
            <a:r>
              <a:rPr lang="en-US" sz="1100" kern="0" dirty="0">
                <a:latin typeface="Apple Braille" charset="0"/>
                <a:ea typeface="Apple Braille" charset="0"/>
                <a:cs typeface="Apple Braille" charset="0"/>
              </a:rPr>
              <a:t>Continuously improve performance</a:t>
            </a:r>
          </a:p>
          <a:p>
            <a:pPr marL="171416" indent="-171416" fontAlgn="base">
              <a:spcBef>
                <a:spcPts val="600"/>
              </a:spcBef>
              <a:spcAft>
                <a:spcPct val="0"/>
              </a:spcAft>
              <a:buClr>
                <a:srgbClr val="F0AB00"/>
              </a:buClr>
              <a:buSzPct val="80000"/>
              <a:buFont typeface="Arial" charset="0"/>
              <a:buChar char="•"/>
            </a:pPr>
            <a:r>
              <a:rPr lang="en-US" sz="1100" kern="0" dirty="0">
                <a:latin typeface="Apple Braille" charset="0"/>
                <a:ea typeface="Apple Braille" charset="0"/>
                <a:cs typeface="Apple Braille" charset="0"/>
              </a:rPr>
              <a:t>Pay for performance of top talent</a:t>
            </a:r>
          </a:p>
        </p:txBody>
      </p:sp>
      <p:sp>
        <p:nvSpPr>
          <p:cNvPr id="106" name="TextBox 105"/>
          <p:cNvSpPr txBox="1"/>
          <p:nvPr/>
        </p:nvSpPr>
        <p:spPr>
          <a:xfrm>
            <a:off x="5811839" y="4469948"/>
            <a:ext cx="2355793" cy="907731"/>
          </a:xfrm>
          <a:prstGeom prst="rect">
            <a:avLst/>
          </a:prstGeom>
          <a:noFill/>
        </p:spPr>
        <p:txBody>
          <a:bodyPr wrap="square" lIns="0" tIns="0" rIns="0" bIns="0" rtlCol="0">
            <a:spAutoFit/>
          </a:bodyPr>
          <a:lstStyle/>
          <a:p>
            <a:pPr marL="171416" indent="-171416" fontAlgn="base">
              <a:spcBef>
                <a:spcPts val="600"/>
              </a:spcBef>
              <a:spcAft>
                <a:spcPct val="0"/>
              </a:spcAft>
              <a:buClr>
                <a:srgbClr val="F0AB00"/>
              </a:buClr>
              <a:buSzPct val="80000"/>
              <a:buFont typeface="Arial" charset="0"/>
              <a:buChar char="•"/>
            </a:pPr>
            <a:r>
              <a:rPr lang="en-US" sz="1100" kern="0" dirty="0">
                <a:latin typeface="Apple Braille" charset="0"/>
                <a:ea typeface="Apple Braille" charset="0"/>
                <a:cs typeface="Apple Braille" charset="0"/>
              </a:rPr>
              <a:t>Performance Management </a:t>
            </a:r>
          </a:p>
          <a:p>
            <a:pPr marL="171416" indent="-171416" fontAlgn="base">
              <a:spcBef>
                <a:spcPts val="600"/>
              </a:spcBef>
              <a:spcAft>
                <a:spcPct val="0"/>
              </a:spcAft>
              <a:buClr>
                <a:srgbClr val="F0AB00"/>
              </a:buClr>
              <a:buSzPct val="80000"/>
              <a:buFont typeface="Arial" charset="0"/>
              <a:buChar char="•"/>
            </a:pPr>
            <a:r>
              <a:rPr lang="en-US" sz="1100" kern="0" dirty="0">
                <a:latin typeface="Apple Braille" charset="0"/>
                <a:ea typeface="Apple Braille" charset="0"/>
                <a:cs typeface="Apple Braille" charset="0"/>
              </a:rPr>
              <a:t>Goal Management</a:t>
            </a:r>
          </a:p>
          <a:p>
            <a:pPr marL="171416" indent="-171416" fontAlgn="base">
              <a:spcBef>
                <a:spcPts val="600"/>
              </a:spcBef>
              <a:spcAft>
                <a:spcPct val="0"/>
              </a:spcAft>
              <a:buClr>
                <a:srgbClr val="F0AB00"/>
              </a:buClr>
              <a:buSzPct val="80000"/>
              <a:buFont typeface="Arial" charset="0"/>
              <a:buChar char="•"/>
            </a:pPr>
            <a:r>
              <a:rPr lang="en-US" sz="1100" kern="0" dirty="0">
                <a:latin typeface="Apple Braille" charset="0"/>
                <a:ea typeface="Apple Braille" charset="0"/>
                <a:cs typeface="Apple Braille" charset="0"/>
              </a:rPr>
              <a:t>Compensation Management</a:t>
            </a:r>
          </a:p>
          <a:p>
            <a:pPr marL="171416" indent="-171416" fontAlgn="base">
              <a:spcBef>
                <a:spcPts val="600"/>
              </a:spcBef>
              <a:spcAft>
                <a:spcPct val="0"/>
              </a:spcAft>
              <a:buClr>
                <a:srgbClr val="F0AB00"/>
              </a:buClr>
              <a:buSzPct val="80000"/>
              <a:buFont typeface="Arial" charset="0"/>
              <a:buChar char="•"/>
            </a:pPr>
            <a:r>
              <a:rPr lang="en-US" sz="1100" kern="0" dirty="0">
                <a:latin typeface="Apple Braille" charset="0"/>
                <a:ea typeface="Apple Braille" charset="0"/>
                <a:cs typeface="Apple Braille" charset="0"/>
              </a:rPr>
              <a:t>Variable Pay</a:t>
            </a:r>
          </a:p>
        </p:txBody>
      </p:sp>
      <p:sp>
        <p:nvSpPr>
          <p:cNvPr id="107" name="Rounded Rectangle 60"/>
          <p:cNvSpPr/>
          <p:nvPr/>
        </p:nvSpPr>
        <p:spPr bwMode="gray">
          <a:xfrm>
            <a:off x="2369478" y="4090660"/>
            <a:ext cx="1963305" cy="225521"/>
          </a:xfrm>
          <a:prstGeom prst="roundRect">
            <a:avLst/>
          </a:prstGeom>
          <a:noFill/>
          <a:ln w="6350" algn="ctr">
            <a:solidFill>
              <a:srgbClr val="21526C"/>
            </a:solidFill>
            <a:miter lim="800000"/>
            <a:headEnd/>
            <a:tailEnd/>
          </a:ln>
          <a:effectLst/>
        </p:spPr>
        <p:txBody>
          <a:bodyPr lIns="89974" tIns="71978" rIns="89974" bIns="71978" rtlCol="0" anchor="ctr"/>
          <a:lstStyle/>
          <a:p>
            <a:pPr algn="ctr" fontAlgn="base">
              <a:spcBef>
                <a:spcPts val="600"/>
              </a:spcBef>
              <a:spcAft>
                <a:spcPct val="0"/>
              </a:spcAft>
              <a:buClr>
                <a:srgbClr val="F0AB00"/>
              </a:buClr>
              <a:buSzPct val="80000"/>
            </a:pPr>
            <a:r>
              <a:rPr lang="en-US" sz="1200" kern="0" dirty="0">
                <a:latin typeface="Apple Braille" charset="0"/>
                <a:ea typeface="Apple Braille" charset="0"/>
                <a:cs typeface="Apple Braille" charset="0"/>
              </a:rPr>
              <a:t>Business Value</a:t>
            </a:r>
          </a:p>
        </p:txBody>
      </p:sp>
      <p:sp>
        <p:nvSpPr>
          <p:cNvPr id="108" name="Rounded Rectangle 61"/>
          <p:cNvSpPr/>
          <p:nvPr/>
        </p:nvSpPr>
        <p:spPr bwMode="gray">
          <a:xfrm>
            <a:off x="5702794" y="4086988"/>
            <a:ext cx="1828082" cy="225521"/>
          </a:xfrm>
          <a:prstGeom prst="roundRect">
            <a:avLst/>
          </a:prstGeom>
          <a:noFill/>
          <a:ln w="6350" algn="ctr">
            <a:solidFill>
              <a:srgbClr val="21526C"/>
            </a:solidFill>
            <a:miter lim="800000"/>
            <a:headEnd/>
            <a:tailEnd/>
          </a:ln>
          <a:effectLst/>
        </p:spPr>
        <p:txBody>
          <a:bodyPr lIns="89974" tIns="71978" rIns="89974" bIns="71978" rtlCol="0" anchor="ctr"/>
          <a:lstStyle/>
          <a:p>
            <a:pPr algn="ctr" fontAlgn="base">
              <a:spcBef>
                <a:spcPts val="600"/>
              </a:spcBef>
              <a:spcAft>
                <a:spcPct val="0"/>
              </a:spcAft>
              <a:buClr>
                <a:srgbClr val="F0AB00"/>
              </a:buClr>
              <a:buSzPct val="80000"/>
            </a:pPr>
            <a:r>
              <a:rPr lang="en-US" sz="1200" kern="0" dirty="0">
                <a:latin typeface="Apple Braille" charset="0"/>
                <a:ea typeface="Apple Braille" charset="0"/>
                <a:cs typeface="Apple Braille" charset="0"/>
              </a:rPr>
              <a:t>Key Process Interactions</a:t>
            </a:r>
          </a:p>
        </p:txBody>
      </p:sp>
      <p:sp>
        <p:nvSpPr>
          <p:cNvPr id="109" name="Rounded Rectangle 62"/>
          <p:cNvSpPr/>
          <p:nvPr/>
        </p:nvSpPr>
        <p:spPr bwMode="gray">
          <a:xfrm>
            <a:off x="9336428" y="4093179"/>
            <a:ext cx="1747368" cy="225521"/>
          </a:xfrm>
          <a:prstGeom prst="roundRect">
            <a:avLst/>
          </a:prstGeom>
          <a:noFill/>
          <a:ln w="6350" algn="ctr">
            <a:solidFill>
              <a:srgbClr val="21526C"/>
            </a:solidFill>
            <a:miter lim="800000"/>
            <a:headEnd/>
            <a:tailEnd/>
          </a:ln>
          <a:effectLst/>
        </p:spPr>
        <p:txBody>
          <a:bodyPr lIns="89974" tIns="71978" rIns="89974" bIns="71978" rtlCol="0" anchor="ctr"/>
          <a:lstStyle/>
          <a:p>
            <a:pPr algn="ctr" fontAlgn="base">
              <a:spcBef>
                <a:spcPts val="600"/>
              </a:spcBef>
              <a:spcAft>
                <a:spcPct val="0"/>
              </a:spcAft>
              <a:buClr>
                <a:srgbClr val="F0AB00"/>
              </a:buClr>
              <a:buSzPct val="80000"/>
            </a:pPr>
            <a:r>
              <a:rPr lang="en-US" sz="1200" kern="0" dirty="0">
                <a:latin typeface="Apple Braille" charset="0"/>
                <a:ea typeface="Apple Braille" charset="0"/>
                <a:cs typeface="Apple Braille" charset="0"/>
              </a:rPr>
              <a:t>Key Data Interactions</a:t>
            </a:r>
          </a:p>
        </p:txBody>
      </p:sp>
      <p:sp>
        <p:nvSpPr>
          <p:cNvPr id="116" name="Rounded Rectangle 82"/>
          <p:cNvSpPr/>
          <p:nvPr/>
        </p:nvSpPr>
        <p:spPr bwMode="gray">
          <a:xfrm>
            <a:off x="8764003" y="4983105"/>
            <a:ext cx="886763" cy="338250"/>
          </a:xfrm>
          <a:prstGeom prst="roundRect">
            <a:avLst/>
          </a:prstGeom>
          <a:solidFill>
            <a:srgbClr val="307487"/>
          </a:solidFill>
          <a:ln w="12700" algn="ctr">
            <a:solidFill>
              <a:srgbClr val="307487"/>
            </a:solidFill>
            <a:miter lim="800000"/>
            <a:headEnd/>
            <a:tailEnd/>
          </a:ln>
          <a:effectLst>
            <a:outerShdw blurRad="50800" dist="50800" dir="7800000" algn="tr" rotWithShape="0">
              <a:prstClr val="black">
                <a:alpha val="40000"/>
              </a:prstClr>
            </a:outerShdw>
          </a:effectLst>
        </p:spPr>
        <p:txBody>
          <a:bodyPr lIns="89958" tIns="71966" rIns="89958" bIns="71966" rtlCol="0" anchor="ctr"/>
          <a:lstStyle/>
          <a:p>
            <a:pPr algn="ctr" defTabSz="914034" fontAlgn="base">
              <a:spcBef>
                <a:spcPct val="50000"/>
              </a:spcBef>
              <a:spcAft>
                <a:spcPct val="0"/>
              </a:spcAft>
              <a:buClr>
                <a:srgbClr val="F0AB00"/>
              </a:buClr>
              <a:buSzPct val="80000"/>
            </a:pPr>
            <a:r>
              <a:rPr lang="en-US" sz="900" kern="0" dirty="0">
                <a:solidFill>
                  <a:schemeClr val="bg1"/>
                </a:solidFill>
                <a:latin typeface="Apple Braille" charset="0"/>
                <a:ea typeface="Apple Braille" charset="0"/>
                <a:cs typeface="Apple Braille" charset="0"/>
              </a:rPr>
              <a:t>Business Goals</a:t>
            </a:r>
          </a:p>
        </p:txBody>
      </p:sp>
      <p:sp>
        <p:nvSpPr>
          <p:cNvPr id="117" name="Rounded Rectangle 83"/>
          <p:cNvSpPr/>
          <p:nvPr/>
        </p:nvSpPr>
        <p:spPr bwMode="gray">
          <a:xfrm>
            <a:off x="9757149" y="4544855"/>
            <a:ext cx="882678" cy="340128"/>
          </a:xfrm>
          <a:prstGeom prst="roundRect">
            <a:avLst/>
          </a:prstGeom>
          <a:solidFill>
            <a:schemeClr val="accent6">
              <a:lumMod val="60000"/>
              <a:lumOff val="40000"/>
            </a:schemeClr>
          </a:solidFill>
          <a:ln w="12700" algn="ctr">
            <a:solidFill>
              <a:srgbClr val="307487"/>
            </a:solidFill>
            <a:miter lim="800000"/>
            <a:headEnd/>
            <a:tailEnd/>
          </a:ln>
          <a:effectLst>
            <a:outerShdw blurRad="50800" dist="50800" dir="7800000" algn="tr" rotWithShape="0">
              <a:prstClr val="black">
                <a:alpha val="40000"/>
              </a:prstClr>
            </a:outerShdw>
          </a:effectLst>
        </p:spPr>
        <p:txBody>
          <a:bodyPr lIns="89958" tIns="71966" rIns="89958" bIns="71966" rtlCol="0" anchor="ctr"/>
          <a:lstStyle/>
          <a:p>
            <a:pPr algn="ctr" defTabSz="914034" fontAlgn="base">
              <a:spcBef>
                <a:spcPct val="50000"/>
              </a:spcBef>
              <a:spcAft>
                <a:spcPct val="0"/>
              </a:spcAft>
              <a:buClr>
                <a:srgbClr val="F0AB00"/>
              </a:buClr>
              <a:buSzPct val="80000"/>
            </a:pPr>
            <a:r>
              <a:rPr lang="en-US" sz="900" kern="0" dirty="0">
                <a:solidFill>
                  <a:schemeClr val="bg1"/>
                </a:solidFill>
                <a:latin typeface="Apple Braille" charset="0"/>
                <a:ea typeface="Apple Braille" charset="0"/>
                <a:cs typeface="Apple Braille" charset="0"/>
              </a:rPr>
              <a:t>Competency Framework</a:t>
            </a:r>
          </a:p>
        </p:txBody>
      </p:sp>
      <p:sp>
        <p:nvSpPr>
          <p:cNvPr id="118" name="Rounded Rectangle 84"/>
          <p:cNvSpPr/>
          <p:nvPr/>
        </p:nvSpPr>
        <p:spPr bwMode="gray">
          <a:xfrm>
            <a:off x="10723329" y="4542165"/>
            <a:ext cx="886763" cy="338250"/>
          </a:xfrm>
          <a:prstGeom prst="roundRect">
            <a:avLst/>
          </a:prstGeom>
          <a:solidFill>
            <a:srgbClr val="307487"/>
          </a:solidFill>
          <a:ln w="12700" algn="ctr">
            <a:solidFill>
              <a:srgbClr val="307487"/>
            </a:solidFill>
            <a:miter lim="800000"/>
            <a:headEnd/>
            <a:tailEnd/>
          </a:ln>
          <a:effectLst>
            <a:outerShdw blurRad="50800" dist="50800" dir="7800000" algn="tr" rotWithShape="0">
              <a:prstClr val="black">
                <a:alpha val="40000"/>
              </a:prstClr>
            </a:outerShdw>
          </a:effectLst>
        </p:spPr>
        <p:txBody>
          <a:bodyPr lIns="89958" tIns="71966" rIns="89958" bIns="71966" rtlCol="0" anchor="ctr"/>
          <a:lstStyle/>
          <a:p>
            <a:pPr algn="ctr" defTabSz="914034" fontAlgn="base">
              <a:spcBef>
                <a:spcPct val="50000"/>
              </a:spcBef>
              <a:spcAft>
                <a:spcPct val="0"/>
              </a:spcAft>
              <a:buClr>
                <a:srgbClr val="F0AB00"/>
              </a:buClr>
              <a:buSzPct val="80000"/>
            </a:pPr>
            <a:endParaRPr lang="en-US" sz="900" kern="0" dirty="0">
              <a:solidFill>
                <a:schemeClr val="bg1"/>
              </a:solidFill>
              <a:latin typeface="Apple Braille" charset="0"/>
              <a:ea typeface="Apple Braille" charset="0"/>
              <a:cs typeface="Apple Braille" charset="0"/>
            </a:endParaRPr>
          </a:p>
        </p:txBody>
      </p:sp>
      <p:sp>
        <p:nvSpPr>
          <p:cNvPr id="119" name="Rounded Rectangle 85"/>
          <p:cNvSpPr/>
          <p:nvPr/>
        </p:nvSpPr>
        <p:spPr bwMode="gray">
          <a:xfrm>
            <a:off x="9742120" y="4980943"/>
            <a:ext cx="886763" cy="338250"/>
          </a:xfrm>
          <a:prstGeom prst="roundRect">
            <a:avLst/>
          </a:prstGeom>
          <a:solidFill>
            <a:srgbClr val="307487"/>
          </a:solidFill>
          <a:ln w="12700" algn="ctr">
            <a:solidFill>
              <a:srgbClr val="307487"/>
            </a:solidFill>
            <a:miter lim="800000"/>
            <a:headEnd/>
            <a:tailEnd/>
          </a:ln>
          <a:effectLst>
            <a:outerShdw blurRad="50800" dist="50800" dir="7800000" algn="tr" rotWithShape="0">
              <a:prstClr val="black">
                <a:alpha val="40000"/>
              </a:prstClr>
            </a:outerShdw>
          </a:effectLst>
        </p:spPr>
        <p:txBody>
          <a:bodyPr lIns="89958" tIns="71966" rIns="89958" bIns="71966" rtlCol="0" anchor="ctr"/>
          <a:lstStyle/>
          <a:p>
            <a:pPr algn="ctr" defTabSz="914034" fontAlgn="base">
              <a:spcBef>
                <a:spcPct val="50000"/>
              </a:spcBef>
              <a:spcAft>
                <a:spcPct val="0"/>
              </a:spcAft>
              <a:buClr>
                <a:srgbClr val="F0AB00"/>
              </a:buClr>
              <a:buSzPct val="80000"/>
            </a:pPr>
            <a:r>
              <a:rPr lang="en-US" sz="900" kern="0" dirty="0">
                <a:solidFill>
                  <a:schemeClr val="bg1"/>
                </a:solidFill>
                <a:latin typeface="Apple Braille" charset="0"/>
                <a:ea typeface="Apple Braille" charset="0"/>
                <a:cs typeface="Apple Braille" charset="0"/>
              </a:rPr>
              <a:t>Job Data</a:t>
            </a:r>
          </a:p>
        </p:txBody>
      </p:sp>
      <p:sp>
        <p:nvSpPr>
          <p:cNvPr id="120" name="Rounded Rectangle 86"/>
          <p:cNvSpPr/>
          <p:nvPr/>
        </p:nvSpPr>
        <p:spPr bwMode="gray">
          <a:xfrm>
            <a:off x="10728745" y="4978821"/>
            <a:ext cx="882678" cy="339175"/>
          </a:xfrm>
          <a:prstGeom prst="roundRect">
            <a:avLst/>
          </a:prstGeom>
          <a:solidFill>
            <a:schemeClr val="accent1">
              <a:lumMod val="75000"/>
            </a:schemeClr>
          </a:solidFill>
          <a:ln w="12700" algn="ctr">
            <a:solidFill>
              <a:srgbClr val="307487"/>
            </a:solidFill>
            <a:miter lim="800000"/>
            <a:headEnd/>
            <a:tailEnd/>
          </a:ln>
          <a:effectLst>
            <a:outerShdw blurRad="50800" dist="50800" dir="7800000" algn="tr" rotWithShape="0">
              <a:prstClr val="black">
                <a:alpha val="40000"/>
              </a:prstClr>
            </a:outerShdw>
          </a:effectLst>
        </p:spPr>
        <p:txBody>
          <a:bodyPr lIns="89958" tIns="71966" rIns="89958" bIns="71966" rtlCol="0" anchor="ctr"/>
          <a:lstStyle/>
          <a:p>
            <a:pPr algn="ctr" defTabSz="914034" fontAlgn="base">
              <a:spcBef>
                <a:spcPct val="50000"/>
              </a:spcBef>
              <a:spcAft>
                <a:spcPct val="0"/>
              </a:spcAft>
              <a:buClr>
                <a:srgbClr val="F0AB00"/>
              </a:buClr>
              <a:buSzPct val="80000"/>
            </a:pPr>
            <a:r>
              <a:rPr lang="en-US" sz="900" kern="0" dirty="0">
                <a:solidFill>
                  <a:schemeClr val="bg1"/>
                </a:solidFill>
                <a:latin typeface="Apple Braille" charset="0"/>
                <a:ea typeface="Apple Braille" charset="0"/>
                <a:cs typeface="Apple Braille" charset="0"/>
              </a:rPr>
              <a:t>Performance Data</a:t>
            </a:r>
          </a:p>
        </p:txBody>
      </p:sp>
      <p:sp>
        <p:nvSpPr>
          <p:cNvPr id="121" name="TextBox 120"/>
          <p:cNvSpPr txBox="1"/>
          <p:nvPr/>
        </p:nvSpPr>
        <p:spPr>
          <a:xfrm>
            <a:off x="10821629" y="4577870"/>
            <a:ext cx="690164" cy="276935"/>
          </a:xfrm>
          <a:prstGeom prst="rect">
            <a:avLst/>
          </a:prstGeom>
          <a:solidFill>
            <a:srgbClr val="307487"/>
          </a:solidFill>
          <a:ln>
            <a:solidFill>
              <a:srgbClr val="307487"/>
            </a:solidFill>
          </a:ln>
        </p:spPr>
        <p:txBody>
          <a:bodyPr wrap="square" lIns="0" tIns="0" rIns="0" bIns="0" rtlCol="0">
            <a:spAutoFit/>
          </a:bodyPr>
          <a:lstStyle/>
          <a:p>
            <a:pPr algn="ctr" fontAlgn="base">
              <a:spcBef>
                <a:spcPct val="50000"/>
              </a:spcBef>
              <a:spcAft>
                <a:spcPct val="0"/>
              </a:spcAft>
              <a:buClr>
                <a:srgbClr val="F0AB00"/>
              </a:buClr>
              <a:buSzPct val="80000"/>
            </a:pPr>
            <a:r>
              <a:rPr lang="en-US" sz="900" kern="0" dirty="0">
                <a:solidFill>
                  <a:schemeClr val="bg1"/>
                </a:solidFill>
                <a:latin typeface="Apple Braille" charset="0"/>
                <a:ea typeface="Apple Braille" charset="0"/>
                <a:cs typeface="Apple Braille" charset="0"/>
              </a:rPr>
              <a:t>Compensation Data</a:t>
            </a:r>
          </a:p>
        </p:txBody>
      </p:sp>
      <p:sp>
        <p:nvSpPr>
          <p:cNvPr id="122" name="Rounded Rectangle 67"/>
          <p:cNvSpPr/>
          <p:nvPr/>
        </p:nvSpPr>
        <p:spPr bwMode="gray">
          <a:xfrm>
            <a:off x="8752707" y="4550006"/>
            <a:ext cx="886763" cy="338250"/>
          </a:xfrm>
          <a:prstGeom prst="roundRect">
            <a:avLst/>
          </a:prstGeom>
          <a:solidFill>
            <a:schemeClr val="accent5">
              <a:lumMod val="75000"/>
            </a:schemeClr>
          </a:solidFill>
          <a:ln w="12700" algn="ctr">
            <a:solidFill>
              <a:srgbClr val="307487"/>
            </a:solidFill>
            <a:miter lim="800000"/>
            <a:headEnd/>
            <a:tailEnd/>
          </a:ln>
          <a:effectLst>
            <a:outerShdw blurRad="50800" dist="50800" dir="7800000" algn="tr" rotWithShape="0">
              <a:prstClr val="black">
                <a:alpha val="40000"/>
              </a:prstClr>
            </a:outerShdw>
          </a:effectLst>
        </p:spPr>
        <p:txBody>
          <a:bodyPr lIns="89958" tIns="71966" rIns="89958" bIns="71966" rtlCol="0" anchor="ctr"/>
          <a:lstStyle/>
          <a:p>
            <a:pPr algn="ctr" defTabSz="914034" fontAlgn="base">
              <a:spcBef>
                <a:spcPct val="50000"/>
              </a:spcBef>
              <a:spcAft>
                <a:spcPct val="0"/>
              </a:spcAft>
              <a:buClr>
                <a:srgbClr val="F0AB00"/>
              </a:buClr>
              <a:buSzPct val="80000"/>
            </a:pPr>
            <a:r>
              <a:rPr lang="en-US" sz="900" kern="0" dirty="0">
                <a:solidFill>
                  <a:schemeClr val="bg1"/>
                </a:solidFill>
                <a:latin typeface="Apple Braille" charset="0"/>
                <a:ea typeface="Apple Braille" charset="0"/>
                <a:cs typeface="Apple Braille" charset="0"/>
              </a:rPr>
              <a:t>Employee Data</a:t>
            </a:r>
            <a:endParaRPr lang="en-US" sz="900" kern="0" dirty="0" err="1">
              <a:solidFill>
                <a:schemeClr val="bg1"/>
              </a:solidFill>
              <a:latin typeface="Apple Braille" charset="0"/>
              <a:ea typeface="Apple Braille" charset="0"/>
              <a:cs typeface="Apple Braille" charset="0"/>
            </a:endParaRPr>
          </a:p>
        </p:txBody>
      </p:sp>
    </p:spTree>
    <p:extLst>
      <p:ext uri="{BB962C8B-B14F-4D97-AF65-F5344CB8AC3E}">
        <p14:creationId xmlns:p14="http://schemas.microsoft.com/office/powerpoint/2010/main" val="1657873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296" y="504677"/>
            <a:ext cx="11183887" cy="738493"/>
          </a:xfrm>
        </p:spPr>
        <p:txBody>
          <a:bodyPr/>
          <a:lstStyle/>
          <a:p>
            <a:r>
              <a:rPr lang="en-US" dirty="0"/>
              <a:t>Perform &amp; Reward</a:t>
            </a:r>
            <a:br>
              <a:rPr lang="en-US" dirty="0"/>
            </a:br>
            <a:r>
              <a:rPr lang="en-US" b="0" dirty="0"/>
              <a:t>Process Interactions</a:t>
            </a:r>
          </a:p>
        </p:txBody>
      </p:sp>
      <p:cxnSp>
        <p:nvCxnSpPr>
          <p:cNvPr id="245" name="Elbow Connector 244"/>
          <p:cNvCxnSpPr>
            <a:stCxn id="466" idx="3"/>
            <a:endCxn id="452" idx="1"/>
          </p:cNvCxnSpPr>
          <p:nvPr/>
        </p:nvCxnSpPr>
        <p:spPr>
          <a:xfrm>
            <a:off x="6555752" y="4439923"/>
            <a:ext cx="703842" cy="771274"/>
          </a:xfrm>
          <a:prstGeom prst="bentConnector3">
            <a:avLst>
              <a:gd name="adj1" fmla="val 50000"/>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9" name="Elbow Connector 248"/>
          <p:cNvCxnSpPr>
            <a:stCxn id="445" idx="2"/>
            <a:endCxn id="452" idx="3"/>
          </p:cNvCxnSpPr>
          <p:nvPr/>
        </p:nvCxnSpPr>
        <p:spPr>
          <a:xfrm rot="5400000">
            <a:off x="8022436" y="4469892"/>
            <a:ext cx="899002" cy="583607"/>
          </a:xfrm>
          <a:prstGeom prst="bentConnector2">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4" name="Elbow Connector 253"/>
          <p:cNvCxnSpPr>
            <a:stCxn id="467" idx="3"/>
            <a:endCxn id="445" idx="1"/>
          </p:cNvCxnSpPr>
          <p:nvPr/>
        </p:nvCxnSpPr>
        <p:spPr>
          <a:xfrm>
            <a:off x="6610937" y="3974007"/>
            <a:ext cx="1723235" cy="16"/>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Elbow Connector 260"/>
          <p:cNvCxnSpPr>
            <a:stCxn id="463" idx="3"/>
            <a:endCxn id="467" idx="0"/>
          </p:cNvCxnSpPr>
          <p:nvPr/>
        </p:nvCxnSpPr>
        <p:spPr>
          <a:xfrm>
            <a:off x="4296602" y="2574500"/>
            <a:ext cx="1817195" cy="1307218"/>
          </a:xfrm>
          <a:prstGeom prst="bentConnector2">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10326341" y="4269211"/>
            <a:ext cx="1293931" cy="912266"/>
            <a:chOff x="10919537" y="2326857"/>
            <a:chExt cx="1294531" cy="912688"/>
          </a:xfrm>
        </p:grpSpPr>
        <p:sp>
          <p:nvSpPr>
            <p:cNvPr id="288" name="Rectangle 287"/>
            <p:cNvSpPr/>
            <p:nvPr/>
          </p:nvSpPr>
          <p:spPr bwMode="gray">
            <a:xfrm>
              <a:off x="11120297" y="2562889"/>
              <a:ext cx="859536" cy="676656"/>
            </a:xfrm>
            <a:prstGeom prst="rect">
              <a:avLst/>
            </a:prstGeom>
            <a:solidFill>
              <a:schemeClr val="bg1">
                <a:lumMod val="50000"/>
              </a:schemeClr>
            </a:solidFill>
            <a:ln w="6350" algn="ctr">
              <a:noFill/>
              <a:miter lim="800000"/>
              <a:headEnd/>
              <a:tailEnd/>
            </a:ln>
          </p:spPr>
          <p:txBody>
            <a:bodyPr lIns="67466" tIns="53974" rIns="67466" bIns="53974" rtlCol="0" anchor="ctr"/>
            <a:lstStyle/>
            <a:p>
              <a:pPr algn="ctr" defTabSz="685480">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291" name="TextBox 290"/>
            <p:cNvSpPr txBox="1"/>
            <p:nvPr/>
          </p:nvSpPr>
          <p:spPr>
            <a:xfrm>
              <a:off x="10919537" y="2326857"/>
              <a:ext cx="1294531"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Central</a:t>
              </a:r>
            </a:p>
          </p:txBody>
        </p:sp>
      </p:grpSp>
      <p:cxnSp>
        <p:nvCxnSpPr>
          <p:cNvPr id="28" name="Elbow Connector 27"/>
          <p:cNvCxnSpPr>
            <a:stCxn id="445" idx="3"/>
            <a:endCxn id="291" idx="0"/>
          </p:cNvCxnSpPr>
          <p:nvPr/>
        </p:nvCxnSpPr>
        <p:spPr>
          <a:xfrm>
            <a:off x="9193312" y="3974023"/>
            <a:ext cx="1779995" cy="295188"/>
          </a:xfrm>
          <a:prstGeom prst="bentConnector2">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1" name="5-Point Star 220"/>
          <p:cNvSpPr/>
          <p:nvPr/>
        </p:nvSpPr>
        <p:spPr bwMode="gray">
          <a:xfrm>
            <a:off x="2193747" y="2192838"/>
            <a:ext cx="848686" cy="537513"/>
          </a:xfrm>
          <a:prstGeom prst="star5">
            <a:avLst/>
          </a:prstGeom>
          <a:solidFill>
            <a:schemeClr val="accent1"/>
          </a:solidFill>
          <a:ln w="6350" algn="ctr">
            <a:solidFill>
              <a:schemeClr val="tx1"/>
            </a:solidFill>
            <a:miter lim="800000"/>
            <a:headEnd/>
            <a:tailEnd/>
          </a:ln>
        </p:spPr>
        <p:txBody>
          <a:bodyPr lIns="0" tIns="0" rIns="0" bIns="0" rtlCol="0" anchor="ctr"/>
          <a:lstStyle/>
          <a:p>
            <a:pPr algn="ctr" defTabSz="914034" fontAlgn="base">
              <a:spcBef>
                <a:spcPct val="50000"/>
              </a:spcBef>
              <a:spcAft>
                <a:spcPct val="0"/>
              </a:spcAft>
              <a:buClr>
                <a:srgbClr val="F0AB00"/>
              </a:buClr>
              <a:buSzPct val="80000"/>
            </a:pPr>
            <a:r>
              <a:rPr lang="en-US" sz="1000" kern="0" dirty="0">
                <a:ea typeface="Arial Unicode MS" pitchFamily="34" charset="-128"/>
                <a:cs typeface="Arial Unicode MS" pitchFamily="34" charset="-128"/>
              </a:rPr>
              <a:t>Start</a:t>
            </a:r>
          </a:p>
        </p:txBody>
      </p:sp>
      <p:grpSp>
        <p:nvGrpSpPr>
          <p:cNvPr id="444" name="Group 443"/>
          <p:cNvGrpSpPr/>
          <p:nvPr/>
        </p:nvGrpSpPr>
        <p:grpSpPr>
          <a:xfrm>
            <a:off x="8230608" y="3423061"/>
            <a:ext cx="1113180" cy="889135"/>
            <a:chOff x="10537795" y="2649298"/>
            <a:chExt cx="1113696" cy="889547"/>
          </a:xfrm>
        </p:grpSpPr>
        <p:sp>
          <p:nvSpPr>
            <p:cNvPr id="445" name="Rectangle 444"/>
            <p:cNvSpPr/>
            <p:nvPr/>
          </p:nvSpPr>
          <p:spPr bwMode="gray">
            <a:xfrm>
              <a:off x="10641406" y="2862189"/>
              <a:ext cx="859536" cy="676656"/>
            </a:xfrm>
            <a:prstGeom prst="rect">
              <a:avLst/>
            </a:prstGeom>
            <a:solidFill>
              <a:schemeClr val="accent4">
                <a:lumMod val="75000"/>
              </a:schemeClr>
            </a:solidFill>
            <a:ln w="6350" algn="ctr">
              <a:noFill/>
              <a:miter lim="800000"/>
              <a:headEnd/>
              <a:tailEnd/>
            </a:ln>
          </p:spPr>
          <p:txBody>
            <a:bodyPr lIns="67466" tIns="53974" rIns="67466" bIns="53974" rtlCol="0" anchor="ctr"/>
            <a:lstStyle/>
            <a:p>
              <a:pPr algn="ctr" defTabSz="685480">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46" name="TextBox 445"/>
            <p:cNvSpPr txBox="1"/>
            <p:nvPr/>
          </p:nvSpPr>
          <p:spPr>
            <a:xfrm>
              <a:off x="10537795" y="2649298"/>
              <a:ext cx="1113696"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Compensation</a:t>
              </a:r>
            </a:p>
          </p:txBody>
        </p:sp>
        <p:pic>
          <p:nvPicPr>
            <p:cNvPr id="447" name="Picture 446"/>
            <p:cNvPicPr>
              <a:picLocks noChangeAspect="1"/>
            </p:cNvPicPr>
            <p:nvPr/>
          </p:nvPicPr>
          <p:blipFill>
            <a:blip r:embed="rId3"/>
            <a:stretch>
              <a:fillRect/>
            </a:stretch>
          </p:blipFill>
          <p:spPr>
            <a:xfrm>
              <a:off x="10783004" y="2959101"/>
              <a:ext cx="613643" cy="519237"/>
            </a:xfrm>
            <a:prstGeom prst="ellipse">
              <a:avLst/>
            </a:prstGeom>
            <a:ln w="28575">
              <a:solidFill>
                <a:schemeClr val="bg2">
                  <a:lumMod val="75000"/>
                </a:schemeClr>
              </a:solidFill>
            </a:ln>
          </p:spPr>
        </p:pic>
      </p:grpSp>
      <p:grpSp>
        <p:nvGrpSpPr>
          <p:cNvPr id="448" name="Group 447"/>
          <p:cNvGrpSpPr/>
          <p:nvPr/>
        </p:nvGrpSpPr>
        <p:grpSpPr>
          <a:xfrm>
            <a:off x="7259593" y="5118907"/>
            <a:ext cx="920541" cy="903482"/>
            <a:chOff x="10207550" y="3593940"/>
            <a:chExt cx="920967" cy="903900"/>
          </a:xfrm>
        </p:grpSpPr>
        <p:sp>
          <p:nvSpPr>
            <p:cNvPr id="449" name="Rectangle 448"/>
            <p:cNvSpPr/>
            <p:nvPr/>
          </p:nvSpPr>
          <p:spPr bwMode="gray">
            <a:xfrm>
              <a:off x="10239053" y="3821184"/>
              <a:ext cx="857963" cy="676656"/>
            </a:xfrm>
            <a:prstGeom prst="rect">
              <a:avLst/>
            </a:prstGeom>
            <a:solidFill>
              <a:srgbClr val="0070C0"/>
            </a:solidFill>
            <a:ln w="6350" algn="ctr">
              <a:noFill/>
              <a:miter lim="800000"/>
              <a:headEnd/>
              <a:tailEnd/>
            </a:ln>
          </p:spPr>
          <p:txBody>
            <a:bodyPr lIns="67466" tIns="53974" rIns="67466" bIns="53974" rtlCol="0" anchor="ctr"/>
            <a:lstStyle/>
            <a:p>
              <a:pPr algn="ctr" defTabSz="685480">
                <a:spcBef>
                  <a:spcPct val="50000"/>
                </a:spcBef>
                <a:buClr>
                  <a:srgbClr val="F0AB00"/>
                </a:buClr>
                <a:buSzPct val="80000"/>
              </a:pPr>
              <a:endParaRPr lang="en-US" sz="1500" kern="0" dirty="0">
                <a:ea typeface="Arial Unicode MS" pitchFamily="34" charset="-128"/>
                <a:cs typeface="Arial Unicode MS" pitchFamily="34" charset="-128"/>
              </a:endParaRPr>
            </a:p>
          </p:txBody>
        </p:sp>
        <p:grpSp>
          <p:nvGrpSpPr>
            <p:cNvPr id="450" name="Group 449"/>
            <p:cNvGrpSpPr/>
            <p:nvPr/>
          </p:nvGrpSpPr>
          <p:grpSpPr>
            <a:xfrm>
              <a:off x="10207550" y="3593940"/>
              <a:ext cx="920967" cy="801975"/>
              <a:chOff x="9145616" y="3916564"/>
              <a:chExt cx="920967" cy="801975"/>
            </a:xfrm>
          </p:grpSpPr>
          <p:pic>
            <p:nvPicPr>
              <p:cNvPr id="451" name="Picture 450"/>
              <p:cNvPicPr>
                <a:picLocks noChangeAspect="1"/>
              </p:cNvPicPr>
              <p:nvPr/>
            </p:nvPicPr>
            <p:blipFill>
              <a:blip r:embed="rId4"/>
              <a:stretch>
                <a:fillRect/>
              </a:stretch>
            </p:blipFill>
            <p:spPr>
              <a:xfrm>
                <a:off x="9243450" y="4218393"/>
                <a:ext cx="714597" cy="500146"/>
              </a:xfrm>
              <a:prstGeom prst="ellipse">
                <a:avLst/>
              </a:prstGeom>
              <a:ln w="28575">
                <a:solidFill>
                  <a:schemeClr val="bg2">
                    <a:lumMod val="75000"/>
                  </a:schemeClr>
                </a:solidFill>
              </a:ln>
            </p:spPr>
          </p:pic>
          <p:sp>
            <p:nvSpPr>
              <p:cNvPr id="452" name="TextBox 451"/>
              <p:cNvSpPr txBox="1"/>
              <p:nvPr/>
            </p:nvSpPr>
            <p:spPr>
              <a:xfrm>
                <a:off x="9145616" y="3916564"/>
                <a:ext cx="920967"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Calibration</a:t>
                </a:r>
              </a:p>
            </p:txBody>
          </p:sp>
        </p:grpSp>
      </p:grpSp>
      <p:grpSp>
        <p:nvGrpSpPr>
          <p:cNvPr id="465" name="Group 464"/>
          <p:cNvGrpSpPr/>
          <p:nvPr/>
        </p:nvGrpSpPr>
        <p:grpSpPr>
          <a:xfrm>
            <a:off x="5616656" y="3881718"/>
            <a:ext cx="994280" cy="896376"/>
            <a:chOff x="9228648" y="2652564"/>
            <a:chExt cx="994740" cy="896791"/>
          </a:xfrm>
        </p:grpSpPr>
        <p:sp>
          <p:nvSpPr>
            <p:cNvPr id="466" name="Rectangle 465"/>
            <p:cNvSpPr/>
            <p:nvPr/>
          </p:nvSpPr>
          <p:spPr bwMode="gray">
            <a:xfrm>
              <a:off x="9310214" y="2872699"/>
              <a:ext cx="857963" cy="676656"/>
            </a:xfrm>
            <a:prstGeom prst="rect">
              <a:avLst/>
            </a:prstGeom>
            <a:solidFill>
              <a:srgbClr val="0FAAFF"/>
            </a:solidFill>
            <a:ln w="6350" algn="ctr">
              <a:noFill/>
              <a:miter lim="800000"/>
              <a:headEnd/>
              <a:tailEnd/>
            </a:ln>
          </p:spPr>
          <p:txBody>
            <a:bodyPr lIns="67466" tIns="53974" rIns="67466" bIns="53974" rtlCol="0" anchor="ctr"/>
            <a:lstStyle/>
            <a:p>
              <a:pPr algn="ctr" defTabSz="685480">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67" name="TextBox 466"/>
            <p:cNvSpPr txBox="1"/>
            <p:nvPr/>
          </p:nvSpPr>
          <p:spPr>
            <a:xfrm>
              <a:off x="9228648" y="2652564"/>
              <a:ext cx="994740"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Performance</a:t>
              </a:r>
            </a:p>
          </p:txBody>
        </p:sp>
        <p:pic>
          <p:nvPicPr>
            <p:cNvPr id="468" name="Picture 467"/>
            <p:cNvPicPr>
              <a:picLocks noChangeAspect="1"/>
            </p:cNvPicPr>
            <p:nvPr/>
          </p:nvPicPr>
          <p:blipFill>
            <a:blip r:embed="rId5"/>
            <a:stretch>
              <a:fillRect/>
            </a:stretch>
          </p:blipFill>
          <p:spPr>
            <a:xfrm>
              <a:off x="9436371" y="2940682"/>
              <a:ext cx="618435" cy="538638"/>
            </a:xfrm>
            <a:prstGeom prst="ellipse">
              <a:avLst/>
            </a:prstGeom>
            <a:ln w="28575">
              <a:solidFill>
                <a:schemeClr val="bg2">
                  <a:lumMod val="75000"/>
                </a:schemeClr>
              </a:solidFill>
            </a:ln>
          </p:spPr>
        </p:pic>
      </p:grpSp>
      <p:pic>
        <p:nvPicPr>
          <p:cNvPr id="162" name="Picture 161"/>
          <p:cNvPicPr>
            <a:picLocks noChangeAspect="1"/>
          </p:cNvPicPr>
          <p:nvPr/>
        </p:nvPicPr>
        <p:blipFill>
          <a:blip r:embed="rId6"/>
          <a:stretch>
            <a:fillRect/>
          </a:stretch>
        </p:blipFill>
        <p:spPr>
          <a:xfrm>
            <a:off x="10631357" y="4558403"/>
            <a:ext cx="634009" cy="569805"/>
          </a:xfrm>
          <a:prstGeom prst="roundRect">
            <a:avLst/>
          </a:prstGeom>
          <a:ln w="28575">
            <a:solidFill>
              <a:schemeClr val="bg2">
                <a:lumMod val="50000"/>
              </a:schemeClr>
            </a:solidFill>
          </a:ln>
        </p:spPr>
      </p:pic>
      <p:sp>
        <p:nvSpPr>
          <p:cNvPr id="186" name="Chevron 185"/>
          <p:cNvSpPr/>
          <p:nvPr/>
        </p:nvSpPr>
        <p:spPr bwMode="gray">
          <a:xfrm>
            <a:off x="1803308" y="2575218"/>
            <a:ext cx="396745" cy="1827583"/>
          </a:xfrm>
          <a:prstGeom prst="chevron">
            <a:avLst/>
          </a:prstGeom>
          <a:solidFill>
            <a:schemeClr val="accent1"/>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a:ea typeface="Arial Unicode MS" pitchFamily="34" charset="-128"/>
              <a:cs typeface="Arial Unicode MS" pitchFamily="34" charset="-128"/>
            </a:endParaRPr>
          </a:p>
        </p:txBody>
      </p:sp>
      <p:sp>
        <p:nvSpPr>
          <p:cNvPr id="197" name="Flowchart: Off-page Connector 196"/>
          <p:cNvSpPr/>
          <p:nvPr/>
        </p:nvSpPr>
        <p:spPr bwMode="gray">
          <a:xfrm>
            <a:off x="409232" y="2212461"/>
            <a:ext cx="1097887" cy="894796"/>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Recruit to Hire</a:t>
            </a:r>
          </a:p>
        </p:txBody>
      </p:sp>
      <p:sp>
        <p:nvSpPr>
          <p:cNvPr id="198" name="TextBox 197"/>
          <p:cNvSpPr txBox="1"/>
          <p:nvPr/>
        </p:nvSpPr>
        <p:spPr>
          <a:xfrm>
            <a:off x="192707" y="4291384"/>
            <a:ext cx="1530934" cy="922902"/>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Employee Profile serves as a central repository for all talent data (all modules </a:t>
            </a:r>
            <a:r>
              <a:rPr lang="en-US" sz="1200" kern="0" dirty="0" err="1">
                <a:ea typeface="Arial Unicode MS" pitchFamily="34" charset="-128"/>
                <a:cs typeface="Arial Unicode MS" pitchFamily="34" charset="-128"/>
              </a:rPr>
              <a:t>feed back</a:t>
            </a:r>
            <a:r>
              <a:rPr lang="en-US" sz="1200" kern="0" dirty="0">
                <a:ea typeface="Arial Unicode MS" pitchFamily="34" charset="-128"/>
                <a:cs typeface="Arial Unicode MS" pitchFamily="34" charset="-128"/>
              </a:rPr>
              <a:t> to EP)</a:t>
            </a:r>
          </a:p>
        </p:txBody>
      </p:sp>
      <p:grpSp>
        <p:nvGrpSpPr>
          <p:cNvPr id="49" name="Group 48"/>
          <p:cNvGrpSpPr/>
          <p:nvPr/>
        </p:nvGrpSpPr>
        <p:grpSpPr>
          <a:xfrm>
            <a:off x="6353231" y="1953125"/>
            <a:ext cx="1293931" cy="905533"/>
            <a:chOff x="10275380" y="1505472"/>
            <a:chExt cx="1294531" cy="905953"/>
          </a:xfrm>
        </p:grpSpPr>
        <p:sp>
          <p:nvSpPr>
            <p:cNvPr id="50" name="Rectangle 49"/>
            <p:cNvSpPr/>
            <p:nvPr/>
          </p:nvSpPr>
          <p:spPr bwMode="gray">
            <a:xfrm>
              <a:off x="10492431" y="1726619"/>
              <a:ext cx="843173" cy="684806"/>
            </a:xfrm>
            <a:prstGeom prst="rect">
              <a:avLst/>
            </a:prstGeom>
            <a:solidFill>
              <a:schemeClr val="bg1">
                <a:lumMod val="65000"/>
              </a:schemeClr>
            </a:solidFill>
            <a:ln w="6350" algn="ctr">
              <a:noFill/>
              <a:miter lim="800000"/>
              <a:headEnd/>
              <a:tailEnd/>
            </a:ln>
          </p:spPr>
          <p:txBody>
            <a:bodyPr lIns="67466" tIns="53974" rIns="67466" bIns="53974" rtlCol="0" anchor="ctr"/>
            <a:lstStyle/>
            <a:p>
              <a:pPr algn="ctr" defTabSz="685480">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51" name="Picture 50"/>
            <p:cNvPicPr>
              <a:picLocks noChangeAspect="1"/>
            </p:cNvPicPr>
            <p:nvPr/>
          </p:nvPicPr>
          <p:blipFill>
            <a:blip r:embed="rId7"/>
            <a:stretch>
              <a:fillRect/>
            </a:stretch>
          </p:blipFill>
          <p:spPr>
            <a:xfrm>
              <a:off x="10661650" y="1773765"/>
              <a:ext cx="521096" cy="554357"/>
            </a:xfrm>
            <a:prstGeom prst="ellipse">
              <a:avLst/>
            </a:prstGeom>
            <a:ln w="28575">
              <a:solidFill>
                <a:schemeClr val="bg2">
                  <a:lumMod val="75000"/>
                </a:schemeClr>
              </a:solidFill>
            </a:ln>
          </p:spPr>
        </p:pic>
        <p:sp>
          <p:nvSpPr>
            <p:cNvPr id="52" name="TextBox 51"/>
            <p:cNvSpPr txBox="1"/>
            <p:nvPr/>
          </p:nvSpPr>
          <p:spPr>
            <a:xfrm>
              <a:off x="10275380" y="1505472"/>
              <a:ext cx="1294531" cy="184709"/>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Profile</a:t>
              </a:r>
            </a:p>
          </p:txBody>
        </p:sp>
      </p:grpSp>
      <p:cxnSp>
        <p:nvCxnSpPr>
          <p:cNvPr id="4" name="Elbow Connector 3"/>
          <p:cNvCxnSpPr>
            <a:stCxn id="50" idx="3"/>
            <a:endCxn id="446" idx="0"/>
          </p:cNvCxnSpPr>
          <p:nvPr/>
        </p:nvCxnSpPr>
        <p:spPr>
          <a:xfrm>
            <a:off x="7412960" y="2516412"/>
            <a:ext cx="1374238" cy="906646"/>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Flowchart: Off-page Connector 53"/>
          <p:cNvSpPr/>
          <p:nvPr/>
        </p:nvSpPr>
        <p:spPr bwMode="gray">
          <a:xfrm>
            <a:off x="4530729" y="5031891"/>
            <a:ext cx="1097887" cy="580329"/>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Learn &amp; Develop</a:t>
            </a:r>
          </a:p>
        </p:txBody>
      </p:sp>
      <p:cxnSp>
        <p:nvCxnSpPr>
          <p:cNvPr id="5" name="Elbow Connector 4"/>
          <p:cNvCxnSpPr>
            <a:stCxn id="54" idx="0"/>
            <a:endCxn id="466" idx="1"/>
          </p:cNvCxnSpPr>
          <p:nvPr/>
        </p:nvCxnSpPr>
        <p:spPr>
          <a:xfrm rot="5400000" flipH="1" flipV="1">
            <a:off x="5092945" y="4426650"/>
            <a:ext cx="591969" cy="618514"/>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Oval 56"/>
          <p:cNvSpPr/>
          <p:nvPr/>
        </p:nvSpPr>
        <p:spPr bwMode="gray">
          <a:xfrm>
            <a:off x="4460351" y="2152558"/>
            <a:ext cx="207518" cy="198489"/>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66" rIns="0" bIns="71966" rtlCol="0" anchor="ctr"/>
          <a:lstStyle/>
          <a:p>
            <a:pPr algn="ctr" defTabSz="914034"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2</a:t>
            </a:r>
          </a:p>
        </p:txBody>
      </p:sp>
      <p:sp>
        <p:nvSpPr>
          <p:cNvPr id="58" name="Oval 57"/>
          <p:cNvSpPr/>
          <p:nvPr/>
        </p:nvSpPr>
        <p:spPr bwMode="gray">
          <a:xfrm>
            <a:off x="5388928" y="2771249"/>
            <a:ext cx="207518" cy="198489"/>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66" rIns="0" bIns="71966" rtlCol="0" anchor="ctr"/>
          <a:lstStyle/>
          <a:p>
            <a:pPr algn="ctr" defTabSz="914034"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3</a:t>
            </a:r>
          </a:p>
        </p:txBody>
      </p:sp>
      <p:sp>
        <p:nvSpPr>
          <p:cNvPr id="59" name="Oval 58"/>
          <p:cNvSpPr/>
          <p:nvPr/>
        </p:nvSpPr>
        <p:spPr bwMode="gray">
          <a:xfrm>
            <a:off x="6403418" y="3500862"/>
            <a:ext cx="207518" cy="198489"/>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66" rIns="0" bIns="71966" rtlCol="0" anchor="ctr"/>
          <a:lstStyle/>
          <a:p>
            <a:pPr algn="ctr" defTabSz="914034"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4a</a:t>
            </a:r>
          </a:p>
        </p:txBody>
      </p:sp>
      <p:sp>
        <p:nvSpPr>
          <p:cNvPr id="60" name="Oval 59"/>
          <p:cNvSpPr/>
          <p:nvPr/>
        </p:nvSpPr>
        <p:spPr bwMode="gray">
          <a:xfrm>
            <a:off x="7499165" y="2180597"/>
            <a:ext cx="207518" cy="198489"/>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0" tIns="71966" rIns="0" bIns="71966" rtlCol="0" anchor="ctr"/>
          <a:lstStyle/>
          <a:p>
            <a:pPr algn="ctr" defTabSz="914034"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4b</a:t>
            </a:r>
          </a:p>
        </p:txBody>
      </p:sp>
      <p:sp>
        <p:nvSpPr>
          <p:cNvPr id="61" name="Oval 60"/>
          <p:cNvSpPr/>
          <p:nvPr/>
        </p:nvSpPr>
        <p:spPr bwMode="gray">
          <a:xfrm>
            <a:off x="7561194" y="4466759"/>
            <a:ext cx="207518" cy="198489"/>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66" rIns="0" bIns="71966" rtlCol="0" anchor="ctr"/>
          <a:lstStyle/>
          <a:p>
            <a:pPr algn="ctr" defTabSz="914034"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5</a:t>
            </a:r>
          </a:p>
        </p:txBody>
      </p:sp>
      <p:sp>
        <p:nvSpPr>
          <p:cNvPr id="62" name="Oval 61"/>
          <p:cNvSpPr/>
          <p:nvPr/>
        </p:nvSpPr>
        <p:spPr bwMode="gray">
          <a:xfrm>
            <a:off x="10110148" y="3152580"/>
            <a:ext cx="207518" cy="198489"/>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66" rIns="0" bIns="71966" rtlCol="0" anchor="ctr"/>
          <a:lstStyle/>
          <a:p>
            <a:pPr algn="ctr" defTabSz="914034"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6</a:t>
            </a:r>
          </a:p>
        </p:txBody>
      </p:sp>
      <p:grpSp>
        <p:nvGrpSpPr>
          <p:cNvPr id="66" name="Group 65"/>
          <p:cNvGrpSpPr/>
          <p:nvPr/>
        </p:nvGrpSpPr>
        <p:grpSpPr>
          <a:xfrm>
            <a:off x="309446" y="3211272"/>
            <a:ext cx="1297459" cy="890571"/>
            <a:chOff x="306765" y="3211963"/>
            <a:chExt cx="1298059" cy="890983"/>
          </a:xfrm>
        </p:grpSpPr>
        <p:grpSp>
          <p:nvGrpSpPr>
            <p:cNvPr id="67" name="Group 66"/>
            <p:cNvGrpSpPr/>
            <p:nvPr/>
          </p:nvGrpSpPr>
          <p:grpSpPr>
            <a:xfrm>
              <a:off x="306765" y="3211963"/>
              <a:ext cx="1298059" cy="890983"/>
              <a:chOff x="9840226" y="1505472"/>
              <a:chExt cx="1563244" cy="919331"/>
            </a:xfrm>
          </p:grpSpPr>
          <p:sp>
            <p:nvSpPr>
              <p:cNvPr id="69" name="Rectangle 68"/>
              <p:cNvSpPr/>
              <p:nvPr/>
            </p:nvSpPr>
            <p:spPr bwMode="gray">
              <a:xfrm>
                <a:off x="10140757" y="1726618"/>
                <a:ext cx="1035134" cy="698185"/>
              </a:xfrm>
              <a:prstGeom prst="rect">
                <a:avLst/>
              </a:prstGeom>
              <a:solidFill>
                <a:schemeClr val="bg1">
                  <a:lumMod val="65000"/>
                </a:schemeClr>
              </a:solidFill>
              <a:ln w="6350" algn="ctr">
                <a:noFill/>
                <a:miter lim="800000"/>
                <a:headEnd/>
                <a:tailEnd/>
              </a:ln>
            </p:spPr>
            <p:txBody>
              <a:bodyPr lIns="67466" tIns="53974" rIns="67466" bIns="53974" rtlCol="0" anchor="ctr"/>
              <a:lstStyle/>
              <a:p>
                <a:pPr algn="ctr" defTabSz="685480">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70" name="TextBox 69"/>
              <p:cNvSpPr txBox="1"/>
              <p:nvPr/>
            </p:nvSpPr>
            <p:spPr>
              <a:xfrm>
                <a:off x="9840226" y="1505472"/>
                <a:ext cx="1563244" cy="190541"/>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Profile</a:t>
                </a:r>
              </a:p>
            </p:txBody>
          </p:sp>
        </p:grpSp>
        <p:pic>
          <p:nvPicPr>
            <p:cNvPr id="68" name="Picture 67"/>
            <p:cNvPicPr>
              <a:picLocks noChangeAspect="1"/>
            </p:cNvPicPr>
            <p:nvPr/>
          </p:nvPicPr>
          <p:blipFill>
            <a:blip r:embed="rId7"/>
            <a:stretch>
              <a:fillRect/>
            </a:stretch>
          </p:blipFill>
          <p:spPr>
            <a:xfrm>
              <a:off x="711403" y="3456032"/>
              <a:ext cx="580141" cy="617171"/>
            </a:xfrm>
            <a:prstGeom prst="ellipse">
              <a:avLst/>
            </a:prstGeom>
            <a:ln w="28575">
              <a:solidFill>
                <a:schemeClr val="bg2">
                  <a:lumMod val="75000"/>
                </a:schemeClr>
              </a:solidFill>
            </a:ln>
          </p:spPr>
        </p:pic>
      </p:grpSp>
      <p:sp>
        <p:nvSpPr>
          <p:cNvPr id="77" name="Rectangle 76"/>
          <p:cNvSpPr/>
          <p:nvPr/>
        </p:nvSpPr>
        <p:spPr bwMode="gray">
          <a:xfrm>
            <a:off x="114814" y="1285642"/>
            <a:ext cx="11815003" cy="5217593"/>
          </a:xfrm>
          <a:prstGeom prst="rect">
            <a:avLst/>
          </a:prstGeom>
          <a:solidFill>
            <a:schemeClr val="bg1">
              <a:alpha val="68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pic>
        <p:nvPicPr>
          <p:cNvPr id="65" name="Picture 64"/>
          <p:cNvPicPr>
            <a:picLocks noChangeAspect="1"/>
          </p:cNvPicPr>
          <p:nvPr/>
        </p:nvPicPr>
        <p:blipFill>
          <a:blip r:embed="rId8"/>
          <a:stretch>
            <a:fillRect/>
          </a:stretch>
        </p:blipFill>
        <p:spPr>
          <a:xfrm>
            <a:off x="1935273" y="4759433"/>
            <a:ext cx="6025152" cy="1272061"/>
          </a:xfrm>
          <a:prstGeom prst="rect">
            <a:avLst/>
          </a:prstGeom>
          <a:ln>
            <a:noFill/>
          </a:ln>
          <a:effectLst>
            <a:glow rad="228600">
              <a:schemeClr val="accent1">
                <a:satMod val="175000"/>
                <a:alpha val="40000"/>
              </a:schemeClr>
            </a:glo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71" name="Picture 70"/>
          <p:cNvPicPr>
            <a:picLocks noChangeAspect="1"/>
          </p:cNvPicPr>
          <p:nvPr/>
        </p:nvPicPr>
        <p:blipFill>
          <a:blip r:embed="rId9"/>
          <a:stretch>
            <a:fillRect/>
          </a:stretch>
        </p:blipFill>
        <p:spPr>
          <a:xfrm>
            <a:off x="8055824" y="4549524"/>
            <a:ext cx="3995348" cy="1716752"/>
          </a:xfrm>
          <a:prstGeom prst="rect">
            <a:avLst/>
          </a:prstGeom>
          <a:ln>
            <a:noFill/>
          </a:ln>
          <a:effectLst>
            <a:glow rad="228600">
              <a:schemeClr val="accent1">
                <a:satMod val="175000"/>
                <a:alpha val="40000"/>
              </a:schemeClr>
            </a:glo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72" name="Rounded Rectangle 71"/>
          <p:cNvSpPr/>
          <p:nvPr/>
        </p:nvSpPr>
        <p:spPr bwMode="gray">
          <a:xfrm>
            <a:off x="6707436" y="4865387"/>
            <a:ext cx="1252988" cy="355234"/>
          </a:xfrm>
          <a:prstGeom prst="roundRect">
            <a:avLst/>
          </a:prstGeom>
          <a:solidFill>
            <a:srgbClr val="F0AB00">
              <a:alpha val="27843"/>
            </a:srgbClr>
          </a:solidFill>
          <a:ln w="28575" algn="ctr">
            <a:solidFill>
              <a:schemeClr val="accent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a:ea typeface="Arial Unicode MS" pitchFamily="34" charset="-128"/>
              <a:cs typeface="Arial Unicode MS" pitchFamily="34" charset="-128"/>
            </a:endParaRPr>
          </a:p>
        </p:txBody>
      </p:sp>
      <p:sp>
        <p:nvSpPr>
          <p:cNvPr id="73" name="Right Arrow 72"/>
          <p:cNvSpPr/>
          <p:nvPr/>
        </p:nvSpPr>
        <p:spPr bwMode="gray">
          <a:xfrm>
            <a:off x="7160850" y="5513037"/>
            <a:ext cx="707898" cy="226038"/>
          </a:xfrm>
          <a:prstGeom prst="rightArrow">
            <a:avLst/>
          </a:prstGeom>
          <a:solidFill>
            <a:schemeClr val="accent1"/>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grpSp>
        <p:nvGrpSpPr>
          <p:cNvPr id="74" name="Group 73"/>
          <p:cNvGrpSpPr/>
          <p:nvPr/>
        </p:nvGrpSpPr>
        <p:grpSpPr>
          <a:xfrm>
            <a:off x="5251094" y="1369782"/>
            <a:ext cx="2976513" cy="2910818"/>
            <a:chOff x="6775263" y="1562621"/>
            <a:chExt cx="3429297" cy="3541101"/>
          </a:xfrm>
          <a:effectLst>
            <a:glow rad="228600">
              <a:schemeClr val="accent1">
                <a:satMod val="175000"/>
                <a:alpha val="40000"/>
              </a:schemeClr>
            </a:glow>
          </a:effectLst>
        </p:grpSpPr>
        <p:pic>
          <p:nvPicPr>
            <p:cNvPr id="75" name="Picture 74"/>
            <p:cNvPicPr>
              <a:picLocks noChangeAspect="1"/>
            </p:cNvPicPr>
            <p:nvPr/>
          </p:nvPicPr>
          <p:blipFill rotWithShape="1">
            <a:blip r:embed="rId10"/>
            <a:srcRect b="16576"/>
            <a:stretch/>
          </p:blipFill>
          <p:spPr>
            <a:xfrm>
              <a:off x="6775263" y="1562621"/>
              <a:ext cx="3429297" cy="3541101"/>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76" name="Rounded Rectangle 75"/>
            <p:cNvSpPr/>
            <p:nvPr/>
          </p:nvSpPr>
          <p:spPr bwMode="gray">
            <a:xfrm>
              <a:off x="6775263" y="4278545"/>
              <a:ext cx="571835" cy="355398"/>
            </a:xfrm>
            <a:prstGeom prst="roundRect">
              <a:avLst/>
            </a:prstGeom>
            <a:solidFill>
              <a:srgbClr val="F0AB00">
                <a:alpha val="27843"/>
              </a:srgbClr>
            </a:solidFill>
            <a:ln w="28575" algn="ctr">
              <a:solidFill>
                <a:schemeClr val="accent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a:ea typeface="Arial Unicode MS" pitchFamily="34" charset="-128"/>
                <a:cs typeface="Arial Unicode MS" pitchFamily="34" charset="-128"/>
              </a:endParaRPr>
            </a:p>
          </p:txBody>
        </p:sp>
      </p:grpSp>
      <p:cxnSp>
        <p:nvCxnSpPr>
          <p:cNvPr id="252" name="Elbow Connector 251"/>
          <p:cNvCxnSpPr>
            <a:stCxn id="463" idx="1"/>
            <a:endCxn id="470" idx="1"/>
          </p:cNvCxnSpPr>
          <p:nvPr/>
        </p:nvCxnSpPr>
        <p:spPr>
          <a:xfrm rot="10800000" flipV="1">
            <a:off x="3421417" y="2574499"/>
            <a:ext cx="16046" cy="1410966"/>
          </a:xfrm>
          <a:prstGeom prst="bentConnector3">
            <a:avLst>
              <a:gd name="adj1" fmla="val 1523944"/>
            </a:avLst>
          </a:prstGeom>
          <a:ln w="6350">
            <a:solidFill>
              <a:schemeClr val="tx1"/>
            </a:solidFill>
            <a:headEnd type="triangle" w="med" len="med"/>
            <a:tailEnd type="triangle" w="med" len="med"/>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76" name="TextBox 275"/>
          <p:cNvSpPr txBox="1"/>
          <p:nvPr/>
        </p:nvSpPr>
        <p:spPr>
          <a:xfrm>
            <a:off x="2132597" y="3315265"/>
            <a:ext cx="1106038" cy="676951"/>
          </a:xfrm>
          <a:prstGeom prst="rect">
            <a:avLst/>
          </a:prstGeom>
          <a:noFill/>
        </p:spPr>
        <p:txBody>
          <a:bodyPr wrap="square" lIns="0" tIns="0" rIns="0" bIns="0" rtlCol="0">
            <a:spAutoFit/>
          </a:bodyPr>
          <a:lstStyle/>
          <a:p>
            <a:pPr defTabSz="1088231" fontAlgn="t"/>
            <a:r>
              <a:rPr lang="en-US" sz="1100" dirty="0">
                <a:solidFill>
                  <a:srgbClr val="000000"/>
                </a:solidFill>
                <a:latin typeface="Arial" panose="020B0604020202020204" pitchFamily="34" charset="0"/>
                <a:cs typeface="Arial" panose="020B0604020202020204" pitchFamily="34" charset="0"/>
              </a:rPr>
              <a:t>Link CPM Achievements and/or Activities to Goals</a:t>
            </a:r>
          </a:p>
        </p:txBody>
      </p:sp>
      <p:grpSp>
        <p:nvGrpSpPr>
          <p:cNvPr id="460" name="Group 459"/>
          <p:cNvGrpSpPr/>
          <p:nvPr/>
        </p:nvGrpSpPr>
        <p:grpSpPr>
          <a:xfrm>
            <a:off x="3236798" y="2018307"/>
            <a:ext cx="1293931" cy="894364"/>
            <a:chOff x="12607215" y="3190604"/>
            <a:chExt cx="1294531" cy="894778"/>
          </a:xfrm>
        </p:grpSpPr>
        <p:grpSp>
          <p:nvGrpSpPr>
            <p:cNvPr id="461" name="Group 460"/>
            <p:cNvGrpSpPr/>
            <p:nvPr/>
          </p:nvGrpSpPr>
          <p:grpSpPr>
            <a:xfrm>
              <a:off x="12807975" y="3408726"/>
              <a:ext cx="859536" cy="676656"/>
              <a:chOff x="6457975" y="2872699"/>
              <a:chExt cx="859536" cy="676656"/>
            </a:xfrm>
          </p:grpSpPr>
          <p:sp>
            <p:nvSpPr>
              <p:cNvPr id="463" name="Rectangle 462"/>
              <p:cNvSpPr/>
              <p:nvPr/>
            </p:nvSpPr>
            <p:spPr bwMode="gray">
              <a:xfrm>
                <a:off x="6457975" y="2872699"/>
                <a:ext cx="859536" cy="676656"/>
              </a:xfrm>
              <a:prstGeom prst="rect">
                <a:avLst/>
              </a:prstGeom>
              <a:solidFill>
                <a:srgbClr val="D4652D"/>
              </a:solidFill>
              <a:ln w="6350" algn="ctr">
                <a:noFill/>
                <a:miter lim="800000"/>
                <a:headEnd/>
                <a:tailEnd/>
              </a:ln>
            </p:spPr>
            <p:txBody>
              <a:bodyPr lIns="67466" tIns="53974" rIns="67466" bIns="53974" rtlCol="0" anchor="ctr"/>
              <a:lstStyle/>
              <a:p>
                <a:pPr algn="ctr" defTabSz="685480">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464" name="Picture 463"/>
              <p:cNvPicPr>
                <a:picLocks noChangeAspect="1"/>
              </p:cNvPicPr>
              <p:nvPr/>
            </p:nvPicPr>
            <p:blipFill rotWithShape="1">
              <a:blip r:embed="rId11"/>
              <a:srcRect l="18956" t="7002"/>
              <a:stretch/>
            </p:blipFill>
            <p:spPr>
              <a:xfrm>
                <a:off x="6648440" y="2949659"/>
                <a:ext cx="494578" cy="497550"/>
              </a:xfrm>
              <a:prstGeom prst="ellipse">
                <a:avLst/>
              </a:prstGeom>
              <a:ln w="28575">
                <a:solidFill>
                  <a:schemeClr val="bg2">
                    <a:lumMod val="75000"/>
                  </a:schemeClr>
                </a:solidFill>
              </a:ln>
            </p:spPr>
          </p:pic>
        </p:grpSp>
        <p:sp>
          <p:nvSpPr>
            <p:cNvPr id="462" name="TextBox 461"/>
            <p:cNvSpPr txBox="1"/>
            <p:nvPr/>
          </p:nvSpPr>
          <p:spPr>
            <a:xfrm>
              <a:off x="12607215" y="3190604"/>
              <a:ext cx="1294531" cy="184709"/>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Goals</a:t>
              </a:r>
            </a:p>
          </p:txBody>
        </p:sp>
      </p:grpSp>
      <p:grpSp>
        <p:nvGrpSpPr>
          <p:cNvPr id="469" name="Group 468"/>
          <p:cNvGrpSpPr/>
          <p:nvPr/>
        </p:nvGrpSpPr>
        <p:grpSpPr>
          <a:xfrm>
            <a:off x="3273968" y="3434644"/>
            <a:ext cx="1187495" cy="888993"/>
            <a:chOff x="7737214" y="2659950"/>
            <a:chExt cx="1188045" cy="889405"/>
          </a:xfrm>
        </p:grpSpPr>
        <p:sp>
          <p:nvSpPr>
            <p:cNvPr id="470" name="Rectangle 469"/>
            <p:cNvSpPr/>
            <p:nvPr/>
          </p:nvSpPr>
          <p:spPr bwMode="gray">
            <a:xfrm>
              <a:off x="7884731" y="2872699"/>
              <a:ext cx="859536" cy="676656"/>
            </a:xfrm>
            <a:prstGeom prst="rect">
              <a:avLst/>
            </a:prstGeom>
            <a:solidFill>
              <a:srgbClr val="92D050"/>
            </a:solidFill>
            <a:ln w="6350" algn="ctr">
              <a:noFill/>
              <a:miter lim="800000"/>
              <a:headEnd/>
              <a:tailEnd/>
            </a:ln>
          </p:spPr>
          <p:txBody>
            <a:bodyPr lIns="67466" tIns="53974" rIns="67466" bIns="53974" rtlCol="0" anchor="ctr"/>
            <a:lstStyle/>
            <a:p>
              <a:pPr algn="ctr" defTabSz="685480">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71" name="TextBox 470"/>
            <p:cNvSpPr txBox="1"/>
            <p:nvPr/>
          </p:nvSpPr>
          <p:spPr>
            <a:xfrm>
              <a:off x="7737214" y="2659950"/>
              <a:ext cx="1188045" cy="188192"/>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Continuous PM</a:t>
              </a:r>
            </a:p>
          </p:txBody>
        </p:sp>
        <p:pic>
          <p:nvPicPr>
            <p:cNvPr id="472" name="Picture 471"/>
            <p:cNvPicPr>
              <a:picLocks noChangeAspect="1"/>
            </p:cNvPicPr>
            <p:nvPr/>
          </p:nvPicPr>
          <p:blipFill>
            <a:blip r:embed="rId12"/>
            <a:stretch>
              <a:fillRect/>
            </a:stretch>
          </p:blipFill>
          <p:spPr>
            <a:xfrm>
              <a:off x="7941716" y="2966820"/>
              <a:ext cx="745295" cy="470109"/>
            </a:xfrm>
            <a:prstGeom prst="ellipse">
              <a:avLst/>
            </a:prstGeom>
            <a:ln w="28575">
              <a:solidFill>
                <a:schemeClr val="bg2">
                  <a:lumMod val="75000"/>
                </a:schemeClr>
              </a:solidFill>
            </a:ln>
          </p:spPr>
        </p:pic>
      </p:grpSp>
      <p:sp>
        <p:nvSpPr>
          <p:cNvPr id="56" name="Oval 55"/>
          <p:cNvSpPr/>
          <p:nvPr/>
        </p:nvSpPr>
        <p:spPr bwMode="gray">
          <a:xfrm>
            <a:off x="2193748" y="3015908"/>
            <a:ext cx="224839" cy="193275"/>
          </a:xfrm>
          <a:prstGeom prst="ellipse">
            <a:avLst/>
          </a:prstGeom>
          <a:solidFill>
            <a:srgbClr val="0070C0"/>
          </a:solidFill>
          <a:ln w="6350" algn="ctr">
            <a:noFill/>
            <a:miter lim="800000"/>
            <a:headEnd/>
            <a:tailEnd/>
          </a:ln>
          <a:effectLst>
            <a:glow rad="228600">
              <a:schemeClr val="accent1">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66" rIns="0" bIns="71966" rtlCol="0" anchor="ctr"/>
          <a:lstStyle/>
          <a:p>
            <a:pPr algn="ctr" defTabSz="914034"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1b</a:t>
            </a:r>
          </a:p>
        </p:txBody>
      </p:sp>
      <p:sp>
        <p:nvSpPr>
          <p:cNvPr id="78" name="Oval 77"/>
          <p:cNvSpPr/>
          <p:nvPr/>
        </p:nvSpPr>
        <p:spPr bwMode="gray">
          <a:xfrm>
            <a:off x="2915162" y="1582600"/>
            <a:ext cx="254543" cy="216949"/>
          </a:xfrm>
          <a:prstGeom prst="ellipse">
            <a:avLst/>
          </a:prstGeom>
          <a:solidFill>
            <a:srgbClr val="0070C0"/>
          </a:solidFill>
          <a:ln w="6350" algn="ctr">
            <a:noFill/>
            <a:miter lim="800000"/>
            <a:headEnd/>
            <a:tailEnd/>
          </a:ln>
          <a:effectLst>
            <a:glow rad="228600">
              <a:schemeClr val="accent1">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3943" fontAlgn="base">
              <a:spcBef>
                <a:spcPct val="50000"/>
              </a:spcBef>
              <a:spcAft>
                <a:spcPct val="0"/>
              </a:spcAft>
              <a:buClr>
                <a:srgbClr val="F0AB00"/>
              </a:buClr>
              <a:buSzPct val="80000"/>
            </a:pPr>
            <a:r>
              <a:rPr lang="en-US" sz="1000" b="1" kern="0" dirty="0">
                <a:solidFill>
                  <a:srgbClr val="FFFFFF"/>
                </a:solidFill>
                <a:ea typeface="Arial Unicode MS" pitchFamily="34" charset="-128"/>
                <a:cs typeface="Arial Unicode MS" pitchFamily="34" charset="-128"/>
              </a:rPr>
              <a:t>1a</a:t>
            </a:r>
          </a:p>
        </p:txBody>
      </p:sp>
      <p:sp>
        <p:nvSpPr>
          <p:cNvPr id="79" name="TextBox 78"/>
          <p:cNvSpPr txBox="1"/>
          <p:nvPr/>
        </p:nvSpPr>
        <p:spPr>
          <a:xfrm>
            <a:off x="3236798" y="1578441"/>
            <a:ext cx="1636710" cy="261549"/>
          </a:xfrm>
          <a:prstGeom prst="rect">
            <a:avLst/>
          </a:prstGeom>
          <a:noFill/>
        </p:spPr>
        <p:txBody>
          <a:bodyPr wrap="square" rtlCol="0">
            <a:spAutoFit/>
          </a:bodyPr>
          <a:lstStyle/>
          <a:p>
            <a:pPr defTabSz="1088231" fontAlgn="t"/>
            <a:r>
              <a:rPr lang="en-US" sz="1100" dirty="0">
                <a:solidFill>
                  <a:srgbClr val="000000"/>
                </a:solidFill>
                <a:latin typeface="Arial" panose="020B0604020202020204" pitchFamily="34" charset="0"/>
                <a:cs typeface="Arial" panose="020B0604020202020204" pitchFamily="34" charset="0"/>
              </a:rPr>
              <a:t>Goals are created</a:t>
            </a:r>
          </a:p>
        </p:txBody>
      </p:sp>
    </p:spTree>
    <p:extLst>
      <p:ext uri="{BB962C8B-B14F-4D97-AF65-F5344CB8AC3E}">
        <p14:creationId xmlns:p14="http://schemas.microsoft.com/office/powerpoint/2010/main" val="1613855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2" grpId="0" animBg="1"/>
      <p:bldP spid="73" grpId="0" animBg="1"/>
      <p:bldP spid="27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5" name="Elbow Connector 244"/>
          <p:cNvCxnSpPr>
            <a:stCxn id="466" idx="3"/>
            <a:endCxn id="452" idx="1"/>
          </p:cNvCxnSpPr>
          <p:nvPr/>
        </p:nvCxnSpPr>
        <p:spPr>
          <a:xfrm>
            <a:off x="6555752" y="4439923"/>
            <a:ext cx="703842" cy="771274"/>
          </a:xfrm>
          <a:prstGeom prst="bentConnector3">
            <a:avLst>
              <a:gd name="adj1" fmla="val 50000"/>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9" name="Elbow Connector 248"/>
          <p:cNvCxnSpPr>
            <a:stCxn id="445" idx="2"/>
            <a:endCxn id="452" idx="3"/>
          </p:cNvCxnSpPr>
          <p:nvPr/>
        </p:nvCxnSpPr>
        <p:spPr>
          <a:xfrm rot="5400000">
            <a:off x="8022436" y="4469892"/>
            <a:ext cx="899002" cy="583607"/>
          </a:xfrm>
          <a:prstGeom prst="bentConnector2">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2" name="Elbow Connector 251"/>
          <p:cNvCxnSpPr>
            <a:stCxn id="463" idx="1"/>
            <a:endCxn id="470" idx="1"/>
          </p:cNvCxnSpPr>
          <p:nvPr/>
        </p:nvCxnSpPr>
        <p:spPr>
          <a:xfrm rot="10800000" flipV="1">
            <a:off x="3421417" y="2574499"/>
            <a:ext cx="16046" cy="1410966"/>
          </a:xfrm>
          <a:prstGeom prst="bentConnector3">
            <a:avLst>
              <a:gd name="adj1" fmla="val 1523944"/>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4" name="Elbow Connector 253"/>
          <p:cNvCxnSpPr>
            <a:stCxn id="467" idx="3"/>
            <a:endCxn id="445" idx="1"/>
          </p:cNvCxnSpPr>
          <p:nvPr/>
        </p:nvCxnSpPr>
        <p:spPr>
          <a:xfrm>
            <a:off x="6610937" y="3974007"/>
            <a:ext cx="1723235" cy="16"/>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6" name="TextBox 275"/>
          <p:cNvSpPr txBox="1"/>
          <p:nvPr/>
        </p:nvSpPr>
        <p:spPr>
          <a:xfrm>
            <a:off x="2434088" y="3115153"/>
            <a:ext cx="768792" cy="50759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Link CPM activities to goals</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grpSp>
        <p:nvGrpSpPr>
          <p:cNvPr id="31" name="Group 30"/>
          <p:cNvGrpSpPr/>
          <p:nvPr/>
        </p:nvGrpSpPr>
        <p:grpSpPr>
          <a:xfrm>
            <a:off x="10326341" y="4269211"/>
            <a:ext cx="1293931" cy="912266"/>
            <a:chOff x="10919537" y="2326857"/>
            <a:chExt cx="1294531" cy="912688"/>
          </a:xfrm>
        </p:grpSpPr>
        <p:sp>
          <p:nvSpPr>
            <p:cNvPr id="288" name="Rectangle 287"/>
            <p:cNvSpPr/>
            <p:nvPr/>
          </p:nvSpPr>
          <p:spPr bwMode="gray">
            <a:xfrm>
              <a:off x="11120297" y="2562889"/>
              <a:ext cx="859536" cy="676656"/>
            </a:xfrm>
            <a:prstGeom prst="rect">
              <a:avLst/>
            </a:prstGeom>
            <a:solidFill>
              <a:schemeClr val="bg1">
                <a:lumMod val="50000"/>
              </a:schemeClr>
            </a:solidFill>
            <a:ln w="6350" algn="ctr">
              <a:noFill/>
              <a:miter lim="800000"/>
              <a:headEnd/>
              <a:tailEnd/>
            </a:ln>
          </p:spPr>
          <p:txBody>
            <a:bodyPr lIns="67466" tIns="53974" rIns="67466" bIns="53974" rtlCol="0" anchor="ctr"/>
            <a:lstStyle/>
            <a:p>
              <a:pPr algn="ctr" defTabSz="685480">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291" name="TextBox 290"/>
            <p:cNvSpPr txBox="1"/>
            <p:nvPr/>
          </p:nvSpPr>
          <p:spPr>
            <a:xfrm>
              <a:off x="10919537" y="2326857"/>
              <a:ext cx="1294531"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Central</a:t>
              </a:r>
            </a:p>
          </p:txBody>
        </p:sp>
      </p:grpSp>
      <p:cxnSp>
        <p:nvCxnSpPr>
          <p:cNvPr id="28" name="Elbow Connector 27"/>
          <p:cNvCxnSpPr>
            <a:stCxn id="445" idx="3"/>
            <a:endCxn id="291" idx="0"/>
          </p:cNvCxnSpPr>
          <p:nvPr/>
        </p:nvCxnSpPr>
        <p:spPr>
          <a:xfrm>
            <a:off x="9193312" y="3974023"/>
            <a:ext cx="1779995" cy="295188"/>
          </a:xfrm>
          <a:prstGeom prst="bentConnector2">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1" name="5-Point Star 220"/>
          <p:cNvSpPr/>
          <p:nvPr/>
        </p:nvSpPr>
        <p:spPr bwMode="gray">
          <a:xfrm>
            <a:off x="2193747" y="2192838"/>
            <a:ext cx="848686" cy="537513"/>
          </a:xfrm>
          <a:prstGeom prst="star5">
            <a:avLst/>
          </a:prstGeom>
          <a:solidFill>
            <a:schemeClr val="accent1"/>
          </a:solidFill>
          <a:ln w="6350" algn="ctr">
            <a:solidFill>
              <a:schemeClr val="tx1"/>
            </a:solidFill>
            <a:miter lim="800000"/>
            <a:headEnd/>
            <a:tailEnd/>
          </a:ln>
        </p:spPr>
        <p:txBody>
          <a:bodyPr lIns="0" tIns="0" rIns="0" bIns="0" rtlCol="0" anchor="ctr"/>
          <a:lstStyle/>
          <a:p>
            <a:pPr algn="ctr" defTabSz="914034" fontAlgn="base">
              <a:spcBef>
                <a:spcPct val="50000"/>
              </a:spcBef>
              <a:spcAft>
                <a:spcPct val="0"/>
              </a:spcAft>
              <a:buClr>
                <a:srgbClr val="F0AB00"/>
              </a:buClr>
              <a:buSzPct val="80000"/>
            </a:pPr>
            <a:r>
              <a:rPr lang="en-US" sz="1000" kern="0" dirty="0">
                <a:ea typeface="Arial Unicode MS" pitchFamily="34" charset="-128"/>
                <a:cs typeface="Arial Unicode MS" pitchFamily="34" charset="-128"/>
              </a:rPr>
              <a:t>Start</a:t>
            </a:r>
          </a:p>
        </p:txBody>
      </p:sp>
      <p:grpSp>
        <p:nvGrpSpPr>
          <p:cNvPr id="444" name="Group 443"/>
          <p:cNvGrpSpPr/>
          <p:nvPr/>
        </p:nvGrpSpPr>
        <p:grpSpPr>
          <a:xfrm>
            <a:off x="8230608" y="3423061"/>
            <a:ext cx="1113180" cy="889135"/>
            <a:chOff x="10537795" y="2649298"/>
            <a:chExt cx="1113696" cy="889547"/>
          </a:xfrm>
        </p:grpSpPr>
        <p:sp>
          <p:nvSpPr>
            <p:cNvPr id="445" name="Rectangle 444"/>
            <p:cNvSpPr/>
            <p:nvPr/>
          </p:nvSpPr>
          <p:spPr bwMode="gray">
            <a:xfrm>
              <a:off x="10641406" y="2862189"/>
              <a:ext cx="859536" cy="676656"/>
            </a:xfrm>
            <a:prstGeom prst="rect">
              <a:avLst/>
            </a:prstGeom>
            <a:solidFill>
              <a:schemeClr val="accent4">
                <a:lumMod val="75000"/>
              </a:schemeClr>
            </a:solidFill>
            <a:ln w="6350" algn="ctr">
              <a:noFill/>
              <a:miter lim="800000"/>
              <a:headEnd/>
              <a:tailEnd/>
            </a:ln>
          </p:spPr>
          <p:txBody>
            <a:bodyPr lIns="67466" tIns="53974" rIns="67466" bIns="53974" rtlCol="0" anchor="ctr"/>
            <a:lstStyle/>
            <a:p>
              <a:pPr algn="ctr" defTabSz="685480">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46" name="TextBox 445"/>
            <p:cNvSpPr txBox="1"/>
            <p:nvPr/>
          </p:nvSpPr>
          <p:spPr>
            <a:xfrm>
              <a:off x="10537795" y="2649298"/>
              <a:ext cx="1113696"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Compensation</a:t>
              </a:r>
            </a:p>
          </p:txBody>
        </p:sp>
        <p:pic>
          <p:nvPicPr>
            <p:cNvPr id="447" name="Picture 446"/>
            <p:cNvPicPr>
              <a:picLocks noChangeAspect="1"/>
            </p:cNvPicPr>
            <p:nvPr/>
          </p:nvPicPr>
          <p:blipFill>
            <a:blip r:embed="rId3"/>
            <a:stretch>
              <a:fillRect/>
            </a:stretch>
          </p:blipFill>
          <p:spPr>
            <a:xfrm>
              <a:off x="10783004" y="2959101"/>
              <a:ext cx="613643" cy="519237"/>
            </a:xfrm>
            <a:prstGeom prst="ellipse">
              <a:avLst/>
            </a:prstGeom>
            <a:ln w="28575">
              <a:solidFill>
                <a:schemeClr val="bg2">
                  <a:lumMod val="75000"/>
                </a:schemeClr>
              </a:solidFill>
            </a:ln>
          </p:spPr>
        </p:pic>
      </p:grpSp>
      <p:grpSp>
        <p:nvGrpSpPr>
          <p:cNvPr id="448" name="Group 447"/>
          <p:cNvGrpSpPr/>
          <p:nvPr/>
        </p:nvGrpSpPr>
        <p:grpSpPr>
          <a:xfrm>
            <a:off x="7259593" y="5118907"/>
            <a:ext cx="920541" cy="903482"/>
            <a:chOff x="10207550" y="3593940"/>
            <a:chExt cx="920967" cy="903900"/>
          </a:xfrm>
        </p:grpSpPr>
        <p:sp>
          <p:nvSpPr>
            <p:cNvPr id="449" name="Rectangle 448"/>
            <p:cNvSpPr/>
            <p:nvPr/>
          </p:nvSpPr>
          <p:spPr bwMode="gray">
            <a:xfrm>
              <a:off x="10239053" y="3821184"/>
              <a:ext cx="857963" cy="676656"/>
            </a:xfrm>
            <a:prstGeom prst="rect">
              <a:avLst/>
            </a:prstGeom>
            <a:solidFill>
              <a:srgbClr val="0070C0"/>
            </a:solidFill>
            <a:ln w="6350" algn="ctr">
              <a:noFill/>
              <a:miter lim="800000"/>
              <a:headEnd/>
              <a:tailEnd/>
            </a:ln>
          </p:spPr>
          <p:txBody>
            <a:bodyPr lIns="67466" tIns="53974" rIns="67466" bIns="53974" rtlCol="0" anchor="ctr"/>
            <a:lstStyle/>
            <a:p>
              <a:pPr algn="ctr" defTabSz="685480">
                <a:spcBef>
                  <a:spcPct val="50000"/>
                </a:spcBef>
                <a:buClr>
                  <a:srgbClr val="F0AB00"/>
                </a:buClr>
                <a:buSzPct val="80000"/>
              </a:pPr>
              <a:endParaRPr lang="en-US" sz="1500" kern="0" dirty="0">
                <a:ea typeface="Arial Unicode MS" pitchFamily="34" charset="-128"/>
                <a:cs typeface="Arial Unicode MS" pitchFamily="34" charset="-128"/>
              </a:endParaRPr>
            </a:p>
          </p:txBody>
        </p:sp>
        <p:grpSp>
          <p:nvGrpSpPr>
            <p:cNvPr id="450" name="Group 449"/>
            <p:cNvGrpSpPr/>
            <p:nvPr/>
          </p:nvGrpSpPr>
          <p:grpSpPr>
            <a:xfrm>
              <a:off x="10207550" y="3593940"/>
              <a:ext cx="920967" cy="801975"/>
              <a:chOff x="9145616" y="3916564"/>
              <a:chExt cx="920967" cy="801975"/>
            </a:xfrm>
          </p:grpSpPr>
          <p:pic>
            <p:nvPicPr>
              <p:cNvPr id="451" name="Picture 450"/>
              <p:cNvPicPr>
                <a:picLocks noChangeAspect="1"/>
              </p:cNvPicPr>
              <p:nvPr/>
            </p:nvPicPr>
            <p:blipFill>
              <a:blip r:embed="rId4"/>
              <a:stretch>
                <a:fillRect/>
              </a:stretch>
            </p:blipFill>
            <p:spPr>
              <a:xfrm>
                <a:off x="9243450" y="4218393"/>
                <a:ext cx="714597" cy="500146"/>
              </a:xfrm>
              <a:prstGeom prst="ellipse">
                <a:avLst/>
              </a:prstGeom>
              <a:ln w="28575">
                <a:solidFill>
                  <a:schemeClr val="bg2">
                    <a:lumMod val="75000"/>
                  </a:schemeClr>
                </a:solidFill>
              </a:ln>
            </p:spPr>
          </p:pic>
          <p:sp>
            <p:nvSpPr>
              <p:cNvPr id="452" name="TextBox 451"/>
              <p:cNvSpPr txBox="1"/>
              <p:nvPr/>
            </p:nvSpPr>
            <p:spPr>
              <a:xfrm>
                <a:off x="9145616" y="3916564"/>
                <a:ext cx="920967"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Calibration</a:t>
                </a:r>
              </a:p>
            </p:txBody>
          </p:sp>
        </p:grpSp>
      </p:grpSp>
      <p:grpSp>
        <p:nvGrpSpPr>
          <p:cNvPr id="469" name="Group 468"/>
          <p:cNvGrpSpPr/>
          <p:nvPr/>
        </p:nvGrpSpPr>
        <p:grpSpPr>
          <a:xfrm>
            <a:off x="3273968" y="3434644"/>
            <a:ext cx="1187495" cy="888993"/>
            <a:chOff x="7737214" y="2659950"/>
            <a:chExt cx="1188045" cy="889405"/>
          </a:xfrm>
        </p:grpSpPr>
        <p:sp>
          <p:nvSpPr>
            <p:cNvPr id="470" name="Rectangle 469"/>
            <p:cNvSpPr/>
            <p:nvPr/>
          </p:nvSpPr>
          <p:spPr bwMode="gray">
            <a:xfrm>
              <a:off x="7884731" y="2872699"/>
              <a:ext cx="859536" cy="676656"/>
            </a:xfrm>
            <a:prstGeom prst="rect">
              <a:avLst/>
            </a:prstGeom>
            <a:solidFill>
              <a:srgbClr val="92D050"/>
            </a:solidFill>
            <a:ln w="6350" algn="ctr">
              <a:noFill/>
              <a:miter lim="800000"/>
              <a:headEnd/>
              <a:tailEnd/>
            </a:ln>
          </p:spPr>
          <p:txBody>
            <a:bodyPr lIns="67466" tIns="53974" rIns="67466" bIns="53974" rtlCol="0" anchor="ctr"/>
            <a:lstStyle/>
            <a:p>
              <a:pPr algn="ctr" defTabSz="685480">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71" name="TextBox 470"/>
            <p:cNvSpPr txBox="1"/>
            <p:nvPr/>
          </p:nvSpPr>
          <p:spPr>
            <a:xfrm>
              <a:off x="7737214" y="2659950"/>
              <a:ext cx="1188045" cy="188192"/>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Continuous PM</a:t>
              </a:r>
            </a:p>
          </p:txBody>
        </p:sp>
        <p:pic>
          <p:nvPicPr>
            <p:cNvPr id="472" name="Picture 471"/>
            <p:cNvPicPr>
              <a:picLocks noChangeAspect="1"/>
            </p:cNvPicPr>
            <p:nvPr/>
          </p:nvPicPr>
          <p:blipFill>
            <a:blip r:embed="rId5"/>
            <a:stretch>
              <a:fillRect/>
            </a:stretch>
          </p:blipFill>
          <p:spPr>
            <a:xfrm>
              <a:off x="7941716" y="2966820"/>
              <a:ext cx="745295" cy="470109"/>
            </a:xfrm>
            <a:prstGeom prst="ellipse">
              <a:avLst/>
            </a:prstGeom>
            <a:ln w="28575">
              <a:solidFill>
                <a:schemeClr val="bg2">
                  <a:lumMod val="75000"/>
                </a:schemeClr>
              </a:solidFill>
            </a:ln>
          </p:spPr>
        </p:pic>
      </p:grpSp>
      <p:pic>
        <p:nvPicPr>
          <p:cNvPr id="162" name="Picture 161"/>
          <p:cNvPicPr>
            <a:picLocks noChangeAspect="1"/>
          </p:cNvPicPr>
          <p:nvPr/>
        </p:nvPicPr>
        <p:blipFill>
          <a:blip r:embed="rId6"/>
          <a:stretch>
            <a:fillRect/>
          </a:stretch>
        </p:blipFill>
        <p:spPr>
          <a:xfrm>
            <a:off x="10631357" y="4558403"/>
            <a:ext cx="634009" cy="569805"/>
          </a:xfrm>
          <a:prstGeom prst="roundRect">
            <a:avLst/>
          </a:prstGeom>
          <a:ln w="28575">
            <a:solidFill>
              <a:schemeClr val="bg2">
                <a:lumMod val="50000"/>
              </a:schemeClr>
            </a:solidFill>
          </a:ln>
        </p:spPr>
      </p:pic>
      <p:sp>
        <p:nvSpPr>
          <p:cNvPr id="186" name="Chevron 185"/>
          <p:cNvSpPr/>
          <p:nvPr/>
        </p:nvSpPr>
        <p:spPr bwMode="gray">
          <a:xfrm>
            <a:off x="1803308" y="2575218"/>
            <a:ext cx="396745" cy="1827583"/>
          </a:xfrm>
          <a:prstGeom prst="chevron">
            <a:avLst/>
          </a:prstGeom>
          <a:solidFill>
            <a:schemeClr val="accent1"/>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a:ea typeface="Arial Unicode MS" pitchFamily="34" charset="-128"/>
              <a:cs typeface="Arial Unicode MS" pitchFamily="34" charset="-128"/>
            </a:endParaRPr>
          </a:p>
        </p:txBody>
      </p:sp>
      <p:sp>
        <p:nvSpPr>
          <p:cNvPr id="197" name="Flowchart: Off-page Connector 196"/>
          <p:cNvSpPr/>
          <p:nvPr/>
        </p:nvSpPr>
        <p:spPr bwMode="gray">
          <a:xfrm>
            <a:off x="409232" y="2212461"/>
            <a:ext cx="1097887" cy="894796"/>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Recruit to Hire</a:t>
            </a:r>
          </a:p>
        </p:txBody>
      </p:sp>
      <p:sp>
        <p:nvSpPr>
          <p:cNvPr id="198" name="TextBox 197"/>
          <p:cNvSpPr txBox="1"/>
          <p:nvPr/>
        </p:nvSpPr>
        <p:spPr>
          <a:xfrm>
            <a:off x="192707" y="4291384"/>
            <a:ext cx="1530934" cy="922902"/>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Employee Profile serves as a central repository for all talent data (all modules </a:t>
            </a:r>
            <a:r>
              <a:rPr lang="en-US" sz="1200" kern="0" dirty="0" err="1">
                <a:ea typeface="Arial Unicode MS" pitchFamily="34" charset="-128"/>
                <a:cs typeface="Arial Unicode MS" pitchFamily="34" charset="-128"/>
              </a:rPr>
              <a:t>feed back</a:t>
            </a:r>
            <a:r>
              <a:rPr lang="en-US" sz="1200" kern="0" dirty="0">
                <a:ea typeface="Arial Unicode MS" pitchFamily="34" charset="-128"/>
                <a:cs typeface="Arial Unicode MS" pitchFamily="34" charset="-128"/>
              </a:rPr>
              <a:t> to EP)</a:t>
            </a:r>
          </a:p>
        </p:txBody>
      </p:sp>
      <p:grpSp>
        <p:nvGrpSpPr>
          <p:cNvPr id="49" name="Group 48"/>
          <p:cNvGrpSpPr/>
          <p:nvPr/>
        </p:nvGrpSpPr>
        <p:grpSpPr>
          <a:xfrm>
            <a:off x="6353231" y="1953125"/>
            <a:ext cx="1293931" cy="905533"/>
            <a:chOff x="10275380" y="1505472"/>
            <a:chExt cx="1294531" cy="905953"/>
          </a:xfrm>
        </p:grpSpPr>
        <p:sp>
          <p:nvSpPr>
            <p:cNvPr id="50" name="Rectangle 49"/>
            <p:cNvSpPr/>
            <p:nvPr/>
          </p:nvSpPr>
          <p:spPr bwMode="gray">
            <a:xfrm>
              <a:off x="10492431" y="1726619"/>
              <a:ext cx="843173" cy="684806"/>
            </a:xfrm>
            <a:prstGeom prst="rect">
              <a:avLst/>
            </a:prstGeom>
            <a:solidFill>
              <a:schemeClr val="bg1">
                <a:lumMod val="65000"/>
              </a:schemeClr>
            </a:solidFill>
            <a:ln w="6350" algn="ctr">
              <a:noFill/>
              <a:miter lim="800000"/>
              <a:headEnd/>
              <a:tailEnd/>
            </a:ln>
          </p:spPr>
          <p:txBody>
            <a:bodyPr lIns="67466" tIns="53974" rIns="67466" bIns="53974" rtlCol="0" anchor="ctr"/>
            <a:lstStyle/>
            <a:p>
              <a:pPr algn="ctr" defTabSz="685480">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51" name="Picture 50"/>
            <p:cNvPicPr>
              <a:picLocks noChangeAspect="1"/>
            </p:cNvPicPr>
            <p:nvPr/>
          </p:nvPicPr>
          <p:blipFill>
            <a:blip r:embed="rId7"/>
            <a:stretch>
              <a:fillRect/>
            </a:stretch>
          </p:blipFill>
          <p:spPr>
            <a:xfrm>
              <a:off x="10661650" y="1773765"/>
              <a:ext cx="521096" cy="554357"/>
            </a:xfrm>
            <a:prstGeom prst="ellipse">
              <a:avLst/>
            </a:prstGeom>
            <a:ln w="28575">
              <a:solidFill>
                <a:schemeClr val="bg2">
                  <a:lumMod val="75000"/>
                </a:schemeClr>
              </a:solidFill>
            </a:ln>
          </p:spPr>
        </p:pic>
        <p:sp>
          <p:nvSpPr>
            <p:cNvPr id="52" name="TextBox 51"/>
            <p:cNvSpPr txBox="1"/>
            <p:nvPr/>
          </p:nvSpPr>
          <p:spPr>
            <a:xfrm>
              <a:off x="10275380" y="1505472"/>
              <a:ext cx="1294531" cy="184709"/>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Profile</a:t>
              </a:r>
            </a:p>
          </p:txBody>
        </p:sp>
      </p:grpSp>
      <p:cxnSp>
        <p:nvCxnSpPr>
          <p:cNvPr id="4" name="Elbow Connector 3"/>
          <p:cNvCxnSpPr>
            <a:stCxn id="50" idx="3"/>
            <a:endCxn id="446" idx="0"/>
          </p:cNvCxnSpPr>
          <p:nvPr/>
        </p:nvCxnSpPr>
        <p:spPr>
          <a:xfrm>
            <a:off x="7412960" y="2516412"/>
            <a:ext cx="1374238" cy="906646"/>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Flowchart: Off-page Connector 53"/>
          <p:cNvSpPr/>
          <p:nvPr/>
        </p:nvSpPr>
        <p:spPr bwMode="gray">
          <a:xfrm>
            <a:off x="4530729" y="5031891"/>
            <a:ext cx="1097887" cy="580329"/>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Learn &amp; Develop</a:t>
            </a:r>
          </a:p>
        </p:txBody>
      </p:sp>
      <p:cxnSp>
        <p:nvCxnSpPr>
          <p:cNvPr id="5" name="Elbow Connector 4"/>
          <p:cNvCxnSpPr>
            <a:stCxn id="54" idx="0"/>
            <a:endCxn id="466" idx="1"/>
          </p:cNvCxnSpPr>
          <p:nvPr/>
        </p:nvCxnSpPr>
        <p:spPr>
          <a:xfrm rot="5400000" flipH="1" flipV="1">
            <a:off x="5092945" y="4426650"/>
            <a:ext cx="591969" cy="618514"/>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Oval 55"/>
          <p:cNvSpPr/>
          <p:nvPr/>
        </p:nvSpPr>
        <p:spPr bwMode="gray">
          <a:xfrm>
            <a:off x="2191480" y="3029620"/>
            <a:ext cx="207518" cy="198489"/>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66" rIns="0" bIns="71966" rtlCol="0" anchor="ctr"/>
          <a:lstStyle/>
          <a:p>
            <a:pPr algn="ctr" defTabSz="914034"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a:t>
            </a:r>
          </a:p>
        </p:txBody>
      </p:sp>
      <p:sp>
        <p:nvSpPr>
          <p:cNvPr id="59" name="Oval 58"/>
          <p:cNvSpPr/>
          <p:nvPr/>
        </p:nvSpPr>
        <p:spPr bwMode="gray">
          <a:xfrm>
            <a:off x="6403418" y="3500862"/>
            <a:ext cx="207518" cy="198489"/>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66" rIns="0" bIns="71966" rtlCol="0" anchor="ctr"/>
          <a:lstStyle/>
          <a:p>
            <a:pPr algn="ctr" defTabSz="914034"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4a</a:t>
            </a:r>
          </a:p>
        </p:txBody>
      </p:sp>
      <p:sp>
        <p:nvSpPr>
          <p:cNvPr id="60" name="Oval 59"/>
          <p:cNvSpPr/>
          <p:nvPr/>
        </p:nvSpPr>
        <p:spPr bwMode="gray">
          <a:xfrm>
            <a:off x="7499165" y="2180597"/>
            <a:ext cx="207518" cy="198489"/>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0" tIns="71966" rIns="0" bIns="71966" rtlCol="0" anchor="ctr"/>
          <a:lstStyle/>
          <a:p>
            <a:pPr algn="ctr" defTabSz="914034"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4b</a:t>
            </a:r>
          </a:p>
        </p:txBody>
      </p:sp>
      <p:sp>
        <p:nvSpPr>
          <p:cNvPr id="61" name="Oval 60"/>
          <p:cNvSpPr/>
          <p:nvPr/>
        </p:nvSpPr>
        <p:spPr bwMode="gray">
          <a:xfrm>
            <a:off x="7561194" y="4466759"/>
            <a:ext cx="207518" cy="198489"/>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66" rIns="0" bIns="71966" rtlCol="0" anchor="ctr"/>
          <a:lstStyle/>
          <a:p>
            <a:pPr algn="ctr" defTabSz="914034"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5</a:t>
            </a:r>
          </a:p>
        </p:txBody>
      </p:sp>
      <p:sp>
        <p:nvSpPr>
          <p:cNvPr id="62" name="Oval 61"/>
          <p:cNvSpPr/>
          <p:nvPr/>
        </p:nvSpPr>
        <p:spPr bwMode="gray">
          <a:xfrm>
            <a:off x="10110148" y="3152580"/>
            <a:ext cx="207518" cy="198489"/>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66" rIns="0" bIns="71966" rtlCol="0" anchor="ctr"/>
          <a:lstStyle/>
          <a:p>
            <a:pPr algn="ctr" defTabSz="914034"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6</a:t>
            </a:r>
          </a:p>
        </p:txBody>
      </p:sp>
      <p:grpSp>
        <p:nvGrpSpPr>
          <p:cNvPr id="66" name="Group 65"/>
          <p:cNvGrpSpPr/>
          <p:nvPr/>
        </p:nvGrpSpPr>
        <p:grpSpPr>
          <a:xfrm>
            <a:off x="309446" y="3211272"/>
            <a:ext cx="1297459" cy="890571"/>
            <a:chOff x="306765" y="3211963"/>
            <a:chExt cx="1298059" cy="890983"/>
          </a:xfrm>
        </p:grpSpPr>
        <p:grpSp>
          <p:nvGrpSpPr>
            <p:cNvPr id="67" name="Group 66"/>
            <p:cNvGrpSpPr/>
            <p:nvPr/>
          </p:nvGrpSpPr>
          <p:grpSpPr>
            <a:xfrm>
              <a:off x="306765" y="3211963"/>
              <a:ext cx="1298059" cy="890983"/>
              <a:chOff x="9840226" y="1505472"/>
              <a:chExt cx="1563244" cy="919331"/>
            </a:xfrm>
          </p:grpSpPr>
          <p:sp>
            <p:nvSpPr>
              <p:cNvPr id="69" name="Rectangle 68"/>
              <p:cNvSpPr/>
              <p:nvPr/>
            </p:nvSpPr>
            <p:spPr bwMode="gray">
              <a:xfrm>
                <a:off x="10140757" y="1726618"/>
                <a:ext cx="1035134" cy="698185"/>
              </a:xfrm>
              <a:prstGeom prst="rect">
                <a:avLst/>
              </a:prstGeom>
              <a:solidFill>
                <a:schemeClr val="bg1">
                  <a:lumMod val="65000"/>
                </a:schemeClr>
              </a:solidFill>
              <a:ln w="6350" algn="ctr">
                <a:noFill/>
                <a:miter lim="800000"/>
                <a:headEnd/>
                <a:tailEnd/>
              </a:ln>
            </p:spPr>
            <p:txBody>
              <a:bodyPr lIns="67466" tIns="53974" rIns="67466" bIns="53974" rtlCol="0" anchor="ctr"/>
              <a:lstStyle/>
              <a:p>
                <a:pPr algn="ctr" defTabSz="685480">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70" name="TextBox 69"/>
              <p:cNvSpPr txBox="1"/>
              <p:nvPr/>
            </p:nvSpPr>
            <p:spPr>
              <a:xfrm>
                <a:off x="9840226" y="1505472"/>
                <a:ext cx="1563244" cy="190541"/>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Profile</a:t>
                </a:r>
              </a:p>
            </p:txBody>
          </p:sp>
        </p:grpSp>
        <p:pic>
          <p:nvPicPr>
            <p:cNvPr id="68" name="Picture 67"/>
            <p:cNvPicPr>
              <a:picLocks noChangeAspect="1"/>
            </p:cNvPicPr>
            <p:nvPr/>
          </p:nvPicPr>
          <p:blipFill>
            <a:blip r:embed="rId7"/>
            <a:stretch>
              <a:fillRect/>
            </a:stretch>
          </p:blipFill>
          <p:spPr>
            <a:xfrm>
              <a:off x="711403" y="3456032"/>
              <a:ext cx="580141" cy="617171"/>
            </a:xfrm>
            <a:prstGeom prst="ellipse">
              <a:avLst/>
            </a:prstGeom>
            <a:ln w="28575">
              <a:solidFill>
                <a:schemeClr val="bg2">
                  <a:lumMod val="75000"/>
                </a:schemeClr>
              </a:solidFill>
            </a:ln>
          </p:spPr>
        </p:pic>
      </p:grpSp>
      <p:sp>
        <p:nvSpPr>
          <p:cNvPr id="74" name="Rectangle 73"/>
          <p:cNvSpPr/>
          <p:nvPr/>
        </p:nvSpPr>
        <p:spPr bwMode="gray">
          <a:xfrm>
            <a:off x="6255331" y="1300659"/>
            <a:ext cx="355607" cy="2488768"/>
          </a:xfrm>
          <a:prstGeom prst="rect">
            <a:avLst/>
          </a:prstGeom>
          <a:solidFill>
            <a:schemeClr val="bg1">
              <a:alpha val="68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71" name="Rectangle 70"/>
          <p:cNvSpPr/>
          <p:nvPr/>
        </p:nvSpPr>
        <p:spPr bwMode="gray">
          <a:xfrm>
            <a:off x="191914" y="1300660"/>
            <a:ext cx="11815003" cy="5201648"/>
          </a:xfrm>
          <a:prstGeom prst="rect">
            <a:avLst/>
          </a:prstGeom>
          <a:solidFill>
            <a:schemeClr val="bg1">
              <a:alpha val="68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261" name="Elbow Connector 260"/>
          <p:cNvCxnSpPr>
            <a:stCxn id="463" idx="3"/>
            <a:endCxn id="467" idx="0"/>
          </p:cNvCxnSpPr>
          <p:nvPr/>
        </p:nvCxnSpPr>
        <p:spPr>
          <a:xfrm>
            <a:off x="4296602" y="2574500"/>
            <a:ext cx="1817195" cy="1307218"/>
          </a:xfrm>
          <a:prstGeom prst="bentConnector2">
            <a:avLst/>
          </a:prstGeom>
          <a:ln w="6350">
            <a:solidFill>
              <a:schemeClr val="tx1"/>
            </a:solidFill>
            <a:headEnd type="triangle" w="med" len="med"/>
            <a:tailEnd type="triangle" w="med" len="med"/>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75" name="TextBox 274"/>
          <p:cNvSpPr txBox="1"/>
          <p:nvPr/>
        </p:nvSpPr>
        <p:spPr>
          <a:xfrm>
            <a:off x="4433990" y="2217041"/>
            <a:ext cx="1679807" cy="3383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       Review/manage goals during PM review</a:t>
            </a:r>
          </a:p>
        </p:txBody>
      </p:sp>
      <p:grpSp>
        <p:nvGrpSpPr>
          <p:cNvPr id="460" name="Group 459"/>
          <p:cNvGrpSpPr/>
          <p:nvPr/>
        </p:nvGrpSpPr>
        <p:grpSpPr>
          <a:xfrm>
            <a:off x="3236798" y="2018307"/>
            <a:ext cx="1293931" cy="894364"/>
            <a:chOff x="12607215" y="3190604"/>
            <a:chExt cx="1294531" cy="894778"/>
          </a:xfrm>
        </p:grpSpPr>
        <p:grpSp>
          <p:nvGrpSpPr>
            <p:cNvPr id="461" name="Group 460"/>
            <p:cNvGrpSpPr/>
            <p:nvPr/>
          </p:nvGrpSpPr>
          <p:grpSpPr>
            <a:xfrm>
              <a:off x="12807975" y="3408726"/>
              <a:ext cx="859536" cy="676656"/>
              <a:chOff x="6457975" y="2872699"/>
              <a:chExt cx="859536" cy="676656"/>
            </a:xfrm>
          </p:grpSpPr>
          <p:sp>
            <p:nvSpPr>
              <p:cNvPr id="463" name="Rectangle 462"/>
              <p:cNvSpPr/>
              <p:nvPr/>
            </p:nvSpPr>
            <p:spPr bwMode="gray">
              <a:xfrm>
                <a:off x="6457975" y="2872699"/>
                <a:ext cx="859536" cy="676656"/>
              </a:xfrm>
              <a:prstGeom prst="rect">
                <a:avLst/>
              </a:prstGeom>
              <a:solidFill>
                <a:srgbClr val="D4652D"/>
              </a:solidFill>
              <a:ln w="6350" algn="ctr">
                <a:noFill/>
                <a:miter lim="800000"/>
                <a:headEnd/>
                <a:tailEnd/>
              </a:ln>
            </p:spPr>
            <p:txBody>
              <a:bodyPr lIns="67466" tIns="53974" rIns="67466" bIns="53974" rtlCol="0" anchor="ctr"/>
              <a:lstStyle/>
              <a:p>
                <a:pPr algn="ctr" defTabSz="685480">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464" name="Picture 463"/>
              <p:cNvPicPr>
                <a:picLocks noChangeAspect="1"/>
              </p:cNvPicPr>
              <p:nvPr/>
            </p:nvPicPr>
            <p:blipFill rotWithShape="1">
              <a:blip r:embed="rId8"/>
              <a:srcRect l="18956" t="7002"/>
              <a:stretch/>
            </p:blipFill>
            <p:spPr>
              <a:xfrm>
                <a:off x="6648440" y="2949659"/>
                <a:ext cx="494578" cy="497550"/>
              </a:xfrm>
              <a:prstGeom prst="ellipse">
                <a:avLst/>
              </a:prstGeom>
              <a:ln w="28575">
                <a:solidFill>
                  <a:schemeClr val="bg2">
                    <a:lumMod val="75000"/>
                  </a:schemeClr>
                </a:solidFill>
              </a:ln>
            </p:spPr>
          </p:pic>
        </p:grpSp>
        <p:sp>
          <p:nvSpPr>
            <p:cNvPr id="462" name="TextBox 461"/>
            <p:cNvSpPr txBox="1"/>
            <p:nvPr/>
          </p:nvSpPr>
          <p:spPr>
            <a:xfrm>
              <a:off x="12607215" y="3190604"/>
              <a:ext cx="1294531" cy="184709"/>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Goals</a:t>
              </a:r>
            </a:p>
          </p:txBody>
        </p:sp>
      </p:grpSp>
      <p:grpSp>
        <p:nvGrpSpPr>
          <p:cNvPr id="465" name="Group 464"/>
          <p:cNvGrpSpPr/>
          <p:nvPr/>
        </p:nvGrpSpPr>
        <p:grpSpPr>
          <a:xfrm>
            <a:off x="5616656" y="3881718"/>
            <a:ext cx="994280" cy="896376"/>
            <a:chOff x="9228648" y="2652564"/>
            <a:chExt cx="994740" cy="896791"/>
          </a:xfrm>
        </p:grpSpPr>
        <p:sp>
          <p:nvSpPr>
            <p:cNvPr id="466" name="Rectangle 465"/>
            <p:cNvSpPr/>
            <p:nvPr/>
          </p:nvSpPr>
          <p:spPr bwMode="gray">
            <a:xfrm>
              <a:off x="9310214" y="2872699"/>
              <a:ext cx="857963" cy="676656"/>
            </a:xfrm>
            <a:prstGeom prst="rect">
              <a:avLst/>
            </a:prstGeom>
            <a:solidFill>
              <a:srgbClr val="0FAAFF"/>
            </a:solidFill>
            <a:ln w="6350" algn="ctr">
              <a:noFill/>
              <a:miter lim="800000"/>
              <a:headEnd/>
              <a:tailEnd/>
            </a:ln>
          </p:spPr>
          <p:txBody>
            <a:bodyPr lIns="67466" tIns="53974" rIns="67466" bIns="53974" rtlCol="0" anchor="ctr"/>
            <a:lstStyle/>
            <a:p>
              <a:pPr algn="ctr" defTabSz="685480">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67" name="TextBox 466"/>
            <p:cNvSpPr txBox="1"/>
            <p:nvPr/>
          </p:nvSpPr>
          <p:spPr>
            <a:xfrm>
              <a:off x="9228648" y="2652564"/>
              <a:ext cx="994740"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Performance</a:t>
              </a:r>
            </a:p>
          </p:txBody>
        </p:sp>
        <p:pic>
          <p:nvPicPr>
            <p:cNvPr id="468" name="Picture 467"/>
            <p:cNvPicPr>
              <a:picLocks noChangeAspect="1"/>
            </p:cNvPicPr>
            <p:nvPr/>
          </p:nvPicPr>
          <p:blipFill>
            <a:blip r:embed="rId9"/>
            <a:stretch>
              <a:fillRect/>
            </a:stretch>
          </p:blipFill>
          <p:spPr>
            <a:xfrm>
              <a:off x="9436371" y="2940682"/>
              <a:ext cx="618435" cy="538638"/>
            </a:xfrm>
            <a:prstGeom prst="ellipse">
              <a:avLst/>
            </a:prstGeom>
            <a:ln w="28575">
              <a:solidFill>
                <a:schemeClr val="bg2">
                  <a:lumMod val="75000"/>
                </a:schemeClr>
              </a:solidFill>
            </a:ln>
          </p:spPr>
        </p:pic>
      </p:grpSp>
      <p:sp>
        <p:nvSpPr>
          <p:cNvPr id="57" name="Oval 56"/>
          <p:cNvSpPr/>
          <p:nvPr/>
        </p:nvSpPr>
        <p:spPr bwMode="gray">
          <a:xfrm>
            <a:off x="4460351" y="2152558"/>
            <a:ext cx="207518" cy="198489"/>
          </a:xfrm>
          <a:prstGeom prst="ellipse">
            <a:avLst/>
          </a:prstGeom>
          <a:solidFill>
            <a:srgbClr val="0070C0"/>
          </a:solidFill>
          <a:ln w="6350" algn="ctr">
            <a:noFill/>
            <a:miter lim="800000"/>
            <a:headEnd/>
            <a:tailEnd/>
          </a:ln>
          <a:effectLst>
            <a:glow rad="228600">
              <a:schemeClr val="accent1">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66" rIns="0" bIns="71966" rtlCol="0" anchor="ctr"/>
          <a:lstStyle/>
          <a:p>
            <a:pPr algn="ctr" defTabSz="914034"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2</a:t>
            </a:r>
          </a:p>
        </p:txBody>
      </p:sp>
      <p:sp>
        <p:nvSpPr>
          <p:cNvPr id="58" name="Oval 57"/>
          <p:cNvSpPr/>
          <p:nvPr/>
        </p:nvSpPr>
        <p:spPr bwMode="gray">
          <a:xfrm>
            <a:off x="5388928" y="2771249"/>
            <a:ext cx="209348" cy="164312"/>
          </a:xfrm>
          <a:prstGeom prst="ellipse">
            <a:avLst/>
          </a:prstGeom>
          <a:solidFill>
            <a:srgbClr val="0070C0"/>
          </a:solidFill>
          <a:ln w="6350" algn="ctr">
            <a:noFill/>
            <a:miter lim="800000"/>
            <a:headEnd/>
            <a:tailEnd/>
          </a:ln>
          <a:effectLst>
            <a:glow rad="228600">
              <a:schemeClr val="accent1">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66" rIns="0" bIns="71966" rtlCol="0" anchor="ctr"/>
          <a:lstStyle/>
          <a:p>
            <a:pPr algn="ctr" defTabSz="914034"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3</a:t>
            </a:r>
          </a:p>
        </p:txBody>
      </p:sp>
      <p:pic>
        <p:nvPicPr>
          <p:cNvPr id="75" name="Picture 74"/>
          <p:cNvPicPr>
            <a:picLocks noChangeAspect="1"/>
          </p:cNvPicPr>
          <p:nvPr/>
        </p:nvPicPr>
        <p:blipFill>
          <a:blip r:embed="rId10"/>
          <a:stretch>
            <a:fillRect/>
          </a:stretch>
        </p:blipFill>
        <p:spPr>
          <a:xfrm>
            <a:off x="6759026" y="1691089"/>
            <a:ext cx="5227729" cy="3385258"/>
          </a:xfrm>
          <a:prstGeom prst="rect">
            <a:avLst/>
          </a:prstGeom>
          <a:ln>
            <a:noFill/>
          </a:ln>
          <a:effectLst>
            <a:glow rad="228600">
              <a:schemeClr val="accent1">
                <a:satMod val="175000"/>
                <a:alpha val="40000"/>
              </a:schemeClr>
            </a:glo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76" name="Rounded Rectangle 75"/>
          <p:cNvSpPr/>
          <p:nvPr/>
        </p:nvSpPr>
        <p:spPr bwMode="gray">
          <a:xfrm>
            <a:off x="6807684" y="3746551"/>
            <a:ext cx="870922" cy="238089"/>
          </a:xfrm>
          <a:prstGeom prst="roundRect">
            <a:avLst/>
          </a:prstGeom>
          <a:solidFill>
            <a:srgbClr val="F0AB00">
              <a:alpha val="27843"/>
            </a:srgbClr>
          </a:solidFill>
          <a:ln w="28575" algn="ctr">
            <a:solidFill>
              <a:schemeClr val="accent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a:ea typeface="Arial Unicode MS" pitchFamily="34" charset="-128"/>
              <a:cs typeface="Arial Unicode MS" pitchFamily="34" charset="-128"/>
            </a:endParaRPr>
          </a:p>
        </p:txBody>
      </p:sp>
      <p:sp>
        <p:nvSpPr>
          <p:cNvPr id="77" name="Rounded Rectangle 76"/>
          <p:cNvSpPr/>
          <p:nvPr/>
        </p:nvSpPr>
        <p:spPr bwMode="gray">
          <a:xfrm>
            <a:off x="6807685" y="1688894"/>
            <a:ext cx="3665017" cy="545010"/>
          </a:xfrm>
          <a:prstGeom prst="roundRect">
            <a:avLst/>
          </a:prstGeom>
          <a:solidFill>
            <a:srgbClr val="F0AB00">
              <a:alpha val="27843"/>
            </a:srgbClr>
          </a:solidFill>
          <a:ln w="28575" algn="ctr">
            <a:solidFill>
              <a:schemeClr val="accent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a:ea typeface="Arial Unicode MS" pitchFamily="34" charset="-128"/>
              <a:cs typeface="Arial Unicode MS" pitchFamily="34" charset="-128"/>
            </a:endParaRPr>
          </a:p>
        </p:txBody>
      </p:sp>
      <p:sp>
        <p:nvSpPr>
          <p:cNvPr id="65" name="TextBox 64"/>
          <p:cNvSpPr txBox="1"/>
          <p:nvPr/>
        </p:nvSpPr>
        <p:spPr>
          <a:xfrm>
            <a:off x="4840834" y="3040725"/>
            <a:ext cx="1256668" cy="34853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View achievements tied to goals in PM</a:t>
            </a:r>
          </a:p>
        </p:txBody>
      </p:sp>
      <p:sp>
        <p:nvSpPr>
          <p:cNvPr id="72" name="Title 1"/>
          <p:cNvSpPr>
            <a:spLocks noGrp="1"/>
          </p:cNvSpPr>
          <p:nvPr>
            <p:ph type="title"/>
          </p:nvPr>
        </p:nvSpPr>
        <p:spPr>
          <a:xfrm>
            <a:off x="505296" y="504677"/>
            <a:ext cx="11183887" cy="738493"/>
          </a:xfrm>
        </p:spPr>
        <p:txBody>
          <a:bodyPr/>
          <a:lstStyle/>
          <a:p>
            <a:r>
              <a:rPr lang="en-US" dirty="0"/>
              <a:t>Perform &amp; Reward</a:t>
            </a:r>
            <a:br>
              <a:rPr lang="en-US" dirty="0"/>
            </a:br>
            <a:r>
              <a:rPr lang="en-US" b="0" dirty="0"/>
              <a:t>Process Interactions</a:t>
            </a:r>
          </a:p>
        </p:txBody>
      </p:sp>
    </p:spTree>
    <p:extLst>
      <p:ext uri="{BB962C8B-B14F-4D97-AF65-F5344CB8AC3E}">
        <p14:creationId xmlns:p14="http://schemas.microsoft.com/office/powerpoint/2010/main" val="238769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1" grpId="0" animBg="1"/>
      <p:bldP spid="275" grpId="0"/>
      <p:bldP spid="76" grpId="0" animBg="1"/>
      <p:bldP spid="77" grpId="0" animBg="1"/>
      <p:bldP spid="6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5" name="Elbow Connector 244"/>
          <p:cNvCxnSpPr>
            <a:stCxn id="466" idx="3"/>
            <a:endCxn id="452" idx="1"/>
          </p:cNvCxnSpPr>
          <p:nvPr/>
        </p:nvCxnSpPr>
        <p:spPr>
          <a:xfrm>
            <a:off x="6555752" y="4439923"/>
            <a:ext cx="703842" cy="771274"/>
          </a:xfrm>
          <a:prstGeom prst="bentConnector3">
            <a:avLst>
              <a:gd name="adj1" fmla="val 50000"/>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9" name="Elbow Connector 248"/>
          <p:cNvCxnSpPr>
            <a:stCxn id="445" idx="2"/>
            <a:endCxn id="452" idx="3"/>
          </p:cNvCxnSpPr>
          <p:nvPr/>
        </p:nvCxnSpPr>
        <p:spPr>
          <a:xfrm rot="5400000">
            <a:off x="8022436" y="4469892"/>
            <a:ext cx="899002" cy="583607"/>
          </a:xfrm>
          <a:prstGeom prst="bentConnector2">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2" name="Elbow Connector 251"/>
          <p:cNvCxnSpPr>
            <a:stCxn id="463" idx="1"/>
            <a:endCxn id="470" idx="1"/>
          </p:cNvCxnSpPr>
          <p:nvPr/>
        </p:nvCxnSpPr>
        <p:spPr>
          <a:xfrm rot="10800000" flipV="1">
            <a:off x="3421417" y="2574499"/>
            <a:ext cx="16046" cy="1410966"/>
          </a:xfrm>
          <a:prstGeom prst="bentConnector3">
            <a:avLst>
              <a:gd name="adj1" fmla="val 1523944"/>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1" name="Elbow Connector 260"/>
          <p:cNvCxnSpPr>
            <a:stCxn id="463" idx="3"/>
            <a:endCxn id="467" idx="0"/>
          </p:cNvCxnSpPr>
          <p:nvPr/>
        </p:nvCxnSpPr>
        <p:spPr>
          <a:xfrm>
            <a:off x="4296602" y="2574500"/>
            <a:ext cx="1817195" cy="1307218"/>
          </a:xfrm>
          <a:prstGeom prst="bentConnector2">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5" name="TextBox 274"/>
          <p:cNvSpPr txBox="1"/>
          <p:nvPr/>
        </p:nvSpPr>
        <p:spPr>
          <a:xfrm>
            <a:off x="4433990" y="2217041"/>
            <a:ext cx="1679807" cy="3383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       Review/manage goals during PM review</a:t>
            </a:r>
          </a:p>
        </p:txBody>
      </p:sp>
      <p:sp>
        <p:nvSpPr>
          <p:cNvPr id="276" name="TextBox 275"/>
          <p:cNvSpPr txBox="1"/>
          <p:nvPr/>
        </p:nvSpPr>
        <p:spPr>
          <a:xfrm>
            <a:off x="2434088" y="3115153"/>
            <a:ext cx="768792" cy="50759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Link CPM activities to goals</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grpSp>
        <p:nvGrpSpPr>
          <p:cNvPr id="31" name="Group 30"/>
          <p:cNvGrpSpPr/>
          <p:nvPr/>
        </p:nvGrpSpPr>
        <p:grpSpPr>
          <a:xfrm>
            <a:off x="10326341" y="4269211"/>
            <a:ext cx="1293931" cy="912266"/>
            <a:chOff x="10919537" y="2326857"/>
            <a:chExt cx="1294531" cy="912688"/>
          </a:xfrm>
        </p:grpSpPr>
        <p:sp>
          <p:nvSpPr>
            <p:cNvPr id="288" name="Rectangle 287"/>
            <p:cNvSpPr/>
            <p:nvPr/>
          </p:nvSpPr>
          <p:spPr bwMode="gray">
            <a:xfrm>
              <a:off x="11120297" y="2562889"/>
              <a:ext cx="859536" cy="676656"/>
            </a:xfrm>
            <a:prstGeom prst="rect">
              <a:avLst/>
            </a:prstGeom>
            <a:solidFill>
              <a:schemeClr val="bg1">
                <a:lumMod val="50000"/>
              </a:schemeClr>
            </a:solidFill>
            <a:ln w="6350" algn="ctr">
              <a:noFill/>
              <a:miter lim="800000"/>
              <a:headEnd/>
              <a:tailEnd/>
            </a:ln>
          </p:spPr>
          <p:txBody>
            <a:bodyPr lIns="67466" tIns="53974" rIns="67466" bIns="53974" rtlCol="0" anchor="ctr"/>
            <a:lstStyle/>
            <a:p>
              <a:pPr algn="ctr" defTabSz="685480">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291" name="TextBox 290"/>
            <p:cNvSpPr txBox="1"/>
            <p:nvPr/>
          </p:nvSpPr>
          <p:spPr>
            <a:xfrm>
              <a:off x="10919537" y="2326857"/>
              <a:ext cx="1294531"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Central</a:t>
              </a:r>
            </a:p>
          </p:txBody>
        </p:sp>
      </p:grpSp>
      <p:cxnSp>
        <p:nvCxnSpPr>
          <p:cNvPr id="28" name="Elbow Connector 27"/>
          <p:cNvCxnSpPr>
            <a:stCxn id="445" idx="3"/>
            <a:endCxn id="291" idx="0"/>
          </p:cNvCxnSpPr>
          <p:nvPr/>
        </p:nvCxnSpPr>
        <p:spPr>
          <a:xfrm>
            <a:off x="9193312" y="3974023"/>
            <a:ext cx="1779995" cy="295188"/>
          </a:xfrm>
          <a:prstGeom prst="bentConnector2">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1" name="5-Point Star 220"/>
          <p:cNvSpPr/>
          <p:nvPr/>
        </p:nvSpPr>
        <p:spPr bwMode="gray">
          <a:xfrm>
            <a:off x="2193747" y="2192838"/>
            <a:ext cx="848686" cy="537513"/>
          </a:xfrm>
          <a:prstGeom prst="star5">
            <a:avLst/>
          </a:prstGeom>
          <a:solidFill>
            <a:schemeClr val="accent1"/>
          </a:solidFill>
          <a:ln w="6350" algn="ctr">
            <a:solidFill>
              <a:schemeClr val="tx1"/>
            </a:solidFill>
            <a:miter lim="800000"/>
            <a:headEnd/>
            <a:tailEnd/>
          </a:ln>
        </p:spPr>
        <p:txBody>
          <a:bodyPr lIns="0" tIns="0" rIns="0" bIns="0" rtlCol="0" anchor="ctr"/>
          <a:lstStyle/>
          <a:p>
            <a:pPr algn="ctr" defTabSz="914034" fontAlgn="base">
              <a:spcBef>
                <a:spcPct val="50000"/>
              </a:spcBef>
              <a:spcAft>
                <a:spcPct val="0"/>
              </a:spcAft>
              <a:buClr>
                <a:srgbClr val="F0AB00"/>
              </a:buClr>
              <a:buSzPct val="80000"/>
            </a:pPr>
            <a:r>
              <a:rPr lang="en-US" sz="1000" kern="0" dirty="0">
                <a:ea typeface="Arial Unicode MS" pitchFamily="34" charset="-128"/>
                <a:cs typeface="Arial Unicode MS" pitchFamily="34" charset="-128"/>
              </a:rPr>
              <a:t>Start</a:t>
            </a:r>
          </a:p>
        </p:txBody>
      </p:sp>
      <p:grpSp>
        <p:nvGrpSpPr>
          <p:cNvPr id="448" name="Group 447"/>
          <p:cNvGrpSpPr/>
          <p:nvPr/>
        </p:nvGrpSpPr>
        <p:grpSpPr>
          <a:xfrm>
            <a:off x="7259593" y="5118907"/>
            <a:ext cx="920541" cy="903482"/>
            <a:chOff x="10207550" y="3593940"/>
            <a:chExt cx="920967" cy="903900"/>
          </a:xfrm>
        </p:grpSpPr>
        <p:sp>
          <p:nvSpPr>
            <p:cNvPr id="449" name="Rectangle 448"/>
            <p:cNvSpPr/>
            <p:nvPr/>
          </p:nvSpPr>
          <p:spPr bwMode="gray">
            <a:xfrm>
              <a:off x="10239053" y="3821184"/>
              <a:ext cx="857963" cy="676656"/>
            </a:xfrm>
            <a:prstGeom prst="rect">
              <a:avLst/>
            </a:prstGeom>
            <a:solidFill>
              <a:srgbClr val="0070C0"/>
            </a:solidFill>
            <a:ln w="6350" algn="ctr">
              <a:noFill/>
              <a:miter lim="800000"/>
              <a:headEnd/>
              <a:tailEnd/>
            </a:ln>
          </p:spPr>
          <p:txBody>
            <a:bodyPr lIns="67466" tIns="53974" rIns="67466" bIns="53974" rtlCol="0" anchor="ctr"/>
            <a:lstStyle/>
            <a:p>
              <a:pPr algn="ctr" defTabSz="685480">
                <a:spcBef>
                  <a:spcPct val="50000"/>
                </a:spcBef>
                <a:buClr>
                  <a:srgbClr val="F0AB00"/>
                </a:buClr>
                <a:buSzPct val="80000"/>
              </a:pPr>
              <a:endParaRPr lang="en-US" sz="1500" kern="0" dirty="0">
                <a:ea typeface="Arial Unicode MS" pitchFamily="34" charset="-128"/>
                <a:cs typeface="Arial Unicode MS" pitchFamily="34" charset="-128"/>
              </a:endParaRPr>
            </a:p>
          </p:txBody>
        </p:sp>
        <p:grpSp>
          <p:nvGrpSpPr>
            <p:cNvPr id="450" name="Group 449"/>
            <p:cNvGrpSpPr/>
            <p:nvPr/>
          </p:nvGrpSpPr>
          <p:grpSpPr>
            <a:xfrm>
              <a:off x="10207550" y="3593940"/>
              <a:ext cx="920967" cy="801975"/>
              <a:chOff x="9145616" y="3916564"/>
              <a:chExt cx="920967" cy="801975"/>
            </a:xfrm>
          </p:grpSpPr>
          <p:pic>
            <p:nvPicPr>
              <p:cNvPr id="451" name="Picture 450"/>
              <p:cNvPicPr>
                <a:picLocks noChangeAspect="1"/>
              </p:cNvPicPr>
              <p:nvPr/>
            </p:nvPicPr>
            <p:blipFill>
              <a:blip r:embed="rId3"/>
              <a:stretch>
                <a:fillRect/>
              </a:stretch>
            </p:blipFill>
            <p:spPr>
              <a:xfrm>
                <a:off x="9243450" y="4218393"/>
                <a:ext cx="714597" cy="500146"/>
              </a:xfrm>
              <a:prstGeom prst="ellipse">
                <a:avLst/>
              </a:prstGeom>
              <a:ln w="28575">
                <a:solidFill>
                  <a:schemeClr val="bg2">
                    <a:lumMod val="75000"/>
                  </a:schemeClr>
                </a:solidFill>
              </a:ln>
            </p:spPr>
          </p:pic>
          <p:sp>
            <p:nvSpPr>
              <p:cNvPr id="452" name="TextBox 451"/>
              <p:cNvSpPr txBox="1"/>
              <p:nvPr/>
            </p:nvSpPr>
            <p:spPr>
              <a:xfrm>
                <a:off x="9145616" y="3916564"/>
                <a:ext cx="920967"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Calibration</a:t>
                </a:r>
              </a:p>
            </p:txBody>
          </p:sp>
        </p:grpSp>
      </p:grpSp>
      <p:grpSp>
        <p:nvGrpSpPr>
          <p:cNvPr id="460" name="Group 459"/>
          <p:cNvGrpSpPr/>
          <p:nvPr/>
        </p:nvGrpSpPr>
        <p:grpSpPr>
          <a:xfrm>
            <a:off x="3236798" y="2018307"/>
            <a:ext cx="1293931" cy="894364"/>
            <a:chOff x="12607215" y="3190604"/>
            <a:chExt cx="1294531" cy="894778"/>
          </a:xfrm>
        </p:grpSpPr>
        <p:grpSp>
          <p:nvGrpSpPr>
            <p:cNvPr id="461" name="Group 460"/>
            <p:cNvGrpSpPr/>
            <p:nvPr/>
          </p:nvGrpSpPr>
          <p:grpSpPr>
            <a:xfrm>
              <a:off x="12807975" y="3408726"/>
              <a:ext cx="859536" cy="676656"/>
              <a:chOff x="6457975" y="2872699"/>
              <a:chExt cx="859536" cy="676656"/>
            </a:xfrm>
          </p:grpSpPr>
          <p:sp>
            <p:nvSpPr>
              <p:cNvPr id="463" name="Rectangle 462"/>
              <p:cNvSpPr/>
              <p:nvPr/>
            </p:nvSpPr>
            <p:spPr bwMode="gray">
              <a:xfrm>
                <a:off x="6457975" y="2872699"/>
                <a:ext cx="859536" cy="676656"/>
              </a:xfrm>
              <a:prstGeom prst="rect">
                <a:avLst/>
              </a:prstGeom>
              <a:solidFill>
                <a:srgbClr val="D4652D"/>
              </a:solidFill>
              <a:ln w="6350" algn="ctr">
                <a:noFill/>
                <a:miter lim="800000"/>
                <a:headEnd/>
                <a:tailEnd/>
              </a:ln>
            </p:spPr>
            <p:txBody>
              <a:bodyPr lIns="67466" tIns="53974" rIns="67466" bIns="53974" rtlCol="0" anchor="ctr"/>
              <a:lstStyle/>
              <a:p>
                <a:pPr algn="ctr" defTabSz="685480">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464" name="Picture 463"/>
              <p:cNvPicPr>
                <a:picLocks noChangeAspect="1"/>
              </p:cNvPicPr>
              <p:nvPr/>
            </p:nvPicPr>
            <p:blipFill rotWithShape="1">
              <a:blip r:embed="rId4"/>
              <a:srcRect l="18956" t="7002"/>
              <a:stretch/>
            </p:blipFill>
            <p:spPr>
              <a:xfrm>
                <a:off x="6648440" y="2949659"/>
                <a:ext cx="494578" cy="497550"/>
              </a:xfrm>
              <a:prstGeom prst="ellipse">
                <a:avLst/>
              </a:prstGeom>
              <a:ln w="28575">
                <a:solidFill>
                  <a:schemeClr val="bg2">
                    <a:lumMod val="75000"/>
                  </a:schemeClr>
                </a:solidFill>
              </a:ln>
            </p:spPr>
          </p:pic>
        </p:grpSp>
        <p:sp>
          <p:nvSpPr>
            <p:cNvPr id="462" name="TextBox 461"/>
            <p:cNvSpPr txBox="1"/>
            <p:nvPr/>
          </p:nvSpPr>
          <p:spPr>
            <a:xfrm>
              <a:off x="12607215" y="3190604"/>
              <a:ext cx="1294531" cy="184709"/>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Goals</a:t>
              </a:r>
            </a:p>
          </p:txBody>
        </p:sp>
      </p:grpSp>
      <p:grpSp>
        <p:nvGrpSpPr>
          <p:cNvPr id="469" name="Group 468"/>
          <p:cNvGrpSpPr/>
          <p:nvPr/>
        </p:nvGrpSpPr>
        <p:grpSpPr>
          <a:xfrm>
            <a:off x="3273968" y="3434644"/>
            <a:ext cx="1187495" cy="888993"/>
            <a:chOff x="7737214" y="2659950"/>
            <a:chExt cx="1188045" cy="889405"/>
          </a:xfrm>
        </p:grpSpPr>
        <p:sp>
          <p:nvSpPr>
            <p:cNvPr id="470" name="Rectangle 469"/>
            <p:cNvSpPr/>
            <p:nvPr/>
          </p:nvSpPr>
          <p:spPr bwMode="gray">
            <a:xfrm>
              <a:off x="7884731" y="2872699"/>
              <a:ext cx="859536" cy="676656"/>
            </a:xfrm>
            <a:prstGeom prst="rect">
              <a:avLst/>
            </a:prstGeom>
            <a:solidFill>
              <a:srgbClr val="92D050"/>
            </a:solidFill>
            <a:ln w="6350" algn="ctr">
              <a:noFill/>
              <a:miter lim="800000"/>
              <a:headEnd/>
              <a:tailEnd/>
            </a:ln>
          </p:spPr>
          <p:txBody>
            <a:bodyPr lIns="67466" tIns="53974" rIns="67466" bIns="53974" rtlCol="0" anchor="ctr"/>
            <a:lstStyle/>
            <a:p>
              <a:pPr algn="ctr" defTabSz="685480">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71" name="TextBox 470"/>
            <p:cNvSpPr txBox="1"/>
            <p:nvPr/>
          </p:nvSpPr>
          <p:spPr>
            <a:xfrm>
              <a:off x="7737214" y="2659950"/>
              <a:ext cx="1188045" cy="188192"/>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Continuous PM</a:t>
              </a:r>
            </a:p>
          </p:txBody>
        </p:sp>
        <p:pic>
          <p:nvPicPr>
            <p:cNvPr id="472" name="Picture 471"/>
            <p:cNvPicPr>
              <a:picLocks noChangeAspect="1"/>
            </p:cNvPicPr>
            <p:nvPr/>
          </p:nvPicPr>
          <p:blipFill>
            <a:blip r:embed="rId5"/>
            <a:stretch>
              <a:fillRect/>
            </a:stretch>
          </p:blipFill>
          <p:spPr>
            <a:xfrm>
              <a:off x="7941716" y="2966820"/>
              <a:ext cx="745295" cy="470109"/>
            </a:xfrm>
            <a:prstGeom prst="ellipse">
              <a:avLst/>
            </a:prstGeom>
            <a:ln w="28575">
              <a:solidFill>
                <a:schemeClr val="bg2">
                  <a:lumMod val="75000"/>
                </a:schemeClr>
              </a:solidFill>
            </a:ln>
          </p:spPr>
        </p:pic>
      </p:grpSp>
      <p:pic>
        <p:nvPicPr>
          <p:cNvPr id="162" name="Picture 161"/>
          <p:cNvPicPr>
            <a:picLocks noChangeAspect="1"/>
          </p:cNvPicPr>
          <p:nvPr/>
        </p:nvPicPr>
        <p:blipFill>
          <a:blip r:embed="rId6"/>
          <a:stretch>
            <a:fillRect/>
          </a:stretch>
        </p:blipFill>
        <p:spPr>
          <a:xfrm>
            <a:off x="10631357" y="4558403"/>
            <a:ext cx="634009" cy="569805"/>
          </a:xfrm>
          <a:prstGeom prst="roundRect">
            <a:avLst/>
          </a:prstGeom>
          <a:ln w="28575">
            <a:solidFill>
              <a:schemeClr val="bg2">
                <a:lumMod val="50000"/>
              </a:schemeClr>
            </a:solidFill>
          </a:ln>
        </p:spPr>
      </p:pic>
      <p:sp>
        <p:nvSpPr>
          <p:cNvPr id="186" name="Chevron 185"/>
          <p:cNvSpPr/>
          <p:nvPr/>
        </p:nvSpPr>
        <p:spPr bwMode="gray">
          <a:xfrm>
            <a:off x="1803308" y="2575218"/>
            <a:ext cx="396745" cy="1827583"/>
          </a:xfrm>
          <a:prstGeom prst="chevron">
            <a:avLst/>
          </a:prstGeom>
          <a:solidFill>
            <a:schemeClr val="accent1"/>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a:ea typeface="Arial Unicode MS" pitchFamily="34" charset="-128"/>
              <a:cs typeface="Arial Unicode MS" pitchFamily="34" charset="-128"/>
            </a:endParaRPr>
          </a:p>
        </p:txBody>
      </p:sp>
      <p:sp>
        <p:nvSpPr>
          <p:cNvPr id="197" name="Flowchart: Off-page Connector 196"/>
          <p:cNvSpPr/>
          <p:nvPr/>
        </p:nvSpPr>
        <p:spPr bwMode="gray">
          <a:xfrm>
            <a:off x="409232" y="2212461"/>
            <a:ext cx="1097887" cy="894796"/>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Recruit to Hire</a:t>
            </a:r>
          </a:p>
        </p:txBody>
      </p:sp>
      <p:sp>
        <p:nvSpPr>
          <p:cNvPr id="198" name="TextBox 197"/>
          <p:cNvSpPr txBox="1"/>
          <p:nvPr/>
        </p:nvSpPr>
        <p:spPr>
          <a:xfrm>
            <a:off x="192707" y="4291384"/>
            <a:ext cx="1530934" cy="922902"/>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Employee Profile serves as a central repository for all talent data (all modules </a:t>
            </a:r>
            <a:r>
              <a:rPr lang="en-US" sz="1200" kern="0" dirty="0" err="1">
                <a:ea typeface="Arial Unicode MS" pitchFamily="34" charset="-128"/>
                <a:cs typeface="Arial Unicode MS" pitchFamily="34" charset="-128"/>
              </a:rPr>
              <a:t>feed back</a:t>
            </a:r>
            <a:r>
              <a:rPr lang="en-US" sz="1200" kern="0" dirty="0">
                <a:ea typeface="Arial Unicode MS" pitchFamily="34" charset="-128"/>
                <a:cs typeface="Arial Unicode MS" pitchFamily="34" charset="-128"/>
              </a:rPr>
              <a:t> to EP)</a:t>
            </a:r>
          </a:p>
        </p:txBody>
      </p:sp>
      <p:grpSp>
        <p:nvGrpSpPr>
          <p:cNvPr id="49" name="Group 48"/>
          <p:cNvGrpSpPr/>
          <p:nvPr/>
        </p:nvGrpSpPr>
        <p:grpSpPr>
          <a:xfrm>
            <a:off x="6353231" y="1953125"/>
            <a:ext cx="1293931" cy="905533"/>
            <a:chOff x="10275380" y="1505472"/>
            <a:chExt cx="1294531" cy="905953"/>
          </a:xfrm>
        </p:grpSpPr>
        <p:sp>
          <p:nvSpPr>
            <p:cNvPr id="50" name="Rectangle 49"/>
            <p:cNvSpPr/>
            <p:nvPr/>
          </p:nvSpPr>
          <p:spPr bwMode="gray">
            <a:xfrm>
              <a:off x="10492431" y="1726619"/>
              <a:ext cx="843173" cy="684806"/>
            </a:xfrm>
            <a:prstGeom prst="rect">
              <a:avLst/>
            </a:prstGeom>
            <a:solidFill>
              <a:schemeClr val="bg1">
                <a:lumMod val="65000"/>
              </a:schemeClr>
            </a:solidFill>
            <a:ln w="6350" algn="ctr">
              <a:noFill/>
              <a:miter lim="800000"/>
              <a:headEnd/>
              <a:tailEnd/>
            </a:ln>
          </p:spPr>
          <p:txBody>
            <a:bodyPr lIns="67466" tIns="53974" rIns="67466" bIns="53974" rtlCol="0" anchor="ctr"/>
            <a:lstStyle/>
            <a:p>
              <a:pPr algn="ctr" defTabSz="685480">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51" name="Picture 50"/>
            <p:cNvPicPr>
              <a:picLocks noChangeAspect="1"/>
            </p:cNvPicPr>
            <p:nvPr/>
          </p:nvPicPr>
          <p:blipFill>
            <a:blip r:embed="rId7"/>
            <a:stretch>
              <a:fillRect/>
            </a:stretch>
          </p:blipFill>
          <p:spPr>
            <a:xfrm>
              <a:off x="10661650" y="1773765"/>
              <a:ext cx="521096" cy="554357"/>
            </a:xfrm>
            <a:prstGeom prst="ellipse">
              <a:avLst/>
            </a:prstGeom>
            <a:ln w="28575">
              <a:solidFill>
                <a:schemeClr val="bg2">
                  <a:lumMod val="75000"/>
                </a:schemeClr>
              </a:solidFill>
            </a:ln>
          </p:spPr>
        </p:pic>
        <p:sp>
          <p:nvSpPr>
            <p:cNvPr id="52" name="TextBox 51"/>
            <p:cNvSpPr txBox="1"/>
            <p:nvPr/>
          </p:nvSpPr>
          <p:spPr>
            <a:xfrm>
              <a:off x="10275380" y="1505472"/>
              <a:ext cx="1294531" cy="184709"/>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Profile</a:t>
              </a:r>
            </a:p>
          </p:txBody>
        </p:sp>
      </p:grpSp>
      <p:cxnSp>
        <p:nvCxnSpPr>
          <p:cNvPr id="4" name="Elbow Connector 3"/>
          <p:cNvCxnSpPr>
            <a:stCxn id="50" idx="3"/>
            <a:endCxn id="446" idx="0"/>
          </p:cNvCxnSpPr>
          <p:nvPr/>
        </p:nvCxnSpPr>
        <p:spPr>
          <a:xfrm>
            <a:off x="7412960" y="2516412"/>
            <a:ext cx="1374238" cy="906646"/>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Flowchart: Off-page Connector 53"/>
          <p:cNvSpPr/>
          <p:nvPr/>
        </p:nvSpPr>
        <p:spPr bwMode="gray">
          <a:xfrm>
            <a:off x="4530729" y="5031891"/>
            <a:ext cx="1097887" cy="580329"/>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Learn &amp; Develop</a:t>
            </a:r>
          </a:p>
        </p:txBody>
      </p:sp>
      <p:cxnSp>
        <p:nvCxnSpPr>
          <p:cNvPr id="5" name="Elbow Connector 4"/>
          <p:cNvCxnSpPr>
            <a:stCxn id="54" idx="0"/>
            <a:endCxn id="466" idx="1"/>
          </p:cNvCxnSpPr>
          <p:nvPr/>
        </p:nvCxnSpPr>
        <p:spPr>
          <a:xfrm rot="5400000" flipH="1" flipV="1">
            <a:off x="5092945" y="4426650"/>
            <a:ext cx="591969" cy="618514"/>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Oval 55"/>
          <p:cNvSpPr/>
          <p:nvPr/>
        </p:nvSpPr>
        <p:spPr bwMode="gray">
          <a:xfrm>
            <a:off x="2191480" y="3029620"/>
            <a:ext cx="207518" cy="198489"/>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66" rIns="0" bIns="71966" rtlCol="0" anchor="ctr"/>
          <a:lstStyle/>
          <a:p>
            <a:pPr algn="ctr" defTabSz="914034"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a:t>
            </a:r>
          </a:p>
        </p:txBody>
      </p:sp>
      <p:sp>
        <p:nvSpPr>
          <p:cNvPr id="57" name="Oval 56"/>
          <p:cNvSpPr/>
          <p:nvPr/>
        </p:nvSpPr>
        <p:spPr bwMode="gray">
          <a:xfrm>
            <a:off x="4460351" y="2152558"/>
            <a:ext cx="207518" cy="198489"/>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66" rIns="0" bIns="71966" rtlCol="0" anchor="ctr"/>
          <a:lstStyle/>
          <a:p>
            <a:pPr algn="ctr" defTabSz="914034"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2</a:t>
            </a:r>
          </a:p>
        </p:txBody>
      </p:sp>
      <p:sp>
        <p:nvSpPr>
          <p:cNvPr id="58" name="Oval 57"/>
          <p:cNvSpPr/>
          <p:nvPr/>
        </p:nvSpPr>
        <p:spPr bwMode="gray">
          <a:xfrm>
            <a:off x="5388928" y="2771249"/>
            <a:ext cx="207518" cy="198489"/>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66" rIns="0" bIns="71966" rtlCol="0" anchor="ctr"/>
          <a:lstStyle/>
          <a:p>
            <a:pPr algn="ctr" defTabSz="914034"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3</a:t>
            </a:r>
          </a:p>
        </p:txBody>
      </p:sp>
      <p:sp>
        <p:nvSpPr>
          <p:cNvPr id="60" name="Oval 59"/>
          <p:cNvSpPr/>
          <p:nvPr/>
        </p:nvSpPr>
        <p:spPr bwMode="gray">
          <a:xfrm>
            <a:off x="7499165" y="2180597"/>
            <a:ext cx="207518" cy="198489"/>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0" tIns="71966" rIns="0" bIns="71966" rtlCol="0" anchor="ctr"/>
          <a:lstStyle/>
          <a:p>
            <a:pPr algn="ctr" defTabSz="914034"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4b</a:t>
            </a:r>
          </a:p>
        </p:txBody>
      </p:sp>
      <p:sp>
        <p:nvSpPr>
          <p:cNvPr id="61" name="Oval 60"/>
          <p:cNvSpPr/>
          <p:nvPr/>
        </p:nvSpPr>
        <p:spPr bwMode="gray">
          <a:xfrm>
            <a:off x="7561194" y="4466759"/>
            <a:ext cx="207518" cy="198489"/>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66" rIns="0" bIns="71966" rtlCol="0" anchor="ctr"/>
          <a:lstStyle/>
          <a:p>
            <a:pPr algn="ctr" defTabSz="914034"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5</a:t>
            </a:r>
          </a:p>
        </p:txBody>
      </p:sp>
      <p:sp>
        <p:nvSpPr>
          <p:cNvPr id="62" name="Oval 61"/>
          <p:cNvSpPr/>
          <p:nvPr/>
        </p:nvSpPr>
        <p:spPr bwMode="gray">
          <a:xfrm>
            <a:off x="10110148" y="3152580"/>
            <a:ext cx="207518" cy="198489"/>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66" rIns="0" bIns="71966" rtlCol="0" anchor="ctr"/>
          <a:lstStyle/>
          <a:p>
            <a:pPr algn="ctr" defTabSz="914034"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6</a:t>
            </a:r>
          </a:p>
        </p:txBody>
      </p:sp>
      <p:grpSp>
        <p:nvGrpSpPr>
          <p:cNvPr id="66" name="Group 65"/>
          <p:cNvGrpSpPr/>
          <p:nvPr/>
        </p:nvGrpSpPr>
        <p:grpSpPr>
          <a:xfrm>
            <a:off x="309446" y="3211272"/>
            <a:ext cx="1297459" cy="890571"/>
            <a:chOff x="306765" y="3211963"/>
            <a:chExt cx="1298059" cy="890983"/>
          </a:xfrm>
        </p:grpSpPr>
        <p:grpSp>
          <p:nvGrpSpPr>
            <p:cNvPr id="67" name="Group 66"/>
            <p:cNvGrpSpPr/>
            <p:nvPr/>
          </p:nvGrpSpPr>
          <p:grpSpPr>
            <a:xfrm>
              <a:off x="306765" y="3211963"/>
              <a:ext cx="1298059" cy="890983"/>
              <a:chOff x="9840226" y="1505472"/>
              <a:chExt cx="1563244" cy="919331"/>
            </a:xfrm>
          </p:grpSpPr>
          <p:sp>
            <p:nvSpPr>
              <p:cNvPr id="69" name="Rectangle 68"/>
              <p:cNvSpPr/>
              <p:nvPr/>
            </p:nvSpPr>
            <p:spPr bwMode="gray">
              <a:xfrm>
                <a:off x="10140757" y="1726618"/>
                <a:ext cx="1035134" cy="698185"/>
              </a:xfrm>
              <a:prstGeom prst="rect">
                <a:avLst/>
              </a:prstGeom>
              <a:solidFill>
                <a:schemeClr val="bg1">
                  <a:lumMod val="65000"/>
                </a:schemeClr>
              </a:solidFill>
              <a:ln w="6350" algn="ctr">
                <a:noFill/>
                <a:miter lim="800000"/>
                <a:headEnd/>
                <a:tailEnd/>
              </a:ln>
            </p:spPr>
            <p:txBody>
              <a:bodyPr lIns="67466" tIns="53974" rIns="67466" bIns="53974" rtlCol="0" anchor="ctr"/>
              <a:lstStyle/>
              <a:p>
                <a:pPr algn="ctr" defTabSz="685480">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70" name="TextBox 69"/>
              <p:cNvSpPr txBox="1"/>
              <p:nvPr/>
            </p:nvSpPr>
            <p:spPr>
              <a:xfrm>
                <a:off x="9840226" y="1505472"/>
                <a:ext cx="1563244" cy="190541"/>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Profile</a:t>
                </a:r>
              </a:p>
            </p:txBody>
          </p:sp>
        </p:grpSp>
        <p:pic>
          <p:nvPicPr>
            <p:cNvPr id="68" name="Picture 67"/>
            <p:cNvPicPr>
              <a:picLocks noChangeAspect="1"/>
            </p:cNvPicPr>
            <p:nvPr/>
          </p:nvPicPr>
          <p:blipFill>
            <a:blip r:embed="rId7"/>
            <a:stretch>
              <a:fillRect/>
            </a:stretch>
          </p:blipFill>
          <p:spPr>
            <a:xfrm>
              <a:off x="711403" y="3456032"/>
              <a:ext cx="580141" cy="617171"/>
            </a:xfrm>
            <a:prstGeom prst="ellipse">
              <a:avLst/>
            </a:prstGeom>
            <a:ln w="28575">
              <a:solidFill>
                <a:schemeClr val="bg2">
                  <a:lumMod val="75000"/>
                </a:schemeClr>
              </a:solidFill>
            </a:ln>
          </p:spPr>
        </p:pic>
      </p:grpSp>
      <p:sp>
        <p:nvSpPr>
          <p:cNvPr id="64" name="TextBox 63"/>
          <p:cNvSpPr txBox="1"/>
          <p:nvPr/>
        </p:nvSpPr>
        <p:spPr>
          <a:xfrm>
            <a:off x="4840834" y="3040725"/>
            <a:ext cx="1256668" cy="34853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View achievements tied to goals in PM</a:t>
            </a:r>
          </a:p>
        </p:txBody>
      </p:sp>
      <p:sp>
        <p:nvSpPr>
          <p:cNvPr id="72" name="Rectangle 71"/>
          <p:cNvSpPr/>
          <p:nvPr/>
        </p:nvSpPr>
        <p:spPr bwMode="gray">
          <a:xfrm>
            <a:off x="5623055" y="1268416"/>
            <a:ext cx="728935" cy="2613301"/>
          </a:xfrm>
          <a:prstGeom prst="rect">
            <a:avLst/>
          </a:prstGeom>
          <a:solidFill>
            <a:schemeClr val="bg1">
              <a:alpha val="68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77" name="Rectangle 76"/>
          <p:cNvSpPr/>
          <p:nvPr/>
        </p:nvSpPr>
        <p:spPr bwMode="gray">
          <a:xfrm>
            <a:off x="191914" y="1268418"/>
            <a:ext cx="11815003" cy="5233891"/>
          </a:xfrm>
          <a:prstGeom prst="rect">
            <a:avLst/>
          </a:prstGeom>
          <a:solidFill>
            <a:schemeClr val="bg1">
              <a:alpha val="68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254" name="Elbow Connector 253"/>
          <p:cNvCxnSpPr>
            <a:stCxn id="467" idx="3"/>
            <a:endCxn id="445" idx="1"/>
          </p:cNvCxnSpPr>
          <p:nvPr/>
        </p:nvCxnSpPr>
        <p:spPr>
          <a:xfrm>
            <a:off x="6610937" y="3974007"/>
            <a:ext cx="1723235" cy="16"/>
          </a:xfrm>
          <a:prstGeom prst="bentConnector3">
            <a:avLst/>
          </a:prstGeom>
          <a:ln w="6350">
            <a:solidFill>
              <a:schemeClr val="tx1"/>
            </a:solidFill>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18" name="TextBox 217"/>
          <p:cNvSpPr txBox="1"/>
          <p:nvPr/>
        </p:nvSpPr>
        <p:spPr>
          <a:xfrm>
            <a:off x="6653419" y="3444340"/>
            <a:ext cx="1396440" cy="50759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Review comp guidelines driven by PM ratings</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grpSp>
        <p:nvGrpSpPr>
          <p:cNvPr id="444" name="Group 443"/>
          <p:cNvGrpSpPr/>
          <p:nvPr/>
        </p:nvGrpSpPr>
        <p:grpSpPr>
          <a:xfrm>
            <a:off x="8230608" y="3423061"/>
            <a:ext cx="1113180" cy="889135"/>
            <a:chOff x="10537795" y="2649298"/>
            <a:chExt cx="1113696" cy="889547"/>
          </a:xfrm>
        </p:grpSpPr>
        <p:sp>
          <p:nvSpPr>
            <p:cNvPr id="445" name="Rectangle 444"/>
            <p:cNvSpPr/>
            <p:nvPr/>
          </p:nvSpPr>
          <p:spPr bwMode="gray">
            <a:xfrm>
              <a:off x="10641406" y="2862189"/>
              <a:ext cx="859536" cy="676656"/>
            </a:xfrm>
            <a:prstGeom prst="rect">
              <a:avLst/>
            </a:prstGeom>
            <a:solidFill>
              <a:schemeClr val="accent4">
                <a:lumMod val="75000"/>
              </a:schemeClr>
            </a:solidFill>
            <a:ln w="6350" algn="ctr">
              <a:noFill/>
              <a:miter lim="800000"/>
              <a:headEnd/>
              <a:tailEnd/>
            </a:ln>
          </p:spPr>
          <p:txBody>
            <a:bodyPr lIns="67466" tIns="53974" rIns="67466" bIns="53974" rtlCol="0" anchor="ctr"/>
            <a:lstStyle/>
            <a:p>
              <a:pPr algn="ctr" defTabSz="685480">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46" name="TextBox 445"/>
            <p:cNvSpPr txBox="1"/>
            <p:nvPr/>
          </p:nvSpPr>
          <p:spPr>
            <a:xfrm>
              <a:off x="10537795" y="2649298"/>
              <a:ext cx="1113696"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Compensation</a:t>
              </a:r>
            </a:p>
          </p:txBody>
        </p:sp>
        <p:pic>
          <p:nvPicPr>
            <p:cNvPr id="447" name="Picture 446"/>
            <p:cNvPicPr>
              <a:picLocks noChangeAspect="1"/>
            </p:cNvPicPr>
            <p:nvPr/>
          </p:nvPicPr>
          <p:blipFill>
            <a:blip r:embed="rId8"/>
            <a:stretch>
              <a:fillRect/>
            </a:stretch>
          </p:blipFill>
          <p:spPr>
            <a:xfrm>
              <a:off x="10783004" y="2959101"/>
              <a:ext cx="613643" cy="519237"/>
            </a:xfrm>
            <a:prstGeom prst="ellipse">
              <a:avLst/>
            </a:prstGeom>
            <a:ln w="28575">
              <a:solidFill>
                <a:schemeClr val="bg2">
                  <a:lumMod val="75000"/>
                </a:schemeClr>
              </a:solidFill>
            </a:ln>
          </p:spPr>
        </p:pic>
      </p:grpSp>
      <p:grpSp>
        <p:nvGrpSpPr>
          <p:cNvPr id="465" name="Group 464"/>
          <p:cNvGrpSpPr/>
          <p:nvPr/>
        </p:nvGrpSpPr>
        <p:grpSpPr>
          <a:xfrm>
            <a:off x="5616656" y="3881718"/>
            <a:ext cx="994280" cy="896376"/>
            <a:chOff x="9228648" y="2652564"/>
            <a:chExt cx="994740" cy="896791"/>
          </a:xfrm>
        </p:grpSpPr>
        <p:sp>
          <p:nvSpPr>
            <p:cNvPr id="466" name="Rectangle 465"/>
            <p:cNvSpPr/>
            <p:nvPr/>
          </p:nvSpPr>
          <p:spPr bwMode="gray">
            <a:xfrm>
              <a:off x="9310214" y="2872699"/>
              <a:ext cx="857963" cy="676656"/>
            </a:xfrm>
            <a:prstGeom prst="rect">
              <a:avLst/>
            </a:prstGeom>
            <a:solidFill>
              <a:srgbClr val="0FAAFF"/>
            </a:solidFill>
            <a:ln w="6350" algn="ctr">
              <a:noFill/>
              <a:miter lim="800000"/>
              <a:headEnd/>
              <a:tailEnd/>
            </a:ln>
          </p:spPr>
          <p:txBody>
            <a:bodyPr lIns="67466" tIns="53974" rIns="67466" bIns="53974" rtlCol="0" anchor="ctr"/>
            <a:lstStyle/>
            <a:p>
              <a:pPr algn="ctr" defTabSz="685480">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67" name="TextBox 466"/>
            <p:cNvSpPr txBox="1"/>
            <p:nvPr/>
          </p:nvSpPr>
          <p:spPr>
            <a:xfrm>
              <a:off x="9228648" y="2652564"/>
              <a:ext cx="994740"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Performance</a:t>
              </a:r>
            </a:p>
          </p:txBody>
        </p:sp>
        <p:pic>
          <p:nvPicPr>
            <p:cNvPr id="468" name="Picture 467"/>
            <p:cNvPicPr>
              <a:picLocks noChangeAspect="1"/>
            </p:cNvPicPr>
            <p:nvPr/>
          </p:nvPicPr>
          <p:blipFill>
            <a:blip r:embed="rId9"/>
            <a:stretch>
              <a:fillRect/>
            </a:stretch>
          </p:blipFill>
          <p:spPr>
            <a:xfrm>
              <a:off x="9436371" y="2940682"/>
              <a:ext cx="618435" cy="538638"/>
            </a:xfrm>
            <a:prstGeom prst="ellipse">
              <a:avLst/>
            </a:prstGeom>
            <a:ln w="28575">
              <a:solidFill>
                <a:schemeClr val="bg2">
                  <a:lumMod val="75000"/>
                </a:schemeClr>
              </a:solidFill>
            </a:ln>
          </p:spPr>
        </p:pic>
      </p:grpSp>
      <p:sp>
        <p:nvSpPr>
          <p:cNvPr id="59" name="Oval 58"/>
          <p:cNvSpPr/>
          <p:nvPr/>
        </p:nvSpPr>
        <p:spPr bwMode="gray">
          <a:xfrm>
            <a:off x="6403418" y="3500862"/>
            <a:ext cx="207518" cy="198489"/>
          </a:xfrm>
          <a:prstGeom prst="ellipse">
            <a:avLst/>
          </a:prstGeom>
          <a:solidFill>
            <a:srgbClr val="0070C0"/>
          </a:solidFill>
          <a:ln w="6350" algn="ctr">
            <a:noFill/>
            <a:miter lim="800000"/>
            <a:headEnd/>
            <a:tailEnd/>
          </a:ln>
          <a:effectLst>
            <a:glow rad="228600">
              <a:schemeClr val="accent1">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66" rIns="0" bIns="71966" rtlCol="0" anchor="ctr"/>
          <a:lstStyle/>
          <a:p>
            <a:pPr algn="ctr" defTabSz="914034"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4a</a:t>
            </a:r>
          </a:p>
        </p:txBody>
      </p:sp>
      <p:grpSp>
        <p:nvGrpSpPr>
          <p:cNvPr id="3" name="Group 2"/>
          <p:cNvGrpSpPr/>
          <p:nvPr/>
        </p:nvGrpSpPr>
        <p:grpSpPr>
          <a:xfrm>
            <a:off x="1401929" y="1394974"/>
            <a:ext cx="7606542" cy="1911874"/>
            <a:chOff x="1415851" y="1438682"/>
            <a:chExt cx="7610064" cy="1912760"/>
          </a:xfrm>
        </p:grpSpPr>
        <p:pic>
          <p:nvPicPr>
            <p:cNvPr id="75" name="Picture 74"/>
            <p:cNvPicPr>
              <a:picLocks noChangeAspect="1"/>
            </p:cNvPicPr>
            <p:nvPr/>
          </p:nvPicPr>
          <p:blipFill>
            <a:blip r:embed="rId10"/>
            <a:stretch>
              <a:fillRect/>
            </a:stretch>
          </p:blipFill>
          <p:spPr>
            <a:xfrm>
              <a:off x="1415851" y="1438682"/>
              <a:ext cx="7610064" cy="1912760"/>
            </a:xfrm>
            <a:prstGeom prst="rect">
              <a:avLst/>
            </a:prstGeom>
            <a:ln>
              <a:noFill/>
            </a:ln>
            <a:effectLst>
              <a:glow rad="228600">
                <a:schemeClr val="accent1">
                  <a:satMod val="175000"/>
                  <a:alpha val="40000"/>
                </a:schemeClr>
              </a:glo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76" name="Rounded Rectangle 75"/>
            <p:cNvSpPr/>
            <p:nvPr/>
          </p:nvSpPr>
          <p:spPr bwMode="gray">
            <a:xfrm>
              <a:off x="3199126" y="1705032"/>
              <a:ext cx="1084826" cy="460020"/>
            </a:xfrm>
            <a:prstGeom prst="roundRect">
              <a:avLst/>
            </a:prstGeom>
            <a:solidFill>
              <a:srgbClr val="F0AB00">
                <a:alpha val="27843"/>
              </a:srgbClr>
            </a:solidFill>
            <a:ln w="28575" algn="ctr">
              <a:solidFill>
                <a:schemeClr val="accent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a:ea typeface="Arial Unicode MS" pitchFamily="34" charset="-128"/>
                <a:cs typeface="Arial Unicode MS" pitchFamily="34" charset="-128"/>
              </a:endParaRPr>
            </a:p>
          </p:txBody>
        </p:sp>
      </p:grpSp>
      <p:sp>
        <p:nvSpPr>
          <p:cNvPr id="71" name="Title 1"/>
          <p:cNvSpPr>
            <a:spLocks noGrp="1"/>
          </p:cNvSpPr>
          <p:nvPr>
            <p:ph type="title"/>
          </p:nvPr>
        </p:nvSpPr>
        <p:spPr>
          <a:xfrm>
            <a:off x="505296" y="504677"/>
            <a:ext cx="11183887" cy="738493"/>
          </a:xfrm>
        </p:spPr>
        <p:txBody>
          <a:bodyPr/>
          <a:lstStyle/>
          <a:p>
            <a:r>
              <a:rPr lang="en-US" dirty="0"/>
              <a:t>Perform &amp; Reward</a:t>
            </a:r>
            <a:br>
              <a:rPr lang="en-US" dirty="0"/>
            </a:br>
            <a:r>
              <a:rPr lang="en-US" b="0" dirty="0"/>
              <a:t>Process Interactions</a:t>
            </a:r>
          </a:p>
        </p:txBody>
      </p:sp>
    </p:spTree>
    <p:extLst>
      <p:ext uri="{BB962C8B-B14F-4D97-AF65-F5344CB8AC3E}">
        <p14:creationId xmlns:p14="http://schemas.microsoft.com/office/powerpoint/2010/main" val="2376697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7" grpId="0" animBg="1"/>
      <p:bldP spid="2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5" name="Elbow Connector 244"/>
          <p:cNvCxnSpPr>
            <a:stCxn id="466" idx="3"/>
            <a:endCxn id="452" idx="1"/>
          </p:cNvCxnSpPr>
          <p:nvPr/>
        </p:nvCxnSpPr>
        <p:spPr>
          <a:xfrm>
            <a:off x="6555752" y="4439923"/>
            <a:ext cx="703842" cy="771274"/>
          </a:xfrm>
          <a:prstGeom prst="bentConnector3">
            <a:avLst>
              <a:gd name="adj1" fmla="val 50000"/>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9" name="Elbow Connector 248"/>
          <p:cNvCxnSpPr>
            <a:stCxn id="445" idx="2"/>
            <a:endCxn id="452" idx="3"/>
          </p:cNvCxnSpPr>
          <p:nvPr/>
        </p:nvCxnSpPr>
        <p:spPr>
          <a:xfrm rot="5400000">
            <a:off x="8022436" y="4469892"/>
            <a:ext cx="899002" cy="583607"/>
          </a:xfrm>
          <a:prstGeom prst="bentConnector2">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2" name="Elbow Connector 251"/>
          <p:cNvCxnSpPr>
            <a:stCxn id="463" idx="1"/>
            <a:endCxn id="470" idx="1"/>
          </p:cNvCxnSpPr>
          <p:nvPr/>
        </p:nvCxnSpPr>
        <p:spPr>
          <a:xfrm rot="10800000" flipV="1">
            <a:off x="3421417" y="2574499"/>
            <a:ext cx="16046" cy="1410966"/>
          </a:xfrm>
          <a:prstGeom prst="bentConnector3">
            <a:avLst>
              <a:gd name="adj1" fmla="val 1523944"/>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4" name="Elbow Connector 253"/>
          <p:cNvCxnSpPr>
            <a:stCxn id="467" idx="3"/>
            <a:endCxn id="445" idx="1"/>
          </p:cNvCxnSpPr>
          <p:nvPr/>
        </p:nvCxnSpPr>
        <p:spPr>
          <a:xfrm>
            <a:off x="6610937" y="3974007"/>
            <a:ext cx="1723235" cy="16"/>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Elbow Connector 260"/>
          <p:cNvCxnSpPr>
            <a:stCxn id="463" idx="3"/>
            <a:endCxn id="467" idx="0"/>
          </p:cNvCxnSpPr>
          <p:nvPr/>
        </p:nvCxnSpPr>
        <p:spPr>
          <a:xfrm>
            <a:off x="4296602" y="2574500"/>
            <a:ext cx="1817195" cy="1307218"/>
          </a:xfrm>
          <a:prstGeom prst="bentConnector2">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5" name="TextBox 274"/>
          <p:cNvSpPr txBox="1"/>
          <p:nvPr/>
        </p:nvSpPr>
        <p:spPr>
          <a:xfrm>
            <a:off x="4433990" y="2217041"/>
            <a:ext cx="1679807" cy="3383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       Review/manage goals during PM review</a:t>
            </a:r>
          </a:p>
        </p:txBody>
      </p:sp>
      <p:sp>
        <p:nvSpPr>
          <p:cNvPr id="276" name="TextBox 275"/>
          <p:cNvSpPr txBox="1"/>
          <p:nvPr/>
        </p:nvSpPr>
        <p:spPr>
          <a:xfrm>
            <a:off x="2434088" y="3115153"/>
            <a:ext cx="768792" cy="50759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Link CPM activities to goals</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grpSp>
        <p:nvGrpSpPr>
          <p:cNvPr id="31" name="Group 30"/>
          <p:cNvGrpSpPr/>
          <p:nvPr/>
        </p:nvGrpSpPr>
        <p:grpSpPr>
          <a:xfrm>
            <a:off x="10326341" y="4269211"/>
            <a:ext cx="1293931" cy="912266"/>
            <a:chOff x="10919537" y="2326857"/>
            <a:chExt cx="1294531" cy="912688"/>
          </a:xfrm>
        </p:grpSpPr>
        <p:sp>
          <p:nvSpPr>
            <p:cNvPr id="288" name="Rectangle 287"/>
            <p:cNvSpPr/>
            <p:nvPr/>
          </p:nvSpPr>
          <p:spPr bwMode="gray">
            <a:xfrm>
              <a:off x="11120297" y="2562889"/>
              <a:ext cx="859536" cy="676656"/>
            </a:xfrm>
            <a:prstGeom prst="rect">
              <a:avLst/>
            </a:prstGeom>
            <a:solidFill>
              <a:schemeClr val="bg1">
                <a:lumMod val="50000"/>
              </a:schemeClr>
            </a:solidFill>
            <a:ln w="6350" algn="ctr">
              <a:noFill/>
              <a:miter lim="800000"/>
              <a:headEnd/>
              <a:tailEnd/>
            </a:ln>
          </p:spPr>
          <p:txBody>
            <a:bodyPr lIns="67466" tIns="53974" rIns="67466" bIns="53974" rtlCol="0" anchor="ctr"/>
            <a:lstStyle/>
            <a:p>
              <a:pPr algn="ctr" defTabSz="685480">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291" name="TextBox 290"/>
            <p:cNvSpPr txBox="1"/>
            <p:nvPr/>
          </p:nvSpPr>
          <p:spPr>
            <a:xfrm>
              <a:off x="10919537" y="2326857"/>
              <a:ext cx="1294531"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Central</a:t>
              </a:r>
            </a:p>
          </p:txBody>
        </p:sp>
      </p:grpSp>
      <p:cxnSp>
        <p:nvCxnSpPr>
          <p:cNvPr id="28" name="Elbow Connector 27"/>
          <p:cNvCxnSpPr>
            <a:stCxn id="445" idx="3"/>
            <a:endCxn id="291" idx="0"/>
          </p:cNvCxnSpPr>
          <p:nvPr/>
        </p:nvCxnSpPr>
        <p:spPr>
          <a:xfrm>
            <a:off x="9193312" y="3974023"/>
            <a:ext cx="1779995" cy="295188"/>
          </a:xfrm>
          <a:prstGeom prst="bentConnector2">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8" name="TextBox 217"/>
          <p:cNvSpPr txBox="1"/>
          <p:nvPr/>
        </p:nvSpPr>
        <p:spPr>
          <a:xfrm>
            <a:off x="6653419" y="3444340"/>
            <a:ext cx="1396440" cy="50759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Review comp guidelines driven by PM ratings</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221" name="5-Point Star 220"/>
          <p:cNvSpPr/>
          <p:nvPr/>
        </p:nvSpPr>
        <p:spPr bwMode="gray">
          <a:xfrm>
            <a:off x="2193747" y="2192838"/>
            <a:ext cx="848686" cy="537513"/>
          </a:xfrm>
          <a:prstGeom prst="star5">
            <a:avLst/>
          </a:prstGeom>
          <a:solidFill>
            <a:schemeClr val="accent1"/>
          </a:solidFill>
          <a:ln w="6350" algn="ctr">
            <a:solidFill>
              <a:schemeClr val="tx1"/>
            </a:solidFill>
            <a:miter lim="800000"/>
            <a:headEnd/>
            <a:tailEnd/>
          </a:ln>
        </p:spPr>
        <p:txBody>
          <a:bodyPr lIns="0" tIns="0" rIns="0" bIns="0" rtlCol="0" anchor="ctr"/>
          <a:lstStyle/>
          <a:p>
            <a:pPr algn="ctr" defTabSz="914034" fontAlgn="base">
              <a:spcBef>
                <a:spcPct val="50000"/>
              </a:spcBef>
              <a:spcAft>
                <a:spcPct val="0"/>
              </a:spcAft>
              <a:buClr>
                <a:srgbClr val="F0AB00"/>
              </a:buClr>
              <a:buSzPct val="80000"/>
            </a:pPr>
            <a:r>
              <a:rPr lang="en-US" sz="1000" kern="0" dirty="0">
                <a:ea typeface="Arial Unicode MS" pitchFamily="34" charset="-128"/>
                <a:cs typeface="Arial Unicode MS" pitchFamily="34" charset="-128"/>
              </a:rPr>
              <a:t>Start</a:t>
            </a:r>
          </a:p>
        </p:txBody>
      </p:sp>
      <p:grpSp>
        <p:nvGrpSpPr>
          <p:cNvPr id="448" name="Group 447"/>
          <p:cNvGrpSpPr/>
          <p:nvPr/>
        </p:nvGrpSpPr>
        <p:grpSpPr>
          <a:xfrm>
            <a:off x="7259593" y="5118907"/>
            <a:ext cx="920541" cy="903482"/>
            <a:chOff x="10207550" y="3593940"/>
            <a:chExt cx="920967" cy="903900"/>
          </a:xfrm>
        </p:grpSpPr>
        <p:sp>
          <p:nvSpPr>
            <p:cNvPr id="449" name="Rectangle 448"/>
            <p:cNvSpPr/>
            <p:nvPr/>
          </p:nvSpPr>
          <p:spPr bwMode="gray">
            <a:xfrm>
              <a:off x="10239053" y="3821184"/>
              <a:ext cx="857963" cy="676656"/>
            </a:xfrm>
            <a:prstGeom prst="rect">
              <a:avLst/>
            </a:prstGeom>
            <a:solidFill>
              <a:srgbClr val="0070C0"/>
            </a:solidFill>
            <a:ln w="6350" algn="ctr">
              <a:noFill/>
              <a:miter lim="800000"/>
              <a:headEnd/>
              <a:tailEnd/>
            </a:ln>
          </p:spPr>
          <p:txBody>
            <a:bodyPr lIns="67466" tIns="53974" rIns="67466" bIns="53974" rtlCol="0" anchor="ctr"/>
            <a:lstStyle/>
            <a:p>
              <a:pPr algn="ctr" defTabSz="685480">
                <a:spcBef>
                  <a:spcPct val="50000"/>
                </a:spcBef>
                <a:buClr>
                  <a:srgbClr val="F0AB00"/>
                </a:buClr>
                <a:buSzPct val="80000"/>
              </a:pPr>
              <a:endParaRPr lang="en-US" sz="1500" kern="0" dirty="0">
                <a:ea typeface="Arial Unicode MS" pitchFamily="34" charset="-128"/>
                <a:cs typeface="Arial Unicode MS" pitchFamily="34" charset="-128"/>
              </a:endParaRPr>
            </a:p>
          </p:txBody>
        </p:sp>
        <p:grpSp>
          <p:nvGrpSpPr>
            <p:cNvPr id="450" name="Group 449"/>
            <p:cNvGrpSpPr/>
            <p:nvPr/>
          </p:nvGrpSpPr>
          <p:grpSpPr>
            <a:xfrm>
              <a:off x="10207550" y="3593940"/>
              <a:ext cx="920967" cy="801975"/>
              <a:chOff x="9145616" y="3916564"/>
              <a:chExt cx="920967" cy="801975"/>
            </a:xfrm>
          </p:grpSpPr>
          <p:pic>
            <p:nvPicPr>
              <p:cNvPr id="451" name="Picture 450"/>
              <p:cNvPicPr>
                <a:picLocks noChangeAspect="1"/>
              </p:cNvPicPr>
              <p:nvPr/>
            </p:nvPicPr>
            <p:blipFill>
              <a:blip r:embed="rId3"/>
              <a:stretch>
                <a:fillRect/>
              </a:stretch>
            </p:blipFill>
            <p:spPr>
              <a:xfrm>
                <a:off x="9243450" y="4218393"/>
                <a:ext cx="714597" cy="500146"/>
              </a:xfrm>
              <a:prstGeom prst="ellipse">
                <a:avLst/>
              </a:prstGeom>
              <a:ln w="28575">
                <a:solidFill>
                  <a:schemeClr val="bg2">
                    <a:lumMod val="75000"/>
                  </a:schemeClr>
                </a:solidFill>
              </a:ln>
            </p:spPr>
          </p:pic>
          <p:sp>
            <p:nvSpPr>
              <p:cNvPr id="452" name="TextBox 451"/>
              <p:cNvSpPr txBox="1"/>
              <p:nvPr/>
            </p:nvSpPr>
            <p:spPr>
              <a:xfrm>
                <a:off x="9145616" y="3916564"/>
                <a:ext cx="920967"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Calibration</a:t>
                </a:r>
              </a:p>
            </p:txBody>
          </p:sp>
        </p:grpSp>
      </p:grpSp>
      <p:grpSp>
        <p:nvGrpSpPr>
          <p:cNvPr id="460" name="Group 459"/>
          <p:cNvGrpSpPr/>
          <p:nvPr/>
        </p:nvGrpSpPr>
        <p:grpSpPr>
          <a:xfrm>
            <a:off x="3236798" y="2018307"/>
            <a:ext cx="1293931" cy="894364"/>
            <a:chOff x="12607215" y="3190604"/>
            <a:chExt cx="1294531" cy="894778"/>
          </a:xfrm>
        </p:grpSpPr>
        <p:grpSp>
          <p:nvGrpSpPr>
            <p:cNvPr id="461" name="Group 460"/>
            <p:cNvGrpSpPr/>
            <p:nvPr/>
          </p:nvGrpSpPr>
          <p:grpSpPr>
            <a:xfrm>
              <a:off x="12807975" y="3408726"/>
              <a:ext cx="859536" cy="676656"/>
              <a:chOff x="6457975" y="2872699"/>
              <a:chExt cx="859536" cy="676656"/>
            </a:xfrm>
          </p:grpSpPr>
          <p:sp>
            <p:nvSpPr>
              <p:cNvPr id="463" name="Rectangle 462"/>
              <p:cNvSpPr/>
              <p:nvPr/>
            </p:nvSpPr>
            <p:spPr bwMode="gray">
              <a:xfrm>
                <a:off x="6457975" y="2872699"/>
                <a:ext cx="859536" cy="676656"/>
              </a:xfrm>
              <a:prstGeom prst="rect">
                <a:avLst/>
              </a:prstGeom>
              <a:solidFill>
                <a:srgbClr val="D4652D"/>
              </a:solidFill>
              <a:ln w="6350" algn="ctr">
                <a:noFill/>
                <a:miter lim="800000"/>
                <a:headEnd/>
                <a:tailEnd/>
              </a:ln>
            </p:spPr>
            <p:txBody>
              <a:bodyPr lIns="67466" tIns="53974" rIns="67466" bIns="53974" rtlCol="0" anchor="ctr"/>
              <a:lstStyle/>
              <a:p>
                <a:pPr algn="ctr" defTabSz="685480">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464" name="Picture 463"/>
              <p:cNvPicPr>
                <a:picLocks noChangeAspect="1"/>
              </p:cNvPicPr>
              <p:nvPr/>
            </p:nvPicPr>
            <p:blipFill rotWithShape="1">
              <a:blip r:embed="rId4"/>
              <a:srcRect l="18956" t="7002"/>
              <a:stretch/>
            </p:blipFill>
            <p:spPr>
              <a:xfrm>
                <a:off x="6648440" y="2949659"/>
                <a:ext cx="494578" cy="497550"/>
              </a:xfrm>
              <a:prstGeom prst="ellipse">
                <a:avLst/>
              </a:prstGeom>
              <a:ln w="28575">
                <a:solidFill>
                  <a:schemeClr val="bg2">
                    <a:lumMod val="75000"/>
                  </a:schemeClr>
                </a:solidFill>
              </a:ln>
            </p:spPr>
          </p:pic>
        </p:grpSp>
        <p:sp>
          <p:nvSpPr>
            <p:cNvPr id="462" name="TextBox 461"/>
            <p:cNvSpPr txBox="1"/>
            <p:nvPr/>
          </p:nvSpPr>
          <p:spPr>
            <a:xfrm>
              <a:off x="12607215" y="3190604"/>
              <a:ext cx="1294531" cy="184709"/>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Goals</a:t>
              </a:r>
            </a:p>
          </p:txBody>
        </p:sp>
      </p:grpSp>
      <p:grpSp>
        <p:nvGrpSpPr>
          <p:cNvPr id="465" name="Group 464"/>
          <p:cNvGrpSpPr/>
          <p:nvPr/>
        </p:nvGrpSpPr>
        <p:grpSpPr>
          <a:xfrm>
            <a:off x="5616656" y="3881718"/>
            <a:ext cx="994280" cy="896376"/>
            <a:chOff x="9228648" y="2652564"/>
            <a:chExt cx="994740" cy="896791"/>
          </a:xfrm>
        </p:grpSpPr>
        <p:sp>
          <p:nvSpPr>
            <p:cNvPr id="466" name="Rectangle 465"/>
            <p:cNvSpPr/>
            <p:nvPr/>
          </p:nvSpPr>
          <p:spPr bwMode="gray">
            <a:xfrm>
              <a:off x="9310214" y="2872699"/>
              <a:ext cx="857963" cy="676656"/>
            </a:xfrm>
            <a:prstGeom prst="rect">
              <a:avLst/>
            </a:prstGeom>
            <a:solidFill>
              <a:srgbClr val="0FAAFF"/>
            </a:solidFill>
            <a:ln w="6350" algn="ctr">
              <a:noFill/>
              <a:miter lim="800000"/>
              <a:headEnd/>
              <a:tailEnd/>
            </a:ln>
          </p:spPr>
          <p:txBody>
            <a:bodyPr lIns="67466" tIns="53974" rIns="67466" bIns="53974" rtlCol="0" anchor="ctr"/>
            <a:lstStyle/>
            <a:p>
              <a:pPr algn="ctr" defTabSz="685480">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67" name="TextBox 466"/>
            <p:cNvSpPr txBox="1"/>
            <p:nvPr/>
          </p:nvSpPr>
          <p:spPr>
            <a:xfrm>
              <a:off x="9228648" y="2652564"/>
              <a:ext cx="994740"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Performance</a:t>
              </a:r>
            </a:p>
          </p:txBody>
        </p:sp>
        <p:pic>
          <p:nvPicPr>
            <p:cNvPr id="468" name="Picture 467"/>
            <p:cNvPicPr>
              <a:picLocks noChangeAspect="1"/>
            </p:cNvPicPr>
            <p:nvPr/>
          </p:nvPicPr>
          <p:blipFill>
            <a:blip r:embed="rId5"/>
            <a:stretch>
              <a:fillRect/>
            </a:stretch>
          </p:blipFill>
          <p:spPr>
            <a:xfrm>
              <a:off x="9436371" y="2940682"/>
              <a:ext cx="618435" cy="538638"/>
            </a:xfrm>
            <a:prstGeom prst="ellipse">
              <a:avLst/>
            </a:prstGeom>
            <a:ln w="28575">
              <a:solidFill>
                <a:schemeClr val="bg2">
                  <a:lumMod val="75000"/>
                </a:schemeClr>
              </a:solidFill>
            </a:ln>
          </p:spPr>
        </p:pic>
      </p:grpSp>
      <p:grpSp>
        <p:nvGrpSpPr>
          <p:cNvPr id="469" name="Group 468"/>
          <p:cNvGrpSpPr/>
          <p:nvPr/>
        </p:nvGrpSpPr>
        <p:grpSpPr>
          <a:xfrm>
            <a:off x="3273968" y="3434644"/>
            <a:ext cx="1187495" cy="888993"/>
            <a:chOff x="7737214" y="2659950"/>
            <a:chExt cx="1188045" cy="889405"/>
          </a:xfrm>
        </p:grpSpPr>
        <p:sp>
          <p:nvSpPr>
            <p:cNvPr id="470" name="Rectangle 469"/>
            <p:cNvSpPr/>
            <p:nvPr/>
          </p:nvSpPr>
          <p:spPr bwMode="gray">
            <a:xfrm>
              <a:off x="7884731" y="2872699"/>
              <a:ext cx="859536" cy="676656"/>
            </a:xfrm>
            <a:prstGeom prst="rect">
              <a:avLst/>
            </a:prstGeom>
            <a:solidFill>
              <a:srgbClr val="92D050"/>
            </a:solidFill>
            <a:ln w="6350" algn="ctr">
              <a:noFill/>
              <a:miter lim="800000"/>
              <a:headEnd/>
              <a:tailEnd/>
            </a:ln>
          </p:spPr>
          <p:txBody>
            <a:bodyPr lIns="67466" tIns="53974" rIns="67466" bIns="53974" rtlCol="0" anchor="ctr"/>
            <a:lstStyle/>
            <a:p>
              <a:pPr algn="ctr" defTabSz="685480">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71" name="TextBox 470"/>
            <p:cNvSpPr txBox="1"/>
            <p:nvPr/>
          </p:nvSpPr>
          <p:spPr>
            <a:xfrm>
              <a:off x="7737214" y="2659950"/>
              <a:ext cx="1188045" cy="188192"/>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Continuous PM</a:t>
              </a:r>
            </a:p>
          </p:txBody>
        </p:sp>
        <p:pic>
          <p:nvPicPr>
            <p:cNvPr id="472" name="Picture 471"/>
            <p:cNvPicPr>
              <a:picLocks noChangeAspect="1"/>
            </p:cNvPicPr>
            <p:nvPr/>
          </p:nvPicPr>
          <p:blipFill>
            <a:blip r:embed="rId6"/>
            <a:stretch>
              <a:fillRect/>
            </a:stretch>
          </p:blipFill>
          <p:spPr>
            <a:xfrm>
              <a:off x="7941716" y="2966820"/>
              <a:ext cx="745295" cy="470109"/>
            </a:xfrm>
            <a:prstGeom prst="ellipse">
              <a:avLst/>
            </a:prstGeom>
            <a:ln w="28575">
              <a:solidFill>
                <a:schemeClr val="bg2">
                  <a:lumMod val="75000"/>
                </a:schemeClr>
              </a:solidFill>
            </a:ln>
          </p:spPr>
        </p:pic>
      </p:grpSp>
      <p:pic>
        <p:nvPicPr>
          <p:cNvPr id="162" name="Picture 161"/>
          <p:cNvPicPr>
            <a:picLocks noChangeAspect="1"/>
          </p:cNvPicPr>
          <p:nvPr/>
        </p:nvPicPr>
        <p:blipFill>
          <a:blip r:embed="rId7"/>
          <a:stretch>
            <a:fillRect/>
          </a:stretch>
        </p:blipFill>
        <p:spPr>
          <a:xfrm>
            <a:off x="10631357" y="4558403"/>
            <a:ext cx="634009" cy="569805"/>
          </a:xfrm>
          <a:prstGeom prst="roundRect">
            <a:avLst/>
          </a:prstGeom>
          <a:ln w="28575">
            <a:solidFill>
              <a:schemeClr val="bg2">
                <a:lumMod val="50000"/>
              </a:schemeClr>
            </a:solidFill>
          </a:ln>
        </p:spPr>
      </p:pic>
      <p:sp>
        <p:nvSpPr>
          <p:cNvPr id="186" name="Chevron 185"/>
          <p:cNvSpPr/>
          <p:nvPr/>
        </p:nvSpPr>
        <p:spPr bwMode="gray">
          <a:xfrm>
            <a:off x="1803308" y="2575218"/>
            <a:ext cx="396745" cy="1827583"/>
          </a:xfrm>
          <a:prstGeom prst="chevron">
            <a:avLst/>
          </a:prstGeom>
          <a:solidFill>
            <a:schemeClr val="accent1"/>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a:ea typeface="Arial Unicode MS" pitchFamily="34" charset="-128"/>
              <a:cs typeface="Arial Unicode MS" pitchFamily="34" charset="-128"/>
            </a:endParaRPr>
          </a:p>
        </p:txBody>
      </p:sp>
      <p:sp>
        <p:nvSpPr>
          <p:cNvPr id="197" name="Flowchart: Off-page Connector 196"/>
          <p:cNvSpPr/>
          <p:nvPr/>
        </p:nvSpPr>
        <p:spPr bwMode="gray">
          <a:xfrm>
            <a:off x="409232" y="2212461"/>
            <a:ext cx="1097887" cy="894796"/>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Recruit to Hire</a:t>
            </a:r>
          </a:p>
        </p:txBody>
      </p:sp>
      <p:sp>
        <p:nvSpPr>
          <p:cNvPr id="198" name="TextBox 197"/>
          <p:cNvSpPr txBox="1"/>
          <p:nvPr/>
        </p:nvSpPr>
        <p:spPr>
          <a:xfrm>
            <a:off x="192707" y="4291384"/>
            <a:ext cx="1530934" cy="922902"/>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Employee Profile serves as a central repository for all talent data (all modules </a:t>
            </a:r>
            <a:r>
              <a:rPr lang="en-US" sz="1200" kern="0" dirty="0" err="1">
                <a:ea typeface="Arial Unicode MS" pitchFamily="34" charset="-128"/>
                <a:cs typeface="Arial Unicode MS" pitchFamily="34" charset="-128"/>
              </a:rPr>
              <a:t>feed back</a:t>
            </a:r>
            <a:r>
              <a:rPr lang="en-US" sz="1200" kern="0" dirty="0">
                <a:ea typeface="Arial Unicode MS" pitchFamily="34" charset="-128"/>
                <a:cs typeface="Arial Unicode MS" pitchFamily="34" charset="-128"/>
              </a:rPr>
              <a:t> to EP)</a:t>
            </a:r>
          </a:p>
        </p:txBody>
      </p:sp>
      <p:sp>
        <p:nvSpPr>
          <p:cNvPr id="54" name="Flowchart: Off-page Connector 53"/>
          <p:cNvSpPr/>
          <p:nvPr/>
        </p:nvSpPr>
        <p:spPr bwMode="gray">
          <a:xfrm>
            <a:off x="4530729" y="5031891"/>
            <a:ext cx="1097887" cy="580329"/>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Learn &amp; Develop</a:t>
            </a:r>
          </a:p>
        </p:txBody>
      </p:sp>
      <p:cxnSp>
        <p:nvCxnSpPr>
          <p:cNvPr id="5" name="Elbow Connector 4"/>
          <p:cNvCxnSpPr>
            <a:stCxn id="54" idx="0"/>
            <a:endCxn id="466" idx="1"/>
          </p:cNvCxnSpPr>
          <p:nvPr/>
        </p:nvCxnSpPr>
        <p:spPr>
          <a:xfrm rot="5400000" flipH="1" flipV="1">
            <a:off x="5092945" y="4426650"/>
            <a:ext cx="591969" cy="618514"/>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Oval 55"/>
          <p:cNvSpPr/>
          <p:nvPr/>
        </p:nvSpPr>
        <p:spPr bwMode="gray">
          <a:xfrm>
            <a:off x="2191480" y="3029620"/>
            <a:ext cx="207518" cy="198489"/>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66" rIns="0" bIns="71966" rtlCol="0" anchor="ctr"/>
          <a:lstStyle/>
          <a:p>
            <a:pPr algn="ctr" defTabSz="914034"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a:t>
            </a:r>
          </a:p>
        </p:txBody>
      </p:sp>
      <p:sp>
        <p:nvSpPr>
          <p:cNvPr id="57" name="Oval 56"/>
          <p:cNvSpPr/>
          <p:nvPr/>
        </p:nvSpPr>
        <p:spPr bwMode="gray">
          <a:xfrm>
            <a:off x="4460351" y="2152558"/>
            <a:ext cx="207518" cy="198489"/>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66" rIns="0" bIns="71966" rtlCol="0" anchor="ctr"/>
          <a:lstStyle/>
          <a:p>
            <a:pPr algn="ctr" defTabSz="914034"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2</a:t>
            </a:r>
          </a:p>
        </p:txBody>
      </p:sp>
      <p:sp>
        <p:nvSpPr>
          <p:cNvPr id="58" name="Oval 57"/>
          <p:cNvSpPr/>
          <p:nvPr/>
        </p:nvSpPr>
        <p:spPr bwMode="gray">
          <a:xfrm>
            <a:off x="5388928" y="2771249"/>
            <a:ext cx="207518" cy="198489"/>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66" rIns="0" bIns="71966" rtlCol="0" anchor="ctr"/>
          <a:lstStyle/>
          <a:p>
            <a:pPr algn="ctr" defTabSz="914034"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3</a:t>
            </a:r>
          </a:p>
        </p:txBody>
      </p:sp>
      <p:sp>
        <p:nvSpPr>
          <p:cNvPr id="59" name="Oval 58"/>
          <p:cNvSpPr/>
          <p:nvPr/>
        </p:nvSpPr>
        <p:spPr bwMode="gray">
          <a:xfrm>
            <a:off x="6403418" y="3500862"/>
            <a:ext cx="207518" cy="198489"/>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66" rIns="0" bIns="71966" rtlCol="0" anchor="ctr"/>
          <a:lstStyle/>
          <a:p>
            <a:pPr algn="ctr" defTabSz="914034"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4a</a:t>
            </a:r>
          </a:p>
        </p:txBody>
      </p:sp>
      <p:sp>
        <p:nvSpPr>
          <p:cNvPr id="61" name="Oval 60"/>
          <p:cNvSpPr/>
          <p:nvPr/>
        </p:nvSpPr>
        <p:spPr bwMode="gray">
          <a:xfrm>
            <a:off x="7561194" y="4466759"/>
            <a:ext cx="207518" cy="198489"/>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66" rIns="0" bIns="71966" rtlCol="0" anchor="ctr"/>
          <a:lstStyle/>
          <a:p>
            <a:pPr algn="ctr" defTabSz="914034"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5</a:t>
            </a:r>
          </a:p>
        </p:txBody>
      </p:sp>
      <p:sp>
        <p:nvSpPr>
          <p:cNvPr id="62" name="Oval 61"/>
          <p:cNvSpPr/>
          <p:nvPr/>
        </p:nvSpPr>
        <p:spPr bwMode="gray">
          <a:xfrm>
            <a:off x="10110148" y="3152580"/>
            <a:ext cx="207518" cy="198489"/>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66" rIns="0" bIns="71966" rtlCol="0" anchor="ctr"/>
          <a:lstStyle/>
          <a:p>
            <a:pPr algn="ctr" defTabSz="914034"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6</a:t>
            </a:r>
          </a:p>
        </p:txBody>
      </p:sp>
      <p:grpSp>
        <p:nvGrpSpPr>
          <p:cNvPr id="66" name="Group 65"/>
          <p:cNvGrpSpPr/>
          <p:nvPr/>
        </p:nvGrpSpPr>
        <p:grpSpPr>
          <a:xfrm>
            <a:off x="309446" y="3211272"/>
            <a:ext cx="1297459" cy="890571"/>
            <a:chOff x="306765" y="3211963"/>
            <a:chExt cx="1298059" cy="890983"/>
          </a:xfrm>
        </p:grpSpPr>
        <p:grpSp>
          <p:nvGrpSpPr>
            <p:cNvPr id="67" name="Group 66"/>
            <p:cNvGrpSpPr/>
            <p:nvPr/>
          </p:nvGrpSpPr>
          <p:grpSpPr>
            <a:xfrm>
              <a:off x="306765" y="3211963"/>
              <a:ext cx="1298059" cy="890983"/>
              <a:chOff x="9840226" y="1505472"/>
              <a:chExt cx="1563244" cy="919331"/>
            </a:xfrm>
          </p:grpSpPr>
          <p:sp>
            <p:nvSpPr>
              <p:cNvPr id="69" name="Rectangle 68"/>
              <p:cNvSpPr/>
              <p:nvPr/>
            </p:nvSpPr>
            <p:spPr bwMode="gray">
              <a:xfrm>
                <a:off x="10140757" y="1726618"/>
                <a:ext cx="1035134" cy="698185"/>
              </a:xfrm>
              <a:prstGeom prst="rect">
                <a:avLst/>
              </a:prstGeom>
              <a:solidFill>
                <a:schemeClr val="bg1">
                  <a:lumMod val="65000"/>
                </a:schemeClr>
              </a:solidFill>
              <a:ln w="6350" algn="ctr">
                <a:noFill/>
                <a:miter lim="800000"/>
                <a:headEnd/>
                <a:tailEnd/>
              </a:ln>
            </p:spPr>
            <p:txBody>
              <a:bodyPr lIns="67466" tIns="53974" rIns="67466" bIns="53974" rtlCol="0" anchor="ctr"/>
              <a:lstStyle/>
              <a:p>
                <a:pPr algn="ctr" defTabSz="685480">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70" name="TextBox 69"/>
              <p:cNvSpPr txBox="1"/>
              <p:nvPr/>
            </p:nvSpPr>
            <p:spPr>
              <a:xfrm>
                <a:off x="9840226" y="1505472"/>
                <a:ext cx="1563244" cy="190541"/>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Profile</a:t>
                </a:r>
              </a:p>
            </p:txBody>
          </p:sp>
        </p:grpSp>
        <p:pic>
          <p:nvPicPr>
            <p:cNvPr id="68" name="Picture 67"/>
            <p:cNvPicPr>
              <a:picLocks noChangeAspect="1"/>
            </p:cNvPicPr>
            <p:nvPr/>
          </p:nvPicPr>
          <p:blipFill>
            <a:blip r:embed="rId8"/>
            <a:stretch>
              <a:fillRect/>
            </a:stretch>
          </p:blipFill>
          <p:spPr>
            <a:xfrm>
              <a:off x="711403" y="3456032"/>
              <a:ext cx="580141" cy="617171"/>
            </a:xfrm>
            <a:prstGeom prst="ellipse">
              <a:avLst/>
            </a:prstGeom>
            <a:ln w="28575">
              <a:solidFill>
                <a:schemeClr val="bg2">
                  <a:lumMod val="75000"/>
                </a:schemeClr>
              </a:solidFill>
            </a:ln>
          </p:spPr>
        </p:pic>
      </p:grpSp>
      <p:sp>
        <p:nvSpPr>
          <p:cNvPr id="64" name="TextBox 63"/>
          <p:cNvSpPr txBox="1"/>
          <p:nvPr/>
        </p:nvSpPr>
        <p:spPr>
          <a:xfrm>
            <a:off x="4840834" y="3040725"/>
            <a:ext cx="1256668" cy="34853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View achievements tied to goals in PM</a:t>
            </a:r>
          </a:p>
        </p:txBody>
      </p:sp>
      <p:sp>
        <p:nvSpPr>
          <p:cNvPr id="74" name="Rectangle 73"/>
          <p:cNvSpPr/>
          <p:nvPr/>
        </p:nvSpPr>
        <p:spPr bwMode="gray">
          <a:xfrm>
            <a:off x="191914" y="1344879"/>
            <a:ext cx="11815003" cy="5157429"/>
          </a:xfrm>
          <a:prstGeom prst="rect">
            <a:avLst/>
          </a:prstGeom>
          <a:solidFill>
            <a:schemeClr val="bg1">
              <a:alpha val="68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grpSp>
        <p:nvGrpSpPr>
          <p:cNvPr id="444" name="Group 443"/>
          <p:cNvGrpSpPr/>
          <p:nvPr/>
        </p:nvGrpSpPr>
        <p:grpSpPr>
          <a:xfrm>
            <a:off x="8230608" y="3423061"/>
            <a:ext cx="1113180" cy="889135"/>
            <a:chOff x="10537795" y="2649298"/>
            <a:chExt cx="1113696" cy="889547"/>
          </a:xfrm>
        </p:grpSpPr>
        <p:sp>
          <p:nvSpPr>
            <p:cNvPr id="445" name="Rectangle 444"/>
            <p:cNvSpPr/>
            <p:nvPr/>
          </p:nvSpPr>
          <p:spPr bwMode="gray">
            <a:xfrm>
              <a:off x="10641406" y="2862189"/>
              <a:ext cx="859536" cy="676656"/>
            </a:xfrm>
            <a:prstGeom prst="rect">
              <a:avLst/>
            </a:prstGeom>
            <a:solidFill>
              <a:schemeClr val="accent4">
                <a:lumMod val="75000"/>
              </a:schemeClr>
            </a:solidFill>
            <a:ln w="6350" algn="ctr">
              <a:noFill/>
              <a:miter lim="800000"/>
              <a:headEnd/>
              <a:tailEnd/>
            </a:ln>
          </p:spPr>
          <p:txBody>
            <a:bodyPr lIns="67466" tIns="53974" rIns="67466" bIns="53974" rtlCol="0" anchor="ctr"/>
            <a:lstStyle/>
            <a:p>
              <a:pPr algn="ctr" defTabSz="685480">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46" name="TextBox 445"/>
            <p:cNvSpPr txBox="1"/>
            <p:nvPr/>
          </p:nvSpPr>
          <p:spPr>
            <a:xfrm>
              <a:off x="10537795" y="2649298"/>
              <a:ext cx="1113696"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Compensation</a:t>
              </a:r>
            </a:p>
          </p:txBody>
        </p:sp>
        <p:pic>
          <p:nvPicPr>
            <p:cNvPr id="447" name="Picture 446"/>
            <p:cNvPicPr>
              <a:picLocks noChangeAspect="1"/>
            </p:cNvPicPr>
            <p:nvPr/>
          </p:nvPicPr>
          <p:blipFill>
            <a:blip r:embed="rId9"/>
            <a:stretch>
              <a:fillRect/>
            </a:stretch>
          </p:blipFill>
          <p:spPr>
            <a:xfrm>
              <a:off x="10783004" y="2959101"/>
              <a:ext cx="613643" cy="519237"/>
            </a:xfrm>
            <a:prstGeom prst="ellipse">
              <a:avLst/>
            </a:prstGeom>
            <a:ln w="28575">
              <a:solidFill>
                <a:schemeClr val="bg2">
                  <a:lumMod val="75000"/>
                </a:schemeClr>
              </a:solidFill>
            </a:ln>
          </p:spPr>
        </p:pic>
      </p:grpSp>
      <p:grpSp>
        <p:nvGrpSpPr>
          <p:cNvPr id="49" name="Group 48"/>
          <p:cNvGrpSpPr/>
          <p:nvPr/>
        </p:nvGrpSpPr>
        <p:grpSpPr>
          <a:xfrm>
            <a:off x="6353231" y="1953125"/>
            <a:ext cx="1293931" cy="905533"/>
            <a:chOff x="10275380" y="1505472"/>
            <a:chExt cx="1294531" cy="905953"/>
          </a:xfrm>
        </p:grpSpPr>
        <p:sp>
          <p:nvSpPr>
            <p:cNvPr id="50" name="Rectangle 49"/>
            <p:cNvSpPr/>
            <p:nvPr/>
          </p:nvSpPr>
          <p:spPr bwMode="gray">
            <a:xfrm>
              <a:off x="10492431" y="1726619"/>
              <a:ext cx="843173" cy="684806"/>
            </a:xfrm>
            <a:prstGeom prst="rect">
              <a:avLst/>
            </a:prstGeom>
            <a:solidFill>
              <a:schemeClr val="bg1">
                <a:lumMod val="65000"/>
              </a:schemeClr>
            </a:solidFill>
            <a:ln w="6350" algn="ctr">
              <a:noFill/>
              <a:miter lim="800000"/>
              <a:headEnd/>
              <a:tailEnd/>
            </a:ln>
          </p:spPr>
          <p:txBody>
            <a:bodyPr lIns="67466" tIns="53974" rIns="67466" bIns="53974" rtlCol="0" anchor="ctr"/>
            <a:lstStyle/>
            <a:p>
              <a:pPr algn="ctr" defTabSz="685480">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51" name="Picture 50"/>
            <p:cNvPicPr>
              <a:picLocks noChangeAspect="1"/>
            </p:cNvPicPr>
            <p:nvPr/>
          </p:nvPicPr>
          <p:blipFill>
            <a:blip r:embed="rId8"/>
            <a:stretch>
              <a:fillRect/>
            </a:stretch>
          </p:blipFill>
          <p:spPr>
            <a:xfrm>
              <a:off x="10661650" y="1773765"/>
              <a:ext cx="521096" cy="554357"/>
            </a:xfrm>
            <a:prstGeom prst="ellipse">
              <a:avLst/>
            </a:prstGeom>
            <a:ln w="28575">
              <a:solidFill>
                <a:schemeClr val="bg2">
                  <a:lumMod val="75000"/>
                </a:schemeClr>
              </a:solidFill>
            </a:ln>
          </p:spPr>
        </p:pic>
        <p:sp>
          <p:nvSpPr>
            <p:cNvPr id="52" name="TextBox 51"/>
            <p:cNvSpPr txBox="1"/>
            <p:nvPr/>
          </p:nvSpPr>
          <p:spPr>
            <a:xfrm>
              <a:off x="10275380" y="1505472"/>
              <a:ext cx="1294531" cy="184709"/>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Profile</a:t>
              </a:r>
            </a:p>
          </p:txBody>
        </p:sp>
      </p:grpSp>
      <p:cxnSp>
        <p:nvCxnSpPr>
          <p:cNvPr id="4" name="Elbow Connector 3"/>
          <p:cNvCxnSpPr>
            <a:stCxn id="50" idx="3"/>
            <a:endCxn id="446" idx="0"/>
          </p:cNvCxnSpPr>
          <p:nvPr/>
        </p:nvCxnSpPr>
        <p:spPr>
          <a:xfrm>
            <a:off x="7412960" y="2516412"/>
            <a:ext cx="1374238" cy="906646"/>
          </a:xfrm>
          <a:prstGeom prst="bentConnector2">
            <a:avLst/>
          </a:prstGeom>
          <a:ln w="6350">
            <a:solidFill>
              <a:schemeClr val="tx1"/>
            </a:solidFill>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7752299" y="1998004"/>
            <a:ext cx="1441010" cy="50759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Review comp guidelines driven by ratings stored on EP</a:t>
            </a:r>
          </a:p>
        </p:txBody>
      </p:sp>
      <p:sp>
        <p:nvSpPr>
          <p:cNvPr id="60" name="Oval 59"/>
          <p:cNvSpPr/>
          <p:nvPr/>
        </p:nvSpPr>
        <p:spPr bwMode="gray">
          <a:xfrm>
            <a:off x="7499165" y="2180597"/>
            <a:ext cx="207518" cy="198489"/>
          </a:xfrm>
          <a:prstGeom prst="ellipse">
            <a:avLst/>
          </a:prstGeom>
          <a:solidFill>
            <a:srgbClr val="0070C0"/>
          </a:solidFill>
          <a:ln w="6350" algn="ctr">
            <a:noFill/>
            <a:miter lim="800000"/>
            <a:headEnd/>
            <a:tailEnd/>
          </a:ln>
          <a:effectLst>
            <a:glow rad="228600">
              <a:schemeClr val="accent1">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0" tIns="71966" rIns="0" bIns="71966" rtlCol="0" anchor="ctr"/>
          <a:lstStyle/>
          <a:p>
            <a:pPr algn="ctr" defTabSz="914034"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4b</a:t>
            </a:r>
          </a:p>
        </p:txBody>
      </p:sp>
      <p:grpSp>
        <p:nvGrpSpPr>
          <p:cNvPr id="6" name="Group 5"/>
          <p:cNvGrpSpPr/>
          <p:nvPr/>
        </p:nvGrpSpPr>
        <p:grpSpPr>
          <a:xfrm>
            <a:off x="598961" y="3217745"/>
            <a:ext cx="6931591" cy="1896666"/>
            <a:chOff x="596414" y="3218440"/>
            <a:chExt cx="6934801" cy="1897544"/>
          </a:xfrm>
        </p:grpSpPr>
        <p:pic>
          <p:nvPicPr>
            <p:cNvPr id="3" name="Picture 2"/>
            <p:cNvPicPr>
              <a:picLocks noChangeAspect="1"/>
            </p:cNvPicPr>
            <p:nvPr/>
          </p:nvPicPr>
          <p:blipFill>
            <a:blip r:embed="rId10"/>
            <a:stretch>
              <a:fillRect/>
            </a:stretch>
          </p:blipFill>
          <p:spPr>
            <a:xfrm>
              <a:off x="596414" y="3218440"/>
              <a:ext cx="6934801" cy="1897544"/>
            </a:xfrm>
            <a:prstGeom prst="rect">
              <a:avLst/>
            </a:prstGeom>
            <a:ln>
              <a:noFill/>
            </a:ln>
            <a:effectLst>
              <a:glow rad="228600">
                <a:srgbClr val="FFC000">
                  <a:alpha val="36000"/>
                </a:srgbClr>
              </a:glow>
              <a:outerShdw blurRad="107950" dist="12700" dir="5400000" algn="ctr">
                <a:srgbClr val="000000"/>
              </a:outerShdw>
            </a:effectLst>
          </p:spPr>
        </p:pic>
        <p:sp>
          <p:nvSpPr>
            <p:cNvPr id="73" name="Rounded Rectangle 72"/>
            <p:cNvSpPr/>
            <p:nvPr/>
          </p:nvSpPr>
          <p:spPr bwMode="gray">
            <a:xfrm>
              <a:off x="4500804" y="3559181"/>
              <a:ext cx="575759" cy="369666"/>
            </a:xfrm>
            <a:prstGeom prst="roundRect">
              <a:avLst/>
            </a:prstGeom>
            <a:solidFill>
              <a:srgbClr val="F0AB00">
                <a:alpha val="27843"/>
              </a:srgbClr>
            </a:solidFill>
            <a:ln w="28575" algn="ctr">
              <a:solidFill>
                <a:schemeClr val="accent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a:ea typeface="Arial Unicode MS" pitchFamily="34" charset="-128"/>
                <a:cs typeface="Arial Unicode MS" pitchFamily="34" charset="-128"/>
              </a:endParaRPr>
            </a:p>
          </p:txBody>
        </p:sp>
      </p:grpSp>
      <p:sp>
        <p:nvSpPr>
          <p:cNvPr id="71" name="Title 1"/>
          <p:cNvSpPr>
            <a:spLocks noGrp="1"/>
          </p:cNvSpPr>
          <p:nvPr>
            <p:ph type="title"/>
          </p:nvPr>
        </p:nvSpPr>
        <p:spPr>
          <a:xfrm>
            <a:off x="505296" y="504677"/>
            <a:ext cx="11183887" cy="738493"/>
          </a:xfrm>
        </p:spPr>
        <p:txBody>
          <a:bodyPr/>
          <a:lstStyle/>
          <a:p>
            <a:r>
              <a:rPr lang="en-US" dirty="0"/>
              <a:t>Perform &amp; Reward</a:t>
            </a:r>
            <a:br>
              <a:rPr lang="en-US" dirty="0"/>
            </a:br>
            <a:r>
              <a:rPr lang="en-US" b="0" dirty="0"/>
              <a:t>Process Interactions</a:t>
            </a:r>
          </a:p>
        </p:txBody>
      </p:sp>
    </p:spTree>
    <p:extLst>
      <p:ext uri="{BB962C8B-B14F-4D97-AF65-F5344CB8AC3E}">
        <p14:creationId xmlns:p14="http://schemas.microsoft.com/office/powerpoint/2010/main" val="2694943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5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dirty="0"/>
              <a:t>Overall </a:t>
            </a:r>
            <a:r>
              <a:rPr lang="en-US" dirty="0">
                <a:solidFill>
                  <a:schemeClr val="accent1"/>
                </a:solidFill>
              </a:rPr>
              <a:t>Architecture Design</a:t>
            </a:r>
            <a:endParaRPr lang="en-US" dirty="0"/>
          </a:p>
        </p:txBody>
      </p:sp>
      <p:pic>
        <p:nvPicPr>
          <p:cNvPr id="9" name="Picture Placeholder 4">
            <a:extLst>
              <a:ext uri="{FF2B5EF4-FFF2-40B4-BE49-F238E27FC236}">
                <a16:creationId xmlns:a16="http://schemas.microsoft.com/office/drawing/2014/main" id="{4F5696A4-A6FC-4367-9BDE-74EB4C19D983}"/>
              </a:ext>
            </a:extLst>
          </p:cNvPr>
          <p:cNvPicPr>
            <a:picLocks noGrp="1" noChangeAspect="1"/>
          </p:cNvPicPr>
          <p:nvPr>
            <p:ph type="pic" sz="quarter" idx="12"/>
          </p:nvPr>
        </p:nvPicPr>
        <p:blipFill>
          <a:blip r:embed="rId2"/>
          <a:srcRect t="1736" b="1736"/>
          <a:stretch>
            <a:fillRect/>
          </a:stretch>
        </p:blipFill>
        <p:spPr>
          <a:prstGeom prst="rect">
            <a:avLst/>
          </a:prstGeom>
        </p:spPr>
      </p:pic>
    </p:spTree>
    <p:extLst>
      <p:ext uri="{BB962C8B-B14F-4D97-AF65-F5344CB8AC3E}">
        <p14:creationId xmlns:p14="http://schemas.microsoft.com/office/powerpoint/2010/main" val="15154238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5" name="Elbow Connector 244"/>
          <p:cNvCxnSpPr>
            <a:stCxn id="466" idx="3"/>
            <a:endCxn id="452" idx="1"/>
          </p:cNvCxnSpPr>
          <p:nvPr/>
        </p:nvCxnSpPr>
        <p:spPr>
          <a:xfrm>
            <a:off x="6555752" y="4439923"/>
            <a:ext cx="703842" cy="771274"/>
          </a:xfrm>
          <a:prstGeom prst="bentConnector3">
            <a:avLst>
              <a:gd name="adj1" fmla="val 50000"/>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2" name="Elbow Connector 251"/>
          <p:cNvCxnSpPr>
            <a:stCxn id="463" idx="1"/>
            <a:endCxn id="470" idx="1"/>
          </p:cNvCxnSpPr>
          <p:nvPr/>
        </p:nvCxnSpPr>
        <p:spPr>
          <a:xfrm rot="10800000" flipV="1">
            <a:off x="3421417" y="2574499"/>
            <a:ext cx="16046" cy="1410966"/>
          </a:xfrm>
          <a:prstGeom prst="bentConnector3">
            <a:avLst>
              <a:gd name="adj1" fmla="val 1523944"/>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4" name="Elbow Connector 253"/>
          <p:cNvCxnSpPr>
            <a:stCxn id="467" idx="3"/>
            <a:endCxn id="445" idx="1"/>
          </p:cNvCxnSpPr>
          <p:nvPr/>
        </p:nvCxnSpPr>
        <p:spPr>
          <a:xfrm>
            <a:off x="6610937" y="3974007"/>
            <a:ext cx="1723235" cy="16"/>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Elbow Connector 260"/>
          <p:cNvCxnSpPr>
            <a:stCxn id="463" idx="3"/>
            <a:endCxn id="467" idx="0"/>
          </p:cNvCxnSpPr>
          <p:nvPr/>
        </p:nvCxnSpPr>
        <p:spPr>
          <a:xfrm>
            <a:off x="4296602" y="2574500"/>
            <a:ext cx="1817195" cy="1307218"/>
          </a:xfrm>
          <a:prstGeom prst="bentConnector2">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5" name="TextBox 274"/>
          <p:cNvSpPr txBox="1"/>
          <p:nvPr/>
        </p:nvSpPr>
        <p:spPr>
          <a:xfrm>
            <a:off x="4433990" y="2217041"/>
            <a:ext cx="1679807" cy="3383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       Review/manage goals during PM review</a:t>
            </a:r>
          </a:p>
        </p:txBody>
      </p:sp>
      <p:sp>
        <p:nvSpPr>
          <p:cNvPr id="276" name="TextBox 275"/>
          <p:cNvSpPr txBox="1"/>
          <p:nvPr/>
        </p:nvSpPr>
        <p:spPr>
          <a:xfrm>
            <a:off x="2434088" y="3115153"/>
            <a:ext cx="768792" cy="50759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Link CPM activities to goals</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grpSp>
        <p:nvGrpSpPr>
          <p:cNvPr id="31" name="Group 30"/>
          <p:cNvGrpSpPr/>
          <p:nvPr/>
        </p:nvGrpSpPr>
        <p:grpSpPr>
          <a:xfrm>
            <a:off x="10326341" y="4269211"/>
            <a:ext cx="1293931" cy="912266"/>
            <a:chOff x="10919537" y="2326857"/>
            <a:chExt cx="1294531" cy="912688"/>
          </a:xfrm>
        </p:grpSpPr>
        <p:sp>
          <p:nvSpPr>
            <p:cNvPr id="288" name="Rectangle 287"/>
            <p:cNvSpPr/>
            <p:nvPr/>
          </p:nvSpPr>
          <p:spPr bwMode="gray">
            <a:xfrm>
              <a:off x="11120297" y="2562889"/>
              <a:ext cx="859536" cy="676656"/>
            </a:xfrm>
            <a:prstGeom prst="rect">
              <a:avLst/>
            </a:prstGeom>
            <a:solidFill>
              <a:schemeClr val="bg1">
                <a:lumMod val="50000"/>
              </a:schemeClr>
            </a:solidFill>
            <a:ln w="6350" algn="ctr">
              <a:noFill/>
              <a:miter lim="800000"/>
              <a:headEnd/>
              <a:tailEnd/>
            </a:ln>
          </p:spPr>
          <p:txBody>
            <a:bodyPr lIns="67466" tIns="53974" rIns="67466" bIns="53974" rtlCol="0" anchor="ctr"/>
            <a:lstStyle/>
            <a:p>
              <a:pPr algn="ctr" defTabSz="685480">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291" name="TextBox 290"/>
            <p:cNvSpPr txBox="1"/>
            <p:nvPr/>
          </p:nvSpPr>
          <p:spPr>
            <a:xfrm>
              <a:off x="10919537" y="2326857"/>
              <a:ext cx="1294531"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Central</a:t>
              </a:r>
            </a:p>
          </p:txBody>
        </p:sp>
      </p:grpSp>
      <p:cxnSp>
        <p:nvCxnSpPr>
          <p:cNvPr id="28" name="Elbow Connector 27"/>
          <p:cNvCxnSpPr>
            <a:stCxn id="445" idx="3"/>
            <a:endCxn id="291" idx="0"/>
          </p:cNvCxnSpPr>
          <p:nvPr/>
        </p:nvCxnSpPr>
        <p:spPr>
          <a:xfrm>
            <a:off x="9193312" y="3974023"/>
            <a:ext cx="1779995" cy="295188"/>
          </a:xfrm>
          <a:prstGeom prst="bentConnector2">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8" name="TextBox 217"/>
          <p:cNvSpPr txBox="1"/>
          <p:nvPr/>
        </p:nvSpPr>
        <p:spPr>
          <a:xfrm>
            <a:off x="6653419" y="3444340"/>
            <a:ext cx="1396440" cy="50759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Review comp guidelines driven by PM ratings</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221" name="5-Point Star 220"/>
          <p:cNvSpPr/>
          <p:nvPr/>
        </p:nvSpPr>
        <p:spPr bwMode="gray">
          <a:xfrm>
            <a:off x="2193747" y="2192838"/>
            <a:ext cx="848686" cy="537513"/>
          </a:xfrm>
          <a:prstGeom prst="star5">
            <a:avLst/>
          </a:prstGeom>
          <a:solidFill>
            <a:schemeClr val="accent1"/>
          </a:solidFill>
          <a:ln w="6350" algn="ctr">
            <a:solidFill>
              <a:schemeClr val="tx1"/>
            </a:solidFill>
            <a:miter lim="800000"/>
            <a:headEnd/>
            <a:tailEnd/>
          </a:ln>
        </p:spPr>
        <p:txBody>
          <a:bodyPr lIns="0" tIns="0" rIns="0" bIns="0" rtlCol="0" anchor="ctr"/>
          <a:lstStyle/>
          <a:p>
            <a:pPr algn="ctr" defTabSz="914034" fontAlgn="base">
              <a:spcBef>
                <a:spcPct val="50000"/>
              </a:spcBef>
              <a:spcAft>
                <a:spcPct val="0"/>
              </a:spcAft>
              <a:buClr>
                <a:srgbClr val="F0AB00"/>
              </a:buClr>
              <a:buSzPct val="80000"/>
            </a:pPr>
            <a:r>
              <a:rPr lang="en-US" sz="1000" kern="0" dirty="0">
                <a:ea typeface="Arial Unicode MS" pitchFamily="34" charset="-128"/>
                <a:cs typeface="Arial Unicode MS" pitchFamily="34" charset="-128"/>
              </a:rPr>
              <a:t>Start</a:t>
            </a:r>
          </a:p>
        </p:txBody>
      </p:sp>
      <p:grpSp>
        <p:nvGrpSpPr>
          <p:cNvPr id="460" name="Group 459"/>
          <p:cNvGrpSpPr/>
          <p:nvPr/>
        </p:nvGrpSpPr>
        <p:grpSpPr>
          <a:xfrm>
            <a:off x="3236798" y="2018307"/>
            <a:ext cx="1293931" cy="894364"/>
            <a:chOff x="12607215" y="3190604"/>
            <a:chExt cx="1294531" cy="894778"/>
          </a:xfrm>
        </p:grpSpPr>
        <p:grpSp>
          <p:nvGrpSpPr>
            <p:cNvPr id="461" name="Group 460"/>
            <p:cNvGrpSpPr/>
            <p:nvPr/>
          </p:nvGrpSpPr>
          <p:grpSpPr>
            <a:xfrm>
              <a:off x="12807975" y="3408726"/>
              <a:ext cx="859536" cy="676656"/>
              <a:chOff x="6457975" y="2872699"/>
              <a:chExt cx="859536" cy="676656"/>
            </a:xfrm>
          </p:grpSpPr>
          <p:sp>
            <p:nvSpPr>
              <p:cNvPr id="463" name="Rectangle 462"/>
              <p:cNvSpPr/>
              <p:nvPr/>
            </p:nvSpPr>
            <p:spPr bwMode="gray">
              <a:xfrm>
                <a:off x="6457975" y="2872699"/>
                <a:ext cx="859536" cy="676656"/>
              </a:xfrm>
              <a:prstGeom prst="rect">
                <a:avLst/>
              </a:prstGeom>
              <a:solidFill>
                <a:srgbClr val="D4652D"/>
              </a:solidFill>
              <a:ln w="6350" algn="ctr">
                <a:noFill/>
                <a:miter lim="800000"/>
                <a:headEnd/>
                <a:tailEnd/>
              </a:ln>
            </p:spPr>
            <p:txBody>
              <a:bodyPr lIns="67466" tIns="53974" rIns="67466" bIns="53974" rtlCol="0" anchor="ctr"/>
              <a:lstStyle/>
              <a:p>
                <a:pPr algn="ctr" defTabSz="685480">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464" name="Picture 463"/>
              <p:cNvPicPr>
                <a:picLocks noChangeAspect="1"/>
              </p:cNvPicPr>
              <p:nvPr/>
            </p:nvPicPr>
            <p:blipFill rotWithShape="1">
              <a:blip r:embed="rId3"/>
              <a:srcRect l="18956" t="7002"/>
              <a:stretch/>
            </p:blipFill>
            <p:spPr>
              <a:xfrm>
                <a:off x="6648440" y="2949659"/>
                <a:ext cx="494578" cy="497550"/>
              </a:xfrm>
              <a:prstGeom prst="ellipse">
                <a:avLst/>
              </a:prstGeom>
              <a:ln w="28575">
                <a:solidFill>
                  <a:schemeClr val="bg2">
                    <a:lumMod val="75000"/>
                  </a:schemeClr>
                </a:solidFill>
              </a:ln>
            </p:spPr>
          </p:pic>
        </p:grpSp>
        <p:sp>
          <p:nvSpPr>
            <p:cNvPr id="462" name="TextBox 461"/>
            <p:cNvSpPr txBox="1"/>
            <p:nvPr/>
          </p:nvSpPr>
          <p:spPr>
            <a:xfrm>
              <a:off x="12607215" y="3190604"/>
              <a:ext cx="1294531" cy="184709"/>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Goals</a:t>
              </a:r>
            </a:p>
          </p:txBody>
        </p:sp>
      </p:grpSp>
      <p:grpSp>
        <p:nvGrpSpPr>
          <p:cNvPr id="465" name="Group 464"/>
          <p:cNvGrpSpPr/>
          <p:nvPr/>
        </p:nvGrpSpPr>
        <p:grpSpPr>
          <a:xfrm>
            <a:off x="5616656" y="3881718"/>
            <a:ext cx="994280" cy="896376"/>
            <a:chOff x="9228648" y="2652564"/>
            <a:chExt cx="994740" cy="896791"/>
          </a:xfrm>
        </p:grpSpPr>
        <p:sp>
          <p:nvSpPr>
            <p:cNvPr id="466" name="Rectangle 465"/>
            <p:cNvSpPr/>
            <p:nvPr/>
          </p:nvSpPr>
          <p:spPr bwMode="gray">
            <a:xfrm>
              <a:off x="9310214" y="2872699"/>
              <a:ext cx="857963" cy="676656"/>
            </a:xfrm>
            <a:prstGeom prst="rect">
              <a:avLst/>
            </a:prstGeom>
            <a:solidFill>
              <a:srgbClr val="0FAAFF"/>
            </a:solidFill>
            <a:ln w="6350" algn="ctr">
              <a:noFill/>
              <a:miter lim="800000"/>
              <a:headEnd/>
              <a:tailEnd/>
            </a:ln>
          </p:spPr>
          <p:txBody>
            <a:bodyPr lIns="67466" tIns="53974" rIns="67466" bIns="53974" rtlCol="0" anchor="ctr"/>
            <a:lstStyle/>
            <a:p>
              <a:pPr algn="ctr" defTabSz="685480">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67" name="TextBox 466"/>
            <p:cNvSpPr txBox="1"/>
            <p:nvPr/>
          </p:nvSpPr>
          <p:spPr>
            <a:xfrm>
              <a:off x="9228648" y="2652564"/>
              <a:ext cx="994740"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Performance</a:t>
              </a:r>
            </a:p>
          </p:txBody>
        </p:sp>
        <p:pic>
          <p:nvPicPr>
            <p:cNvPr id="468" name="Picture 467"/>
            <p:cNvPicPr>
              <a:picLocks noChangeAspect="1"/>
            </p:cNvPicPr>
            <p:nvPr/>
          </p:nvPicPr>
          <p:blipFill>
            <a:blip r:embed="rId4"/>
            <a:stretch>
              <a:fillRect/>
            </a:stretch>
          </p:blipFill>
          <p:spPr>
            <a:xfrm>
              <a:off x="9436371" y="2940682"/>
              <a:ext cx="618435" cy="538638"/>
            </a:xfrm>
            <a:prstGeom prst="ellipse">
              <a:avLst/>
            </a:prstGeom>
            <a:ln w="28575">
              <a:solidFill>
                <a:schemeClr val="bg2">
                  <a:lumMod val="75000"/>
                </a:schemeClr>
              </a:solidFill>
            </a:ln>
          </p:spPr>
        </p:pic>
      </p:grpSp>
      <p:grpSp>
        <p:nvGrpSpPr>
          <p:cNvPr id="469" name="Group 468"/>
          <p:cNvGrpSpPr/>
          <p:nvPr/>
        </p:nvGrpSpPr>
        <p:grpSpPr>
          <a:xfrm>
            <a:off x="3273968" y="3434644"/>
            <a:ext cx="1187495" cy="888993"/>
            <a:chOff x="7737214" y="2659950"/>
            <a:chExt cx="1188045" cy="889405"/>
          </a:xfrm>
        </p:grpSpPr>
        <p:sp>
          <p:nvSpPr>
            <p:cNvPr id="470" name="Rectangle 469"/>
            <p:cNvSpPr/>
            <p:nvPr/>
          </p:nvSpPr>
          <p:spPr bwMode="gray">
            <a:xfrm>
              <a:off x="7884731" y="2872699"/>
              <a:ext cx="859536" cy="676656"/>
            </a:xfrm>
            <a:prstGeom prst="rect">
              <a:avLst/>
            </a:prstGeom>
            <a:solidFill>
              <a:srgbClr val="92D050"/>
            </a:solidFill>
            <a:ln w="6350" algn="ctr">
              <a:noFill/>
              <a:miter lim="800000"/>
              <a:headEnd/>
              <a:tailEnd/>
            </a:ln>
          </p:spPr>
          <p:txBody>
            <a:bodyPr lIns="67466" tIns="53974" rIns="67466" bIns="53974" rtlCol="0" anchor="ctr"/>
            <a:lstStyle/>
            <a:p>
              <a:pPr algn="ctr" defTabSz="685480">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71" name="TextBox 470"/>
            <p:cNvSpPr txBox="1"/>
            <p:nvPr/>
          </p:nvSpPr>
          <p:spPr>
            <a:xfrm>
              <a:off x="7737214" y="2659950"/>
              <a:ext cx="1188045" cy="188192"/>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Continuous PM</a:t>
              </a:r>
            </a:p>
          </p:txBody>
        </p:sp>
        <p:pic>
          <p:nvPicPr>
            <p:cNvPr id="472" name="Picture 471"/>
            <p:cNvPicPr>
              <a:picLocks noChangeAspect="1"/>
            </p:cNvPicPr>
            <p:nvPr/>
          </p:nvPicPr>
          <p:blipFill>
            <a:blip r:embed="rId5"/>
            <a:stretch>
              <a:fillRect/>
            </a:stretch>
          </p:blipFill>
          <p:spPr>
            <a:xfrm>
              <a:off x="7941716" y="2966820"/>
              <a:ext cx="745295" cy="470109"/>
            </a:xfrm>
            <a:prstGeom prst="ellipse">
              <a:avLst/>
            </a:prstGeom>
            <a:ln w="28575">
              <a:solidFill>
                <a:schemeClr val="bg2">
                  <a:lumMod val="75000"/>
                </a:schemeClr>
              </a:solidFill>
            </a:ln>
          </p:spPr>
        </p:pic>
      </p:grpSp>
      <p:pic>
        <p:nvPicPr>
          <p:cNvPr id="162" name="Picture 161"/>
          <p:cNvPicPr>
            <a:picLocks noChangeAspect="1"/>
          </p:cNvPicPr>
          <p:nvPr/>
        </p:nvPicPr>
        <p:blipFill>
          <a:blip r:embed="rId6"/>
          <a:stretch>
            <a:fillRect/>
          </a:stretch>
        </p:blipFill>
        <p:spPr>
          <a:xfrm>
            <a:off x="10631357" y="4558403"/>
            <a:ext cx="634009" cy="569805"/>
          </a:xfrm>
          <a:prstGeom prst="roundRect">
            <a:avLst/>
          </a:prstGeom>
          <a:ln w="28575">
            <a:solidFill>
              <a:schemeClr val="bg2">
                <a:lumMod val="50000"/>
              </a:schemeClr>
            </a:solidFill>
          </a:ln>
        </p:spPr>
      </p:pic>
      <p:sp>
        <p:nvSpPr>
          <p:cNvPr id="186" name="Chevron 185"/>
          <p:cNvSpPr/>
          <p:nvPr/>
        </p:nvSpPr>
        <p:spPr bwMode="gray">
          <a:xfrm>
            <a:off x="1803308" y="2575218"/>
            <a:ext cx="396745" cy="1827583"/>
          </a:xfrm>
          <a:prstGeom prst="chevron">
            <a:avLst/>
          </a:prstGeom>
          <a:solidFill>
            <a:schemeClr val="accent1"/>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a:ea typeface="Arial Unicode MS" pitchFamily="34" charset="-128"/>
              <a:cs typeface="Arial Unicode MS" pitchFamily="34" charset="-128"/>
            </a:endParaRPr>
          </a:p>
        </p:txBody>
      </p:sp>
      <p:sp>
        <p:nvSpPr>
          <p:cNvPr id="197" name="Flowchart: Off-page Connector 196"/>
          <p:cNvSpPr/>
          <p:nvPr/>
        </p:nvSpPr>
        <p:spPr bwMode="gray">
          <a:xfrm>
            <a:off x="409232" y="2212461"/>
            <a:ext cx="1097887" cy="894796"/>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Recruit to Hire</a:t>
            </a:r>
          </a:p>
        </p:txBody>
      </p:sp>
      <p:sp>
        <p:nvSpPr>
          <p:cNvPr id="198" name="TextBox 197"/>
          <p:cNvSpPr txBox="1"/>
          <p:nvPr/>
        </p:nvSpPr>
        <p:spPr>
          <a:xfrm>
            <a:off x="192707" y="4291384"/>
            <a:ext cx="1530934" cy="922902"/>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Employee Profile serves as a central repository for all talent data (all modules </a:t>
            </a:r>
            <a:r>
              <a:rPr lang="en-US" sz="1200" kern="0" dirty="0" err="1">
                <a:ea typeface="Arial Unicode MS" pitchFamily="34" charset="-128"/>
                <a:cs typeface="Arial Unicode MS" pitchFamily="34" charset="-128"/>
              </a:rPr>
              <a:t>feed back</a:t>
            </a:r>
            <a:r>
              <a:rPr lang="en-US" sz="1200" kern="0" dirty="0">
                <a:ea typeface="Arial Unicode MS" pitchFamily="34" charset="-128"/>
                <a:cs typeface="Arial Unicode MS" pitchFamily="34" charset="-128"/>
              </a:rPr>
              <a:t> to EP)</a:t>
            </a:r>
          </a:p>
        </p:txBody>
      </p:sp>
      <p:grpSp>
        <p:nvGrpSpPr>
          <p:cNvPr id="49" name="Group 48"/>
          <p:cNvGrpSpPr/>
          <p:nvPr/>
        </p:nvGrpSpPr>
        <p:grpSpPr>
          <a:xfrm>
            <a:off x="6353231" y="1953125"/>
            <a:ext cx="1293931" cy="905533"/>
            <a:chOff x="10275380" y="1505472"/>
            <a:chExt cx="1294531" cy="905953"/>
          </a:xfrm>
        </p:grpSpPr>
        <p:sp>
          <p:nvSpPr>
            <p:cNvPr id="50" name="Rectangle 49"/>
            <p:cNvSpPr/>
            <p:nvPr/>
          </p:nvSpPr>
          <p:spPr bwMode="gray">
            <a:xfrm>
              <a:off x="10492431" y="1726619"/>
              <a:ext cx="843173" cy="684806"/>
            </a:xfrm>
            <a:prstGeom prst="rect">
              <a:avLst/>
            </a:prstGeom>
            <a:solidFill>
              <a:schemeClr val="bg1">
                <a:lumMod val="65000"/>
              </a:schemeClr>
            </a:solidFill>
            <a:ln w="6350" algn="ctr">
              <a:noFill/>
              <a:miter lim="800000"/>
              <a:headEnd/>
              <a:tailEnd/>
            </a:ln>
          </p:spPr>
          <p:txBody>
            <a:bodyPr lIns="67466" tIns="53974" rIns="67466" bIns="53974" rtlCol="0" anchor="ctr"/>
            <a:lstStyle/>
            <a:p>
              <a:pPr algn="ctr" defTabSz="685480">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51" name="Picture 50"/>
            <p:cNvPicPr>
              <a:picLocks noChangeAspect="1"/>
            </p:cNvPicPr>
            <p:nvPr/>
          </p:nvPicPr>
          <p:blipFill>
            <a:blip r:embed="rId7"/>
            <a:stretch>
              <a:fillRect/>
            </a:stretch>
          </p:blipFill>
          <p:spPr>
            <a:xfrm>
              <a:off x="10661650" y="1773765"/>
              <a:ext cx="521096" cy="554357"/>
            </a:xfrm>
            <a:prstGeom prst="ellipse">
              <a:avLst/>
            </a:prstGeom>
            <a:ln w="28575">
              <a:solidFill>
                <a:schemeClr val="bg2">
                  <a:lumMod val="75000"/>
                </a:schemeClr>
              </a:solidFill>
            </a:ln>
          </p:spPr>
        </p:pic>
        <p:sp>
          <p:nvSpPr>
            <p:cNvPr id="52" name="TextBox 51"/>
            <p:cNvSpPr txBox="1"/>
            <p:nvPr/>
          </p:nvSpPr>
          <p:spPr>
            <a:xfrm>
              <a:off x="10275380" y="1505472"/>
              <a:ext cx="1294531" cy="184709"/>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Profile</a:t>
              </a:r>
            </a:p>
          </p:txBody>
        </p:sp>
      </p:grpSp>
      <p:cxnSp>
        <p:nvCxnSpPr>
          <p:cNvPr id="4" name="Elbow Connector 3"/>
          <p:cNvCxnSpPr>
            <a:stCxn id="50" idx="3"/>
            <a:endCxn id="446" idx="0"/>
          </p:cNvCxnSpPr>
          <p:nvPr/>
        </p:nvCxnSpPr>
        <p:spPr>
          <a:xfrm>
            <a:off x="7412960" y="2516412"/>
            <a:ext cx="1374238" cy="906646"/>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7752299" y="1998004"/>
            <a:ext cx="1441010" cy="50759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Review comp guidelines driven by ratings stored on EP</a:t>
            </a:r>
          </a:p>
        </p:txBody>
      </p:sp>
      <p:sp>
        <p:nvSpPr>
          <p:cNvPr id="54" name="Flowchart: Off-page Connector 53"/>
          <p:cNvSpPr/>
          <p:nvPr/>
        </p:nvSpPr>
        <p:spPr bwMode="gray">
          <a:xfrm>
            <a:off x="4530729" y="5031891"/>
            <a:ext cx="1097887" cy="580329"/>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Learn &amp; Develop</a:t>
            </a:r>
          </a:p>
        </p:txBody>
      </p:sp>
      <p:cxnSp>
        <p:nvCxnSpPr>
          <p:cNvPr id="5" name="Elbow Connector 4"/>
          <p:cNvCxnSpPr>
            <a:stCxn id="54" idx="0"/>
            <a:endCxn id="466" idx="1"/>
          </p:cNvCxnSpPr>
          <p:nvPr/>
        </p:nvCxnSpPr>
        <p:spPr>
          <a:xfrm rot="5400000" flipH="1" flipV="1">
            <a:off x="5092945" y="4426650"/>
            <a:ext cx="591969" cy="618514"/>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Oval 55"/>
          <p:cNvSpPr/>
          <p:nvPr/>
        </p:nvSpPr>
        <p:spPr bwMode="gray">
          <a:xfrm>
            <a:off x="2191480" y="3029620"/>
            <a:ext cx="207518" cy="198489"/>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66" rIns="0" bIns="71966" rtlCol="0" anchor="ctr"/>
          <a:lstStyle/>
          <a:p>
            <a:pPr algn="ctr" defTabSz="914034"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a:t>
            </a:r>
          </a:p>
        </p:txBody>
      </p:sp>
      <p:sp>
        <p:nvSpPr>
          <p:cNvPr id="57" name="Oval 56"/>
          <p:cNvSpPr/>
          <p:nvPr/>
        </p:nvSpPr>
        <p:spPr bwMode="gray">
          <a:xfrm>
            <a:off x="4460351" y="2152558"/>
            <a:ext cx="207518" cy="198489"/>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66" rIns="0" bIns="71966" rtlCol="0" anchor="ctr"/>
          <a:lstStyle/>
          <a:p>
            <a:pPr algn="ctr" defTabSz="914034"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2</a:t>
            </a:r>
          </a:p>
        </p:txBody>
      </p:sp>
      <p:sp>
        <p:nvSpPr>
          <p:cNvPr id="58" name="Oval 57"/>
          <p:cNvSpPr/>
          <p:nvPr/>
        </p:nvSpPr>
        <p:spPr bwMode="gray">
          <a:xfrm>
            <a:off x="5388928" y="2771249"/>
            <a:ext cx="207518" cy="198489"/>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66" rIns="0" bIns="71966" rtlCol="0" anchor="ctr"/>
          <a:lstStyle/>
          <a:p>
            <a:pPr algn="ctr" defTabSz="914034"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3</a:t>
            </a:r>
          </a:p>
        </p:txBody>
      </p:sp>
      <p:sp>
        <p:nvSpPr>
          <p:cNvPr id="59" name="Oval 58"/>
          <p:cNvSpPr/>
          <p:nvPr/>
        </p:nvSpPr>
        <p:spPr bwMode="gray">
          <a:xfrm>
            <a:off x="6403418" y="3500862"/>
            <a:ext cx="207518" cy="198489"/>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66" rIns="0" bIns="71966" rtlCol="0" anchor="ctr"/>
          <a:lstStyle/>
          <a:p>
            <a:pPr algn="ctr" defTabSz="914034"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4a</a:t>
            </a:r>
          </a:p>
        </p:txBody>
      </p:sp>
      <p:sp>
        <p:nvSpPr>
          <p:cNvPr id="60" name="Oval 59"/>
          <p:cNvSpPr/>
          <p:nvPr/>
        </p:nvSpPr>
        <p:spPr bwMode="gray">
          <a:xfrm>
            <a:off x="7499165" y="2180597"/>
            <a:ext cx="207518" cy="198489"/>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0" tIns="71966" rIns="0" bIns="71966" rtlCol="0" anchor="ctr"/>
          <a:lstStyle/>
          <a:p>
            <a:pPr algn="ctr" defTabSz="914034"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4b</a:t>
            </a:r>
          </a:p>
        </p:txBody>
      </p:sp>
      <p:sp>
        <p:nvSpPr>
          <p:cNvPr id="62" name="Oval 61"/>
          <p:cNvSpPr/>
          <p:nvPr/>
        </p:nvSpPr>
        <p:spPr bwMode="gray">
          <a:xfrm>
            <a:off x="10110148" y="3152580"/>
            <a:ext cx="207518" cy="198489"/>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66" rIns="0" bIns="71966" rtlCol="0" anchor="ctr"/>
          <a:lstStyle/>
          <a:p>
            <a:pPr algn="ctr" defTabSz="914034"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6</a:t>
            </a:r>
          </a:p>
        </p:txBody>
      </p:sp>
      <p:grpSp>
        <p:nvGrpSpPr>
          <p:cNvPr id="66" name="Group 65"/>
          <p:cNvGrpSpPr/>
          <p:nvPr/>
        </p:nvGrpSpPr>
        <p:grpSpPr>
          <a:xfrm>
            <a:off x="309446" y="3211272"/>
            <a:ext cx="1297459" cy="890571"/>
            <a:chOff x="306765" y="3211963"/>
            <a:chExt cx="1298059" cy="890983"/>
          </a:xfrm>
        </p:grpSpPr>
        <p:grpSp>
          <p:nvGrpSpPr>
            <p:cNvPr id="67" name="Group 66"/>
            <p:cNvGrpSpPr/>
            <p:nvPr/>
          </p:nvGrpSpPr>
          <p:grpSpPr>
            <a:xfrm>
              <a:off x="306765" y="3211963"/>
              <a:ext cx="1298059" cy="890983"/>
              <a:chOff x="9840226" y="1505472"/>
              <a:chExt cx="1563244" cy="919331"/>
            </a:xfrm>
          </p:grpSpPr>
          <p:sp>
            <p:nvSpPr>
              <p:cNvPr id="69" name="Rectangle 68"/>
              <p:cNvSpPr/>
              <p:nvPr/>
            </p:nvSpPr>
            <p:spPr bwMode="gray">
              <a:xfrm>
                <a:off x="10140757" y="1726618"/>
                <a:ext cx="1035134" cy="698185"/>
              </a:xfrm>
              <a:prstGeom prst="rect">
                <a:avLst/>
              </a:prstGeom>
              <a:solidFill>
                <a:schemeClr val="bg1">
                  <a:lumMod val="65000"/>
                </a:schemeClr>
              </a:solidFill>
              <a:ln w="6350" algn="ctr">
                <a:noFill/>
                <a:miter lim="800000"/>
                <a:headEnd/>
                <a:tailEnd/>
              </a:ln>
            </p:spPr>
            <p:txBody>
              <a:bodyPr lIns="67466" tIns="53974" rIns="67466" bIns="53974" rtlCol="0" anchor="ctr"/>
              <a:lstStyle/>
              <a:p>
                <a:pPr algn="ctr" defTabSz="685480">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70" name="TextBox 69"/>
              <p:cNvSpPr txBox="1"/>
              <p:nvPr/>
            </p:nvSpPr>
            <p:spPr>
              <a:xfrm>
                <a:off x="9840226" y="1505472"/>
                <a:ext cx="1563244" cy="190541"/>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Profile</a:t>
                </a:r>
              </a:p>
            </p:txBody>
          </p:sp>
        </p:grpSp>
        <p:pic>
          <p:nvPicPr>
            <p:cNvPr id="68" name="Picture 67"/>
            <p:cNvPicPr>
              <a:picLocks noChangeAspect="1"/>
            </p:cNvPicPr>
            <p:nvPr/>
          </p:nvPicPr>
          <p:blipFill>
            <a:blip r:embed="rId7"/>
            <a:stretch>
              <a:fillRect/>
            </a:stretch>
          </p:blipFill>
          <p:spPr>
            <a:xfrm>
              <a:off x="711403" y="3456032"/>
              <a:ext cx="580141" cy="617171"/>
            </a:xfrm>
            <a:prstGeom prst="ellipse">
              <a:avLst/>
            </a:prstGeom>
            <a:ln w="28575">
              <a:solidFill>
                <a:schemeClr val="bg2">
                  <a:lumMod val="75000"/>
                </a:schemeClr>
              </a:solidFill>
            </a:ln>
          </p:spPr>
        </p:pic>
      </p:grpSp>
      <p:sp>
        <p:nvSpPr>
          <p:cNvPr id="64" name="TextBox 63"/>
          <p:cNvSpPr txBox="1"/>
          <p:nvPr/>
        </p:nvSpPr>
        <p:spPr>
          <a:xfrm>
            <a:off x="4840834" y="3040725"/>
            <a:ext cx="1256668" cy="34853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View achievements tied to goals in PM</a:t>
            </a:r>
          </a:p>
        </p:txBody>
      </p:sp>
      <p:sp>
        <p:nvSpPr>
          <p:cNvPr id="71" name="Rectangle 70"/>
          <p:cNvSpPr/>
          <p:nvPr/>
        </p:nvSpPr>
        <p:spPr bwMode="gray">
          <a:xfrm>
            <a:off x="1411" y="1490388"/>
            <a:ext cx="11815003" cy="5222725"/>
          </a:xfrm>
          <a:prstGeom prst="rect">
            <a:avLst/>
          </a:prstGeom>
          <a:solidFill>
            <a:schemeClr val="bg1">
              <a:alpha val="68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249" name="Elbow Connector 248"/>
          <p:cNvCxnSpPr>
            <a:stCxn id="445" idx="2"/>
            <a:endCxn id="452" idx="3"/>
          </p:cNvCxnSpPr>
          <p:nvPr/>
        </p:nvCxnSpPr>
        <p:spPr>
          <a:xfrm rot="5400000">
            <a:off x="8022436" y="4469892"/>
            <a:ext cx="899002" cy="583607"/>
          </a:xfrm>
          <a:prstGeom prst="bentConnector2">
            <a:avLst/>
          </a:prstGeom>
          <a:ln w="6350">
            <a:solidFill>
              <a:schemeClr val="tx1"/>
            </a:solidFill>
            <a:headEnd type="triangle" w="med" len="med"/>
            <a:tailEnd type="triangle" w="med" len="med"/>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19" name="TextBox 218"/>
          <p:cNvSpPr txBox="1"/>
          <p:nvPr/>
        </p:nvSpPr>
        <p:spPr>
          <a:xfrm>
            <a:off x="7160253" y="4686526"/>
            <a:ext cx="1341896" cy="3383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Calibrate ratings, compensation data</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grpSp>
        <p:nvGrpSpPr>
          <p:cNvPr id="444" name="Group 443"/>
          <p:cNvGrpSpPr/>
          <p:nvPr/>
        </p:nvGrpSpPr>
        <p:grpSpPr>
          <a:xfrm>
            <a:off x="8230608" y="3423061"/>
            <a:ext cx="1113180" cy="889135"/>
            <a:chOff x="10537795" y="2649298"/>
            <a:chExt cx="1113696" cy="889547"/>
          </a:xfrm>
        </p:grpSpPr>
        <p:sp>
          <p:nvSpPr>
            <p:cNvPr id="445" name="Rectangle 444"/>
            <p:cNvSpPr/>
            <p:nvPr/>
          </p:nvSpPr>
          <p:spPr bwMode="gray">
            <a:xfrm>
              <a:off x="10641406" y="2862189"/>
              <a:ext cx="859536" cy="676656"/>
            </a:xfrm>
            <a:prstGeom prst="rect">
              <a:avLst/>
            </a:prstGeom>
            <a:solidFill>
              <a:schemeClr val="accent4">
                <a:lumMod val="75000"/>
              </a:schemeClr>
            </a:solidFill>
            <a:ln w="6350" algn="ctr">
              <a:noFill/>
              <a:miter lim="800000"/>
              <a:headEnd/>
              <a:tailEnd/>
            </a:ln>
          </p:spPr>
          <p:txBody>
            <a:bodyPr lIns="67466" tIns="53974" rIns="67466" bIns="53974" rtlCol="0" anchor="ctr"/>
            <a:lstStyle/>
            <a:p>
              <a:pPr algn="ctr" defTabSz="685480">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46" name="TextBox 445"/>
            <p:cNvSpPr txBox="1"/>
            <p:nvPr/>
          </p:nvSpPr>
          <p:spPr>
            <a:xfrm>
              <a:off x="10537795" y="2649298"/>
              <a:ext cx="1113696"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Compensation</a:t>
              </a:r>
            </a:p>
          </p:txBody>
        </p:sp>
        <p:pic>
          <p:nvPicPr>
            <p:cNvPr id="447" name="Picture 446"/>
            <p:cNvPicPr>
              <a:picLocks noChangeAspect="1"/>
            </p:cNvPicPr>
            <p:nvPr/>
          </p:nvPicPr>
          <p:blipFill>
            <a:blip r:embed="rId8"/>
            <a:stretch>
              <a:fillRect/>
            </a:stretch>
          </p:blipFill>
          <p:spPr>
            <a:xfrm>
              <a:off x="10783004" y="2959101"/>
              <a:ext cx="613643" cy="519237"/>
            </a:xfrm>
            <a:prstGeom prst="ellipse">
              <a:avLst/>
            </a:prstGeom>
            <a:ln w="28575">
              <a:solidFill>
                <a:schemeClr val="bg2">
                  <a:lumMod val="75000"/>
                </a:schemeClr>
              </a:solidFill>
            </a:ln>
          </p:spPr>
        </p:pic>
      </p:grpSp>
      <p:grpSp>
        <p:nvGrpSpPr>
          <p:cNvPr id="448" name="Group 447"/>
          <p:cNvGrpSpPr/>
          <p:nvPr/>
        </p:nvGrpSpPr>
        <p:grpSpPr>
          <a:xfrm>
            <a:off x="7259593" y="5118907"/>
            <a:ext cx="920541" cy="903482"/>
            <a:chOff x="10207550" y="3593940"/>
            <a:chExt cx="920967" cy="903900"/>
          </a:xfrm>
        </p:grpSpPr>
        <p:sp>
          <p:nvSpPr>
            <p:cNvPr id="449" name="Rectangle 448"/>
            <p:cNvSpPr/>
            <p:nvPr/>
          </p:nvSpPr>
          <p:spPr bwMode="gray">
            <a:xfrm>
              <a:off x="10239053" y="3821184"/>
              <a:ext cx="857963" cy="676656"/>
            </a:xfrm>
            <a:prstGeom prst="rect">
              <a:avLst/>
            </a:prstGeom>
            <a:solidFill>
              <a:srgbClr val="0070C0"/>
            </a:solidFill>
            <a:ln w="6350" algn="ctr">
              <a:noFill/>
              <a:miter lim="800000"/>
              <a:headEnd/>
              <a:tailEnd/>
            </a:ln>
          </p:spPr>
          <p:txBody>
            <a:bodyPr lIns="67466" tIns="53974" rIns="67466" bIns="53974" rtlCol="0" anchor="ctr"/>
            <a:lstStyle/>
            <a:p>
              <a:pPr algn="ctr" defTabSz="685480">
                <a:spcBef>
                  <a:spcPct val="50000"/>
                </a:spcBef>
                <a:buClr>
                  <a:srgbClr val="F0AB00"/>
                </a:buClr>
                <a:buSzPct val="80000"/>
              </a:pPr>
              <a:endParaRPr lang="en-US" sz="1500" kern="0" dirty="0">
                <a:ea typeface="Arial Unicode MS" pitchFamily="34" charset="-128"/>
                <a:cs typeface="Arial Unicode MS" pitchFamily="34" charset="-128"/>
              </a:endParaRPr>
            </a:p>
          </p:txBody>
        </p:sp>
        <p:grpSp>
          <p:nvGrpSpPr>
            <p:cNvPr id="450" name="Group 449"/>
            <p:cNvGrpSpPr/>
            <p:nvPr/>
          </p:nvGrpSpPr>
          <p:grpSpPr>
            <a:xfrm>
              <a:off x="10207550" y="3593940"/>
              <a:ext cx="920967" cy="801975"/>
              <a:chOff x="9145616" y="3916564"/>
              <a:chExt cx="920967" cy="801975"/>
            </a:xfrm>
          </p:grpSpPr>
          <p:pic>
            <p:nvPicPr>
              <p:cNvPr id="451" name="Picture 450"/>
              <p:cNvPicPr>
                <a:picLocks noChangeAspect="1"/>
              </p:cNvPicPr>
              <p:nvPr/>
            </p:nvPicPr>
            <p:blipFill>
              <a:blip r:embed="rId9"/>
              <a:stretch>
                <a:fillRect/>
              </a:stretch>
            </p:blipFill>
            <p:spPr>
              <a:xfrm>
                <a:off x="9243450" y="4218393"/>
                <a:ext cx="714597" cy="500146"/>
              </a:xfrm>
              <a:prstGeom prst="ellipse">
                <a:avLst/>
              </a:prstGeom>
              <a:ln w="28575">
                <a:solidFill>
                  <a:schemeClr val="bg2">
                    <a:lumMod val="75000"/>
                  </a:schemeClr>
                </a:solidFill>
              </a:ln>
            </p:spPr>
          </p:pic>
          <p:sp>
            <p:nvSpPr>
              <p:cNvPr id="452" name="TextBox 451"/>
              <p:cNvSpPr txBox="1"/>
              <p:nvPr/>
            </p:nvSpPr>
            <p:spPr>
              <a:xfrm>
                <a:off x="9145616" y="3916564"/>
                <a:ext cx="920967"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Calibration</a:t>
                </a:r>
              </a:p>
            </p:txBody>
          </p:sp>
        </p:grpSp>
      </p:grpSp>
      <p:sp>
        <p:nvSpPr>
          <p:cNvPr id="61" name="Oval 60"/>
          <p:cNvSpPr/>
          <p:nvPr/>
        </p:nvSpPr>
        <p:spPr bwMode="gray">
          <a:xfrm>
            <a:off x="7561194" y="4466759"/>
            <a:ext cx="207518" cy="198489"/>
          </a:xfrm>
          <a:prstGeom prst="ellipse">
            <a:avLst/>
          </a:prstGeom>
          <a:solidFill>
            <a:srgbClr val="0070C0"/>
          </a:solidFill>
          <a:ln w="6350" algn="ctr">
            <a:noFill/>
            <a:miter lim="800000"/>
            <a:headEnd/>
            <a:tailEnd/>
          </a:ln>
          <a:effectLst>
            <a:glow rad="228600">
              <a:schemeClr val="accent1">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66" rIns="0" bIns="71966" rtlCol="0" anchor="ctr"/>
          <a:lstStyle/>
          <a:p>
            <a:pPr algn="ctr" defTabSz="914034"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5</a:t>
            </a:r>
          </a:p>
        </p:txBody>
      </p:sp>
      <p:pic>
        <p:nvPicPr>
          <p:cNvPr id="74" name="Picture 73"/>
          <p:cNvPicPr>
            <a:picLocks noChangeAspect="1"/>
          </p:cNvPicPr>
          <p:nvPr/>
        </p:nvPicPr>
        <p:blipFill>
          <a:blip r:embed="rId10"/>
          <a:stretch>
            <a:fillRect/>
          </a:stretch>
        </p:blipFill>
        <p:spPr>
          <a:xfrm>
            <a:off x="724603" y="1461913"/>
            <a:ext cx="7262071" cy="2735489"/>
          </a:xfrm>
          <a:prstGeom prst="rect">
            <a:avLst/>
          </a:prstGeom>
          <a:ln>
            <a:noFill/>
          </a:ln>
          <a:effectLst>
            <a:glow rad="228600">
              <a:schemeClr val="accent1">
                <a:satMod val="175000"/>
                <a:alpha val="40000"/>
              </a:schemeClr>
            </a:glo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72" name="Title 1"/>
          <p:cNvSpPr>
            <a:spLocks noGrp="1"/>
          </p:cNvSpPr>
          <p:nvPr>
            <p:ph type="title"/>
          </p:nvPr>
        </p:nvSpPr>
        <p:spPr>
          <a:xfrm>
            <a:off x="505296" y="504677"/>
            <a:ext cx="11183887" cy="738493"/>
          </a:xfrm>
        </p:spPr>
        <p:txBody>
          <a:bodyPr/>
          <a:lstStyle/>
          <a:p>
            <a:r>
              <a:rPr lang="en-US" dirty="0"/>
              <a:t>Perform &amp; Reward</a:t>
            </a:r>
            <a:br>
              <a:rPr lang="en-US" dirty="0"/>
            </a:br>
            <a:r>
              <a:rPr lang="en-US" b="0" dirty="0"/>
              <a:t>Process Interactions</a:t>
            </a:r>
          </a:p>
        </p:txBody>
      </p:sp>
    </p:spTree>
    <p:extLst>
      <p:ext uri="{BB962C8B-B14F-4D97-AF65-F5344CB8AC3E}">
        <p14:creationId xmlns:p14="http://schemas.microsoft.com/office/powerpoint/2010/main" val="930338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21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5" name="Elbow Connector 244"/>
          <p:cNvCxnSpPr>
            <a:stCxn id="466" idx="3"/>
            <a:endCxn id="452" idx="1"/>
          </p:cNvCxnSpPr>
          <p:nvPr/>
        </p:nvCxnSpPr>
        <p:spPr>
          <a:xfrm>
            <a:off x="6555857" y="4440155"/>
            <a:ext cx="704005" cy="771453"/>
          </a:xfrm>
          <a:prstGeom prst="bentConnector3">
            <a:avLst>
              <a:gd name="adj1" fmla="val 50000"/>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9" name="Elbow Connector 248"/>
          <p:cNvCxnSpPr>
            <a:stCxn id="445" idx="2"/>
            <a:endCxn id="452" idx="3"/>
          </p:cNvCxnSpPr>
          <p:nvPr/>
        </p:nvCxnSpPr>
        <p:spPr>
          <a:xfrm rot="5400000">
            <a:off x="8022882" y="4470133"/>
            <a:ext cx="899210" cy="583742"/>
          </a:xfrm>
          <a:prstGeom prst="bentConnector2">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2" name="Elbow Connector 251"/>
          <p:cNvCxnSpPr>
            <a:stCxn id="463" idx="1"/>
            <a:endCxn id="470" idx="1"/>
          </p:cNvCxnSpPr>
          <p:nvPr/>
        </p:nvCxnSpPr>
        <p:spPr>
          <a:xfrm rot="10800000" flipV="1">
            <a:off x="3420797" y="2574300"/>
            <a:ext cx="16050" cy="1411293"/>
          </a:xfrm>
          <a:prstGeom prst="bentConnector3">
            <a:avLst>
              <a:gd name="adj1" fmla="val 1523944"/>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4" name="Elbow Connector 253"/>
          <p:cNvCxnSpPr>
            <a:stCxn id="467" idx="3"/>
            <a:endCxn id="445" idx="1"/>
          </p:cNvCxnSpPr>
          <p:nvPr/>
        </p:nvCxnSpPr>
        <p:spPr>
          <a:xfrm>
            <a:off x="6611056" y="3974133"/>
            <a:ext cx="1723634" cy="16"/>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Elbow Connector 260"/>
          <p:cNvCxnSpPr>
            <a:stCxn id="463" idx="3"/>
            <a:endCxn id="467" idx="0"/>
          </p:cNvCxnSpPr>
          <p:nvPr/>
        </p:nvCxnSpPr>
        <p:spPr>
          <a:xfrm>
            <a:off x="4296185" y="2574300"/>
            <a:ext cx="1817616" cy="1307521"/>
          </a:xfrm>
          <a:prstGeom prst="bentConnector2">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5" name="TextBox 274"/>
          <p:cNvSpPr txBox="1"/>
          <p:nvPr/>
        </p:nvSpPr>
        <p:spPr>
          <a:xfrm>
            <a:off x="4433605" y="2216761"/>
            <a:ext cx="1680196" cy="33847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       Review/manage goals during PM review</a:t>
            </a:r>
          </a:p>
        </p:txBody>
      </p:sp>
      <p:sp>
        <p:nvSpPr>
          <p:cNvPr id="276" name="TextBox 275"/>
          <p:cNvSpPr txBox="1"/>
          <p:nvPr/>
        </p:nvSpPr>
        <p:spPr>
          <a:xfrm>
            <a:off x="2433240" y="3115079"/>
            <a:ext cx="768970" cy="5077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Link CPM activities to goals</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218" name="TextBox 217"/>
          <p:cNvSpPr txBox="1"/>
          <p:nvPr/>
        </p:nvSpPr>
        <p:spPr>
          <a:xfrm>
            <a:off x="6653546" y="3444342"/>
            <a:ext cx="1396763" cy="5077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Review comp guidelines driven by PM ratings</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219" name="TextBox 218"/>
          <p:cNvSpPr txBox="1"/>
          <p:nvPr/>
        </p:nvSpPr>
        <p:spPr>
          <a:xfrm>
            <a:off x="7160497" y="4686817"/>
            <a:ext cx="1342207" cy="33847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Calibrate ratings, compensation data</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221" name="5-Point Star 220"/>
          <p:cNvSpPr/>
          <p:nvPr/>
        </p:nvSpPr>
        <p:spPr bwMode="gray">
          <a:xfrm>
            <a:off x="2192844" y="2192551"/>
            <a:ext cx="848882" cy="537637"/>
          </a:xfrm>
          <a:prstGeom prst="star5">
            <a:avLst/>
          </a:prstGeom>
          <a:solidFill>
            <a:schemeClr val="accent1"/>
          </a:solidFill>
          <a:ln w="6350" algn="ctr">
            <a:solidFill>
              <a:schemeClr val="tx1"/>
            </a:solidFill>
            <a:miter lim="800000"/>
            <a:headEnd/>
            <a:tailEnd/>
          </a:ln>
        </p:spPr>
        <p:txBody>
          <a:bodyPr lIns="0" tIns="0" rIns="0" bIns="0" rtlCol="0" anchor="ctr"/>
          <a:lstStyle/>
          <a:p>
            <a:pPr algn="ctr" defTabSz="914217" fontAlgn="base">
              <a:spcBef>
                <a:spcPct val="50000"/>
              </a:spcBef>
              <a:spcAft>
                <a:spcPct val="0"/>
              </a:spcAft>
              <a:buClr>
                <a:srgbClr val="F0AB00"/>
              </a:buClr>
              <a:buSzPct val="80000"/>
            </a:pPr>
            <a:r>
              <a:rPr lang="en-US" sz="1000" kern="0" dirty="0">
                <a:ea typeface="Arial Unicode MS" pitchFamily="34" charset="-128"/>
                <a:cs typeface="Arial Unicode MS" pitchFamily="34" charset="-128"/>
              </a:rPr>
              <a:t>Start</a:t>
            </a:r>
          </a:p>
        </p:txBody>
      </p:sp>
      <p:grpSp>
        <p:nvGrpSpPr>
          <p:cNvPr id="448" name="Group 447"/>
          <p:cNvGrpSpPr/>
          <p:nvPr/>
        </p:nvGrpSpPr>
        <p:grpSpPr>
          <a:xfrm>
            <a:off x="7259862" y="5119297"/>
            <a:ext cx="920754" cy="903691"/>
            <a:chOff x="10207550" y="3593940"/>
            <a:chExt cx="920967" cy="903900"/>
          </a:xfrm>
        </p:grpSpPr>
        <p:sp>
          <p:nvSpPr>
            <p:cNvPr id="449" name="Rectangle 448"/>
            <p:cNvSpPr/>
            <p:nvPr/>
          </p:nvSpPr>
          <p:spPr bwMode="gray">
            <a:xfrm>
              <a:off x="10239053" y="3821184"/>
              <a:ext cx="857963" cy="676656"/>
            </a:xfrm>
            <a:prstGeom prst="rect">
              <a:avLst/>
            </a:prstGeom>
            <a:solidFill>
              <a:srgbClr val="0070C0"/>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grpSp>
          <p:nvGrpSpPr>
            <p:cNvPr id="450" name="Group 449"/>
            <p:cNvGrpSpPr/>
            <p:nvPr/>
          </p:nvGrpSpPr>
          <p:grpSpPr>
            <a:xfrm>
              <a:off x="10207550" y="3593940"/>
              <a:ext cx="920967" cy="801975"/>
              <a:chOff x="9145616" y="3916564"/>
              <a:chExt cx="920967" cy="801975"/>
            </a:xfrm>
          </p:grpSpPr>
          <p:pic>
            <p:nvPicPr>
              <p:cNvPr id="451" name="Picture 450"/>
              <p:cNvPicPr>
                <a:picLocks noChangeAspect="1"/>
              </p:cNvPicPr>
              <p:nvPr/>
            </p:nvPicPr>
            <p:blipFill>
              <a:blip r:embed="rId3"/>
              <a:stretch>
                <a:fillRect/>
              </a:stretch>
            </p:blipFill>
            <p:spPr>
              <a:xfrm>
                <a:off x="9243450" y="4218393"/>
                <a:ext cx="714597" cy="500146"/>
              </a:xfrm>
              <a:prstGeom prst="ellipse">
                <a:avLst/>
              </a:prstGeom>
              <a:ln w="28575">
                <a:solidFill>
                  <a:schemeClr val="bg2">
                    <a:lumMod val="75000"/>
                  </a:schemeClr>
                </a:solidFill>
              </a:ln>
            </p:spPr>
          </p:pic>
          <p:sp>
            <p:nvSpPr>
              <p:cNvPr id="452" name="TextBox 451"/>
              <p:cNvSpPr txBox="1"/>
              <p:nvPr/>
            </p:nvSpPr>
            <p:spPr>
              <a:xfrm>
                <a:off x="9145616" y="3916564"/>
                <a:ext cx="920967"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Calibration</a:t>
                </a:r>
              </a:p>
            </p:txBody>
          </p:sp>
        </p:grpSp>
      </p:grpSp>
      <p:grpSp>
        <p:nvGrpSpPr>
          <p:cNvPr id="460" name="Group 459"/>
          <p:cNvGrpSpPr/>
          <p:nvPr/>
        </p:nvGrpSpPr>
        <p:grpSpPr>
          <a:xfrm>
            <a:off x="3236134" y="2017979"/>
            <a:ext cx="1294231" cy="894571"/>
            <a:chOff x="12607215" y="3190604"/>
            <a:chExt cx="1294531" cy="894778"/>
          </a:xfrm>
        </p:grpSpPr>
        <p:grpSp>
          <p:nvGrpSpPr>
            <p:cNvPr id="461" name="Group 460"/>
            <p:cNvGrpSpPr/>
            <p:nvPr/>
          </p:nvGrpSpPr>
          <p:grpSpPr>
            <a:xfrm>
              <a:off x="12807975" y="3408726"/>
              <a:ext cx="859536" cy="676656"/>
              <a:chOff x="6457975" y="2872699"/>
              <a:chExt cx="859536" cy="676656"/>
            </a:xfrm>
          </p:grpSpPr>
          <p:sp>
            <p:nvSpPr>
              <p:cNvPr id="463" name="Rectangle 462"/>
              <p:cNvSpPr/>
              <p:nvPr/>
            </p:nvSpPr>
            <p:spPr bwMode="gray">
              <a:xfrm>
                <a:off x="6457975" y="2872699"/>
                <a:ext cx="859536" cy="676656"/>
              </a:xfrm>
              <a:prstGeom prst="rect">
                <a:avLst/>
              </a:prstGeom>
              <a:solidFill>
                <a:srgbClr val="D4652D"/>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464" name="Picture 463"/>
              <p:cNvPicPr>
                <a:picLocks noChangeAspect="1"/>
              </p:cNvPicPr>
              <p:nvPr/>
            </p:nvPicPr>
            <p:blipFill rotWithShape="1">
              <a:blip r:embed="rId4"/>
              <a:srcRect l="18956" t="7002"/>
              <a:stretch/>
            </p:blipFill>
            <p:spPr>
              <a:xfrm>
                <a:off x="6648440" y="2949659"/>
                <a:ext cx="494578" cy="497550"/>
              </a:xfrm>
              <a:prstGeom prst="ellipse">
                <a:avLst/>
              </a:prstGeom>
              <a:ln w="28575">
                <a:solidFill>
                  <a:schemeClr val="bg2">
                    <a:lumMod val="75000"/>
                  </a:schemeClr>
                </a:solidFill>
              </a:ln>
            </p:spPr>
          </p:pic>
        </p:grpSp>
        <p:sp>
          <p:nvSpPr>
            <p:cNvPr id="462" name="TextBox 461"/>
            <p:cNvSpPr txBox="1"/>
            <p:nvPr/>
          </p:nvSpPr>
          <p:spPr>
            <a:xfrm>
              <a:off x="12607215" y="3190604"/>
              <a:ext cx="1294531" cy="184709"/>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Goals</a:t>
              </a:r>
            </a:p>
          </p:txBody>
        </p:sp>
      </p:grpSp>
      <p:grpSp>
        <p:nvGrpSpPr>
          <p:cNvPr id="465" name="Group 464"/>
          <p:cNvGrpSpPr/>
          <p:nvPr/>
        </p:nvGrpSpPr>
        <p:grpSpPr>
          <a:xfrm>
            <a:off x="5616545" y="3881822"/>
            <a:ext cx="994510" cy="896583"/>
            <a:chOff x="9228648" y="2652564"/>
            <a:chExt cx="994740" cy="896791"/>
          </a:xfrm>
        </p:grpSpPr>
        <p:sp>
          <p:nvSpPr>
            <p:cNvPr id="466" name="Rectangle 465"/>
            <p:cNvSpPr/>
            <p:nvPr/>
          </p:nvSpPr>
          <p:spPr bwMode="gray">
            <a:xfrm>
              <a:off x="9310214" y="2872699"/>
              <a:ext cx="857963" cy="676656"/>
            </a:xfrm>
            <a:prstGeom prst="rect">
              <a:avLst/>
            </a:prstGeom>
            <a:solidFill>
              <a:srgbClr val="0FAAFF"/>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67" name="TextBox 466"/>
            <p:cNvSpPr txBox="1"/>
            <p:nvPr/>
          </p:nvSpPr>
          <p:spPr>
            <a:xfrm>
              <a:off x="9228648" y="2652564"/>
              <a:ext cx="994740"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Performance</a:t>
              </a:r>
            </a:p>
          </p:txBody>
        </p:sp>
        <p:pic>
          <p:nvPicPr>
            <p:cNvPr id="468" name="Picture 467"/>
            <p:cNvPicPr>
              <a:picLocks noChangeAspect="1"/>
            </p:cNvPicPr>
            <p:nvPr/>
          </p:nvPicPr>
          <p:blipFill>
            <a:blip r:embed="rId5"/>
            <a:stretch>
              <a:fillRect/>
            </a:stretch>
          </p:blipFill>
          <p:spPr>
            <a:xfrm>
              <a:off x="9436371" y="2940682"/>
              <a:ext cx="618435" cy="538638"/>
            </a:xfrm>
            <a:prstGeom prst="ellipse">
              <a:avLst/>
            </a:prstGeom>
            <a:ln w="28575">
              <a:solidFill>
                <a:schemeClr val="bg2">
                  <a:lumMod val="75000"/>
                </a:schemeClr>
              </a:solidFill>
            </a:ln>
          </p:spPr>
        </p:pic>
      </p:grpSp>
      <p:grpSp>
        <p:nvGrpSpPr>
          <p:cNvPr id="469" name="Group 468"/>
          <p:cNvGrpSpPr/>
          <p:nvPr/>
        </p:nvGrpSpPr>
        <p:grpSpPr>
          <a:xfrm>
            <a:off x="3273314" y="3434644"/>
            <a:ext cx="1187770" cy="889199"/>
            <a:chOff x="7737214" y="2659950"/>
            <a:chExt cx="1188045" cy="889405"/>
          </a:xfrm>
        </p:grpSpPr>
        <p:sp>
          <p:nvSpPr>
            <p:cNvPr id="470" name="Rectangle 469"/>
            <p:cNvSpPr/>
            <p:nvPr/>
          </p:nvSpPr>
          <p:spPr bwMode="gray">
            <a:xfrm>
              <a:off x="7884731" y="2872699"/>
              <a:ext cx="859536" cy="676656"/>
            </a:xfrm>
            <a:prstGeom prst="rect">
              <a:avLst/>
            </a:prstGeom>
            <a:solidFill>
              <a:srgbClr val="92D050"/>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71" name="TextBox 470"/>
            <p:cNvSpPr txBox="1"/>
            <p:nvPr/>
          </p:nvSpPr>
          <p:spPr>
            <a:xfrm>
              <a:off x="7737214" y="2659950"/>
              <a:ext cx="1188045" cy="188192"/>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Continuous PM</a:t>
              </a:r>
            </a:p>
          </p:txBody>
        </p:sp>
        <p:pic>
          <p:nvPicPr>
            <p:cNvPr id="472" name="Picture 471"/>
            <p:cNvPicPr>
              <a:picLocks noChangeAspect="1"/>
            </p:cNvPicPr>
            <p:nvPr/>
          </p:nvPicPr>
          <p:blipFill>
            <a:blip r:embed="rId6"/>
            <a:stretch>
              <a:fillRect/>
            </a:stretch>
          </p:blipFill>
          <p:spPr>
            <a:xfrm>
              <a:off x="7941716" y="2966820"/>
              <a:ext cx="745295" cy="470109"/>
            </a:xfrm>
            <a:prstGeom prst="ellipse">
              <a:avLst/>
            </a:prstGeom>
            <a:ln w="28575">
              <a:solidFill>
                <a:schemeClr val="bg2">
                  <a:lumMod val="75000"/>
                </a:schemeClr>
              </a:solidFill>
            </a:ln>
          </p:spPr>
        </p:pic>
      </p:grpSp>
      <p:sp>
        <p:nvSpPr>
          <p:cNvPr id="186" name="Chevron 185"/>
          <p:cNvSpPr/>
          <p:nvPr/>
        </p:nvSpPr>
        <p:spPr bwMode="gray">
          <a:xfrm>
            <a:off x="1802312" y="2575020"/>
            <a:ext cx="396837" cy="1828006"/>
          </a:xfrm>
          <a:prstGeom prst="chevron">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a:ea typeface="Arial Unicode MS" pitchFamily="34" charset="-128"/>
              <a:cs typeface="Arial Unicode MS" pitchFamily="34" charset="-128"/>
            </a:endParaRPr>
          </a:p>
        </p:txBody>
      </p:sp>
      <p:sp>
        <p:nvSpPr>
          <p:cNvPr id="197" name="Flowchart: Off-page Connector 196"/>
          <p:cNvSpPr/>
          <p:nvPr/>
        </p:nvSpPr>
        <p:spPr bwMode="gray">
          <a:xfrm>
            <a:off x="407914" y="2212178"/>
            <a:ext cx="1098141" cy="895003"/>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Recruit to Hire</a:t>
            </a:r>
          </a:p>
        </p:txBody>
      </p:sp>
      <p:sp>
        <p:nvSpPr>
          <p:cNvPr id="198" name="TextBox 197"/>
          <p:cNvSpPr txBox="1"/>
          <p:nvPr/>
        </p:nvSpPr>
        <p:spPr>
          <a:xfrm>
            <a:off x="191340" y="4291583"/>
            <a:ext cx="1531288" cy="923116"/>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Employee Profile serves as a central repository for all talent data (all modules </a:t>
            </a:r>
            <a:r>
              <a:rPr lang="en-US" sz="1200" kern="0" dirty="0" err="1">
                <a:ea typeface="Arial Unicode MS" pitchFamily="34" charset="-128"/>
                <a:cs typeface="Arial Unicode MS" pitchFamily="34" charset="-128"/>
              </a:rPr>
              <a:t>feed back</a:t>
            </a:r>
            <a:r>
              <a:rPr lang="en-US" sz="1200" kern="0" dirty="0">
                <a:ea typeface="Arial Unicode MS" pitchFamily="34" charset="-128"/>
                <a:cs typeface="Arial Unicode MS" pitchFamily="34" charset="-128"/>
              </a:rPr>
              <a:t> to EP)</a:t>
            </a:r>
          </a:p>
        </p:txBody>
      </p:sp>
      <p:grpSp>
        <p:nvGrpSpPr>
          <p:cNvPr id="49" name="Group 48"/>
          <p:cNvGrpSpPr/>
          <p:nvPr/>
        </p:nvGrpSpPr>
        <p:grpSpPr>
          <a:xfrm>
            <a:off x="6353288" y="1952782"/>
            <a:ext cx="1294231" cy="905743"/>
            <a:chOff x="10275380" y="1505472"/>
            <a:chExt cx="1294531" cy="905953"/>
          </a:xfrm>
        </p:grpSpPr>
        <p:sp>
          <p:nvSpPr>
            <p:cNvPr id="50" name="Rectangle 49"/>
            <p:cNvSpPr/>
            <p:nvPr/>
          </p:nvSpPr>
          <p:spPr bwMode="gray">
            <a:xfrm>
              <a:off x="10492431" y="1726619"/>
              <a:ext cx="843173" cy="684806"/>
            </a:xfrm>
            <a:prstGeom prst="rect">
              <a:avLst/>
            </a:prstGeom>
            <a:solidFill>
              <a:schemeClr val="bg1">
                <a:lumMod val="65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51" name="Picture 50"/>
            <p:cNvPicPr>
              <a:picLocks noChangeAspect="1"/>
            </p:cNvPicPr>
            <p:nvPr/>
          </p:nvPicPr>
          <p:blipFill>
            <a:blip r:embed="rId7"/>
            <a:stretch>
              <a:fillRect/>
            </a:stretch>
          </p:blipFill>
          <p:spPr>
            <a:xfrm>
              <a:off x="10661650" y="1773765"/>
              <a:ext cx="521096" cy="554357"/>
            </a:xfrm>
            <a:prstGeom prst="ellipse">
              <a:avLst/>
            </a:prstGeom>
            <a:ln w="28575">
              <a:solidFill>
                <a:schemeClr val="bg2">
                  <a:lumMod val="75000"/>
                </a:schemeClr>
              </a:solidFill>
            </a:ln>
          </p:spPr>
        </p:pic>
        <p:sp>
          <p:nvSpPr>
            <p:cNvPr id="52" name="TextBox 51"/>
            <p:cNvSpPr txBox="1"/>
            <p:nvPr/>
          </p:nvSpPr>
          <p:spPr>
            <a:xfrm>
              <a:off x="10275380" y="1505472"/>
              <a:ext cx="1294531" cy="184709"/>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Profile</a:t>
              </a:r>
            </a:p>
          </p:txBody>
        </p:sp>
      </p:grpSp>
      <p:cxnSp>
        <p:nvCxnSpPr>
          <p:cNvPr id="4" name="Elbow Connector 3"/>
          <p:cNvCxnSpPr>
            <a:stCxn id="50" idx="3"/>
            <a:endCxn id="446" idx="0"/>
          </p:cNvCxnSpPr>
          <p:nvPr/>
        </p:nvCxnSpPr>
        <p:spPr>
          <a:xfrm>
            <a:off x="7413265" y="2516201"/>
            <a:ext cx="1374556" cy="906856"/>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7752682" y="1997672"/>
            <a:ext cx="1441344" cy="5077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Review comp guidelines driven by ratings stored on EP</a:t>
            </a:r>
          </a:p>
        </p:txBody>
      </p:sp>
      <p:sp>
        <p:nvSpPr>
          <p:cNvPr id="54" name="Flowchart: Off-page Connector 53"/>
          <p:cNvSpPr/>
          <p:nvPr/>
        </p:nvSpPr>
        <p:spPr bwMode="gray">
          <a:xfrm>
            <a:off x="4530365" y="5032261"/>
            <a:ext cx="1098141" cy="580463"/>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Learn &amp; Develop</a:t>
            </a:r>
          </a:p>
        </p:txBody>
      </p:sp>
      <p:cxnSp>
        <p:nvCxnSpPr>
          <p:cNvPr id="5" name="Elbow Connector 4"/>
          <p:cNvCxnSpPr>
            <a:stCxn id="54" idx="0"/>
            <a:endCxn id="466" idx="1"/>
          </p:cNvCxnSpPr>
          <p:nvPr/>
        </p:nvCxnSpPr>
        <p:spPr>
          <a:xfrm rot="5400000" flipH="1" flipV="1">
            <a:off x="5092712" y="4426880"/>
            <a:ext cx="592106" cy="618657"/>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Oval 55"/>
          <p:cNvSpPr/>
          <p:nvPr/>
        </p:nvSpPr>
        <p:spPr bwMode="gray">
          <a:xfrm>
            <a:off x="2190576" y="3029526"/>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a:t>
            </a:r>
          </a:p>
        </p:txBody>
      </p:sp>
      <p:sp>
        <p:nvSpPr>
          <p:cNvPr id="57" name="Oval 56"/>
          <p:cNvSpPr/>
          <p:nvPr/>
        </p:nvSpPr>
        <p:spPr bwMode="gray">
          <a:xfrm>
            <a:off x="4459972" y="2152261"/>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2</a:t>
            </a:r>
          </a:p>
        </p:txBody>
      </p:sp>
      <p:sp>
        <p:nvSpPr>
          <p:cNvPr id="58" name="Oval 57"/>
          <p:cNvSpPr/>
          <p:nvPr/>
        </p:nvSpPr>
        <p:spPr bwMode="gray">
          <a:xfrm>
            <a:off x="5388764" y="2771095"/>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3</a:t>
            </a:r>
          </a:p>
        </p:txBody>
      </p:sp>
      <p:sp>
        <p:nvSpPr>
          <p:cNvPr id="59" name="Oval 58"/>
          <p:cNvSpPr/>
          <p:nvPr/>
        </p:nvSpPr>
        <p:spPr bwMode="gray">
          <a:xfrm>
            <a:off x="6403489" y="3500877"/>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4a</a:t>
            </a:r>
          </a:p>
        </p:txBody>
      </p:sp>
      <p:sp>
        <p:nvSpPr>
          <p:cNvPr id="60" name="Oval 59"/>
          <p:cNvSpPr/>
          <p:nvPr/>
        </p:nvSpPr>
        <p:spPr bwMode="gray">
          <a:xfrm>
            <a:off x="7499489" y="2180306"/>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4b</a:t>
            </a:r>
          </a:p>
        </p:txBody>
      </p:sp>
      <p:sp>
        <p:nvSpPr>
          <p:cNvPr id="61" name="Oval 60"/>
          <p:cNvSpPr/>
          <p:nvPr/>
        </p:nvSpPr>
        <p:spPr bwMode="gray">
          <a:xfrm>
            <a:off x="7561533" y="4466998"/>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5</a:t>
            </a:r>
          </a:p>
        </p:txBody>
      </p:sp>
      <p:grpSp>
        <p:nvGrpSpPr>
          <p:cNvPr id="66" name="Group 65"/>
          <p:cNvGrpSpPr/>
          <p:nvPr/>
        </p:nvGrpSpPr>
        <p:grpSpPr>
          <a:xfrm>
            <a:off x="308105" y="3211220"/>
            <a:ext cx="1297759" cy="890777"/>
            <a:chOff x="306765" y="3211963"/>
            <a:chExt cx="1298059" cy="890983"/>
          </a:xfrm>
        </p:grpSpPr>
        <p:grpSp>
          <p:nvGrpSpPr>
            <p:cNvPr id="67" name="Group 66"/>
            <p:cNvGrpSpPr/>
            <p:nvPr/>
          </p:nvGrpSpPr>
          <p:grpSpPr>
            <a:xfrm>
              <a:off x="306765" y="3211963"/>
              <a:ext cx="1298059" cy="890983"/>
              <a:chOff x="9840226" y="1505472"/>
              <a:chExt cx="1563244" cy="919331"/>
            </a:xfrm>
          </p:grpSpPr>
          <p:sp>
            <p:nvSpPr>
              <p:cNvPr id="69" name="Rectangle 68"/>
              <p:cNvSpPr/>
              <p:nvPr/>
            </p:nvSpPr>
            <p:spPr bwMode="gray">
              <a:xfrm>
                <a:off x="10140757" y="1726618"/>
                <a:ext cx="1035134" cy="698185"/>
              </a:xfrm>
              <a:prstGeom prst="rect">
                <a:avLst/>
              </a:prstGeom>
              <a:solidFill>
                <a:schemeClr val="bg1">
                  <a:lumMod val="65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70" name="TextBox 69"/>
              <p:cNvSpPr txBox="1"/>
              <p:nvPr/>
            </p:nvSpPr>
            <p:spPr>
              <a:xfrm>
                <a:off x="9840226" y="1505472"/>
                <a:ext cx="1563244" cy="190541"/>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Profile</a:t>
                </a:r>
              </a:p>
            </p:txBody>
          </p:sp>
        </p:grpSp>
        <p:pic>
          <p:nvPicPr>
            <p:cNvPr id="68" name="Picture 67"/>
            <p:cNvPicPr>
              <a:picLocks noChangeAspect="1"/>
            </p:cNvPicPr>
            <p:nvPr/>
          </p:nvPicPr>
          <p:blipFill>
            <a:blip r:embed="rId7"/>
            <a:stretch>
              <a:fillRect/>
            </a:stretch>
          </p:blipFill>
          <p:spPr>
            <a:xfrm>
              <a:off x="711403" y="3456032"/>
              <a:ext cx="580141" cy="617171"/>
            </a:xfrm>
            <a:prstGeom prst="ellipse">
              <a:avLst/>
            </a:prstGeom>
            <a:ln w="28575">
              <a:solidFill>
                <a:schemeClr val="bg2">
                  <a:lumMod val="75000"/>
                </a:schemeClr>
              </a:solidFill>
            </a:ln>
          </p:spPr>
        </p:pic>
      </p:grpSp>
      <p:sp>
        <p:nvSpPr>
          <p:cNvPr id="64" name="TextBox 63"/>
          <p:cNvSpPr txBox="1"/>
          <p:nvPr/>
        </p:nvSpPr>
        <p:spPr>
          <a:xfrm>
            <a:off x="4840542" y="3040633"/>
            <a:ext cx="1256959" cy="34861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View achievements tied to goals in PM</a:t>
            </a:r>
          </a:p>
        </p:txBody>
      </p:sp>
      <p:sp>
        <p:nvSpPr>
          <p:cNvPr id="74" name="Rectangle 73"/>
          <p:cNvSpPr/>
          <p:nvPr/>
        </p:nvSpPr>
        <p:spPr bwMode="gray">
          <a:xfrm>
            <a:off x="190547" y="1327750"/>
            <a:ext cx="11817738" cy="5180401"/>
          </a:xfrm>
          <a:prstGeom prst="rect">
            <a:avLst/>
          </a:prstGeom>
          <a:solidFill>
            <a:schemeClr val="bg1">
              <a:alpha val="68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28" name="Elbow Connector 27"/>
          <p:cNvCxnSpPr>
            <a:stCxn id="445" idx="3"/>
            <a:endCxn id="291" idx="0"/>
          </p:cNvCxnSpPr>
          <p:nvPr/>
        </p:nvCxnSpPr>
        <p:spPr>
          <a:xfrm>
            <a:off x="9194027" y="3974149"/>
            <a:ext cx="1780407" cy="295256"/>
          </a:xfrm>
          <a:prstGeom prst="bentConnector2">
            <a:avLst/>
          </a:prstGeom>
          <a:ln w="6350">
            <a:solidFill>
              <a:schemeClr val="tx1"/>
            </a:solidFill>
            <a:headEnd type="triangle"/>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98" name="TextBox 297"/>
          <p:cNvSpPr txBox="1"/>
          <p:nvPr/>
        </p:nvSpPr>
        <p:spPr>
          <a:xfrm>
            <a:off x="9470304" y="3395303"/>
            <a:ext cx="2082303" cy="507713"/>
          </a:xfrm>
          <a:prstGeom prst="rect">
            <a:avLst/>
          </a:prstGeom>
          <a:noFill/>
        </p:spPr>
        <p:txBody>
          <a:bodyPr wrap="square" lIns="0" tIns="0" rIns="0" bIns="0" rtlCol="0">
            <a:spAutoFit/>
          </a:bodyPr>
          <a:lstStyle/>
          <a:p>
            <a:pPr fontAlgn="base">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Manage comp distributions for merit, bonus, equity; enter promotions as part of planning</a:t>
            </a:r>
          </a:p>
        </p:txBody>
      </p:sp>
      <p:grpSp>
        <p:nvGrpSpPr>
          <p:cNvPr id="444" name="Group 443"/>
          <p:cNvGrpSpPr/>
          <p:nvPr/>
        </p:nvGrpSpPr>
        <p:grpSpPr>
          <a:xfrm>
            <a:off x="8231102" y="3423058"/>
            <a:ext cx="1113438" cy="889341"/>
            <a:chOff x="10537795" y="2649298"/>
            <a:chExt cx="1113696" cy="889547"/>
          </a:xfrm>
        </p:grpSpPr>
        <p:sp>
          <p:nvSpPr>
            <p:cNvPr id="445" name="Rectangle 444"/>
            <p:cNvSpPr/>
            <p:nvPr/>
          </p:nvSpPr>
          <p:spPr bwMode="gray">
            <a:xfrm>
              <a:off x="10641406" y="2862189"/>
              <a:ext cx="859536" cy="676656"/>
            </a:xfrm>
            <a:prstGeom prst="rect">
              <a:avLst/>
            </a:prstGeom>
            <a:solidFill>
              <a:schemeClr val="accent4">
                <a:lumMod val="75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46" name="TextBox 445"/>
            <p:cNvSpPr txBox="1"/>
            <p:nvPr/>
          </p:nvSpPr>
          <p:spPr>
            <a:xfrm>
              <a:off x="10537795" y="2649298"/>
              <a:ext cx="1113696"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Compensation</a:t>
              </a:r>
            </a:p>
          </p:txBody>
        </p:sp>
        <p:pic>
          <p:nvPicPr>
            <p:cNvPr id="447" name="Picture 446"/>
            <p:cNvPicPr>
              <a:picLocks noChangeAspect="1"/>
            </p:cNvPicPr>
            <p:nvPr/>
          </p:nvPicPr>
          <p:blipFill>
            <a:blip r:embed="rId8"/>
            <a:stretch>
              <a:fillRect/>
            </a:stretch>
          </p:blipFill>
          <p:spPr>
            <a:xfrm>
              <a:off x="10783004" y="2959101"/>
              <a:ext cx="613643" cy="519237"/>
            </a:xfrm>
            <a:prstGeom prst="ellipse">
              <a:avLst/>
            </a:prstGeom>
            <a:ln w="28575">
              <a:solidFill>
                <a:schemeClr val="bg2">
                  <a:lumMod val="75000"/>
                </a:schemeClr>
              </a:solidFill>
            </a:ln>
          </p:spPr>
        </p:pic>
      </p:grpSp>
      <p:sp>
        <p:nvSpPr>
          <p:cNvPr id="62" name="Oval 61"/>
          <p:cNvSpPr/>
          <p:nvPr/>
        </p:nvSpPr>
        <p:spPr bwMode="gray">
          <a:xfrm>
            <a:off x="10111077" y="3152514"/>
            <a:ext cx="207566" cy="198535"/>
          </a:xfrm>
          <a:prstGeom prst="ellipse">
            <a:avLst/>
          </a:prstGeom>
          <a:solidFill>
            <a:srgbClr val="0070C0"/>
          </a:solidFill>
          <a:ln w="6350" algn="ctr">
            <a:noFill/>
            <a:miter lim="800000"/>
            <a:headEnd/>
            <a:tailEnd/>
          </a:ln>
          <a:effectLst>
            <a:glow rad="228600">
              <a:schemeClr val="accent1">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6</a:t>
            </a:r>
          </a:p>
        </p:txBody>
      </p:sp>
      <p:pic>
        <p:nvPicPr>
          <p:cNvPr id="71" name="Picture 70"/>
          <p:cNvPicPr>
            <a:picLocks noChangeAspect="1"/>
          </p:cNvPicPr>
          <p:nvPr/>
        </p:nvPicPr>
        <p:blipFill>
          <a:blip r:embed="rId9"/>
          <a:stretch>
            <a:fillRect/>
          </a:stretch>
        </p:blipFill>
        <p:spPr>
          <a:xfrm>
            <a:off x="1416934" y="1438349"/>
            <a:ext cx="7608303" cy="1912317"/>
          </a:xfrm>
          <a:prstGeom prst="rect">
            <a:avLst/>
          </a:prstGeom>
          <a:ln>
            <a:noFill/>
          </a:ln>
          <a:effectLst>
            <a:glow rad="228600">
              <a:schemeClr val="accent1">
                <a:satMod val="175000"/>
                <a:alpha val="40000"/>
              </a:schemeClr>
            </a:glo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73" name="Picture 72"/>
          <p:cNvPicPr>
            <a:picLocks noChangeAspect="1"/>
          </p:cNvPicPr>
          <p:nvPr/>
        </p:nvPicPr>
        <p:blipFill>
          <a:blip r:embed="rId10"/>
          <a:stretch>
            <a:fillRect/>
          </a:stretch>
        </p:blipFill>
        <p:spPr>
          <a:xfrm>
            <a:off x="3486300" y="4371572"/>
            <a:ext cx="4914188" cy="2026627"/>
          </a:xfrm>
          <a:prstGeom prst="rect">
            <a:avLst/>
          </a:prstGeom>
          <a:ln>
            <a:noFill/>
          </a:ln>
          <a:effectLst>
            <a:glow rad="228600">
              <a:schemeClr val="accent1">
                <a:satMod val="175000"/>
                <a:alpha val="40000"/>
              </a:schemeClr>
            </a:glow>
          </a:effectLst>
          <a:scene3d>
            <a:camera prst="orthographicFront">
              <a:rot lat="0" lon="0" rev="0"/>
            </a:camera>
            <a:lightRig rig="soft" dir="t">
              <a:rot lat="0" lon="0" rev="0"/>
            </a:lightRig>
          </a:scene3d>
          <a:sp3d contourW="44450" prstMaterial="matte">
            <a:bevelT w="63500" h="63500" prst="artDeco"/>
            <a:contourClr>
              <a:srgbClr val="FFFFFF"/>
            </a:contourClr>
          </a:sp3d>
        </p:spPr>
      </p:pic>
      <p:grpSp>
        <p:nvGrpSpPr>
          <p:cNvPr id="7" name="Group 6"/>
          <p:cNvGrpSpPr/>
          <p:nvPr/>
        </p:nvGrpSpPr>
        <p:grpSpPr>
          <a:xfrm>
            <a:off x="10327318" y="4269404"/>
            <a:ext cx="1294231" cy="912477"/>
            <a:chOff x="10328296" y="4270393"/>
            <a:chExt cx="1294531" cy="912688"/>
          </a:xfrm>
        </p:grpSpPr>
        <p:grpSp>
          <p:nvGrpSpPr>
            <p:cNvPr id="31" name="Group 30"/>
            <p:cNvGrpSpPr/>
            <p:nvPr/>
          </p:nvGrpSpPr>
          <p:grpSpPr>
            <a:xfrm>
              <a:off x="10328296" y="4270393"/>
              <a:ext cx="1294531" cy="912688"/>
              <a:chOff x="10919537" y="2326857"/>
              <a:chExt cx="1294531" cy="912688"/>
            </a:xfrm>
          </p:grpSpPr>
          <p:sp>
            <p:nvSpPr>
              <p:cNvPr id="288" name="Rectangle 287"/>
              <p:cNvSpPr/>
              <p:nvPr/>
            </p:nvSpPr>
            <p:spPr bwMode="gray">
              <a:xfrm>
                <a:off x="11120297" y="2562889"/>
                <a:ext cx="859536" cy="676656"/>
              </a:xfrm>
              <a:prstGeom prst="rect">
                <a:avLst/>
              </a:prstGeom>
              <a:solidFill>
                <a:schemeClr val="bg1">
                  <a:lumMod val="50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291" name="TextBox 290"/>
              <p:cNvSpPr txBox="1"/>
              <p:nvPr/>
            </p:nvSpPr>
            <p:spPr>
              <a:xfrm>
                <a:off x="10919537" y="2326857"/>
                <a:ext cx="1294531"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Central</a:t>
                </a:r>
              </a:p>
            </p:txBody>
          </p:sp>
        </p:grpSp>
        <p:pic>
          <p:nvPicPr>
            <p:cNvPr id="162" name="Picture 161"/>
            <p:cNvPicPr>
              <a:picLocks noChangeAspect="1"/>
            </p:cNvPicPr>
            <p:nvPr/>
          </p:nvPicPr>
          <p:blipFill>
            <a:blip r:embed="rId11"/>
            <a:stretch>
              <a:fillRect/>
            </a:stretch>
          </p:blipFill>
          <p:spPr>
            <a:xfrm>
              <a:off x="10633455" y="4559718"/>
              <a:ext cx="634303" cy="570069"/>
            </a:xfrm>
            <a:prstGeom prst="roundRect">
              <a:avLst/>
            </a:prstGeom>
            <a:ln w="28575">
              <a:solidFill>
                <a:schemeClr val="bg2">
                  <a:lumMod val="50000"/>
                </a:schemeClr>
              </a:solidFill>
            </a:ln>
          </p:spPr>
        </p:pic>
      </p:grpSp>
      <p:sp>
        <p:nvSpPr>
          <p:cNvPr id="72" name="Title 1"/>
          <p:cNvSpPr>
            <a:spLocks noGrp="1"/>
          </p:cNvSpPr>
          <p:nvPr>
            <p:ph type="title"/>
          </p:nvPr>
        </p:nvSpPr>
        <p:spPr>
          <a:xfrm>
            <a:off x="505296" y="504677"/>
            <a:ext cx="11183887" cy="738493"/>
          </a:xfrm>
        </p:spPr>
        <p:txBody>
          <a:bodyPr/>
          <a:lstStyle/>
          <a:p>
            <a:r>
              <a:rPr lang="en-US" dirty="0"/>
              <a:t>Perform &amp; Reward</a:t>
            </a:r>
            <a:br>
              <a:rPr lang="en-US" dirty="0"/>
            </a:br>
            <a:r>
              <a:rPr lang="en-US" b="0" dirty="0"/>
              <a:t>Process Interactions</a:t>
            </a:r>
          </a:p>
        </p:txBody>
      </p:sp>
    </p:spTree>
    <p:extLst>
      <p:ext uri="{BB962C8B-B14F-4D97-AF65-F5344CB8AC3E}">
        <p14:creationId xmlns:p14="http://schemas.microsoft.com/office/powerpoint/2010/main" val="2645430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29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5" name="Elbow Connector 244"/>
          <p:cNvCxnSpPr>
            <a:stCxn id="466" idx="3"/>
            <a:endCxn id="452" idx="1"/>
          </p:cNvCxnSpPr>
          <p:nvPr/>
        </p:nvCxnSpPr>
        <p:spPr>
          <a:xfrm>
            <a:off x="6555752" y="4439923"/>
            <a:ext cx="703842" cy="771274"/>
          </a:xfrm>
          <a:prstGeom prst="bentConnector3">
            <a:avLst>
              <a:gd name="adj1" fmla="val 50000"/>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9" name="Elbow Connector 248"/>
          <p:cNvCxnSpPr>
            <a:stCxn id="445" idx="2"/>
            <a:endCxn id="452" idx="3"/>
          </p:cNvCxnSpPr>
          <p:nvPr/>
        </p:nvCxnSpPr>
        <p:spPr>
          <a:xfrm rot="5400000">
            <a:off x="8022436" y="4469892"/>
            <a:ext cx="899002" cy="583607"/>
          </a:xfrm>
          <a:prstGeom prst="bentConnector2">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2" name="Elbow Connector 251"/>
          <p:cNvCxnSpPr>
            <a:stCxn id="463" idx="1"/>
            <a:endCxn id="470" idx="1"/>
          </p:cNvCxnSpPr>
          <p:nvPr/>
        </p:nvCxnSpPr>
        <p:spPr>
          <a:xfrm rot="10800000" flipV="1">
            <a:off x="3421417" y="2574499"/>
            <a:ext cx="16046" cy="1410966"/>
          </a:xfrm>
          <a:prstGeom prst="bentConnector3">
            <a:avLst>
              <a:gd name="adj1" fmla="val 1523944"/>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4" name="Elbow Connector 253"/>
          <p:cNvCxnSpPr>
            <a:stCxn id="467" idx="3"/>
            <a:endCxn id="445" idx="1"/>
          </p:cNvCxnSpPr>
          <p:nvPr/>
        </p:nvCxnSpPr>
        <p:spPr>
          <a:xfrm>
            <a:off x="6610937" y="3974007"/>
            <a:ext cx="1723235" cy="16"/>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Elbow Connector 260"/>
          <p:cNvCxnSpPr>
            <a:stCxn id="463" idx="3"/>
            <a:endCxn id="467" idx="0"/>
          </p:cNvCxnSpPr>
          <p:nvPr/>
        </p:nvCxnSpPr>
        <p:spPr>
          <a:xfrm>
            <a:off x="4296602" y="2574500"/>
            <a:ext cx="1817195" cy="1307218"/>
          </a:xfrm>
          <a:prstGeom prst="bentConnector2">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5" name="TextBox 274"/>
          <p:cNvSpPr txBox="1"/>
          <p:nvPr/>
        </p:nvSpPr>
        <p:spPr>
          <a:xfrm>
            <a:off x="4433990" y="2217041"/>
            <a:ext cx="1679807" cy="3383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       Review/manage goals during PM review</a:t>
            </a:r>
          </a:p>
        </p:txBody>
      </p:sp>
      <p:sp>
        <p:nvSpPr>
          <p:cNvPr id="276" name="TextBox 275"/>
          <p:cNvSpPr txBox="1"/>
          <p:nvPr/>
        </p:nvSpPr>
        <p:spPr>
          <a:xfrm>
            <a:off x="2434088" y="3115153"/>
            <a:ext cx="768792" cy="50759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Link CPM activities to goals</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218" name="TextBox 217"/>
          <p:cNvSpPr txBox="1"/>
          <p:nvPr/>
        </p:nvSpPr>
        <p:spPr>
          <a:xfrm>
            <a:off x="6653419" y="3444340"/>
            <a:ext cx="1396440" cy="50759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Review comp guidelines driven by PM ratings</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219" name="TextBox 218"/>
          <p:cNvSpPr txBox="1"/>
          <p:nvPr/>
        </p:nvSpPr>
        <p:spPr>
          <a:xfrm>
            <a:off x="7160253" y="4686526"/>
            <a:ext cx="1341896" cy="3383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Calibrate ratings, compensation data</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221" name="5-Point Star 220"/>
          <p:cNvSpPr/>
          <p:nvPr/>
        </p:nvSpPr>
        <p:spPr bwMode="gray">
          <a:xfrm>
            <a:off x="2193747" y="2192838"/>
            <a:ext cx="848686" cy="537513"/>
          </a:xfrm>
          <a:prstGeom prst="star5">
            <a:avLst/>
          </a:prstGeom>
          <a:solidFill>
            <a:schemeClr val="accent1"/>
          </a:solidFill>
          <a:ln w="6350" algn="ctr">
            <a:solidFill>
              <a:schemeClr val="tx1"/>
            </a:solidFill>
            <a:miter lim="800000"/>
            <a:headEnd/>
            <a:tailEnd/>
          </a:ln>
        </p:spPr>
        <p:txBody>
          <a:bodyPr lIns="0" tIns="0" rIns="0" bIns="0" rtlCol="0" anchor="ctr"/>
          <a:lstStyle/>
          <a:p>
            <a:pPr algn="ctr" defTabSz="914034" fontAlgn="base">
              <a:spcBef>
                <a:spcPct val="50000"/>
              </a:spcBef>
              <a:spcAft>
                <a:spcPct val="0"/>
              </a:spcAft>
              <a:buClr>
                <a:srgbClr val="F0AB00"/>
              </a:buClr>
              <a:buSzPct val="80000"/>
            </a:pPr>
            <a:r>
              <a:rPr lang="en-US" sz="1000" kern="0" dirty="0">
                <a:ea typeface="Arial Unicode MS" pitchFamily="34" charset="-128"/>
                <a:cs typeface="Arial Unicode MS" pitchFamily="34" charset="-128"/>
              </a:rPr>
              <a:t>Start</a:t>
            </a:r>
          </a:p>
        </p:txBody>
      </p:sp>
      <p:grpSp>
        <p:nvGrpSpPr>
          <p:cNvPr id="448" name="Group 447"/>
          <p:cNvGrpSpPr/>
          <p:nvPr/>
        </p:nvGrpSpPr>
        <p:grpSpPr>
          <a:xfrm>
            <a:off x="7259593" y="5118907"/>
            <a:ext cx="920541" cy="903482"/>
            <a:chOff x="10207550" y="3593940"/>
            <a:chExt cx="920967" cy="903900"/>
          </a:xfrm>
        </p:grpSpPr>
        <p:sp>
          <p:nvSpPr>
            <p:cNvPr id="449" name="Rectangle 448"/>
            <p:cNvSpPr/>
            <p:nvPr/>
          </p:nvSpPr>
          <p:spPr bwMode="gray">
            <a:xfrm>
              <a:off x="10239053" y="3821184"/>
              <a:ext cx="857963" cy="676656"/>
            </a:xfrm>
            <a:prstGeom prst="rect">
              <a:avLst/>
            </a:prstGeom>
            <a:solidFill>
              <a:srgbClr val="0070C0"/>
            </a:solidFill>
            <a:ln w="6350" algn="ctr">
              <a:noFill/>
              <a:miter lim="800000"/>
              <a:headEnd/>
              <a:tailEnd/>
            </a:ln>
          </p:spPr>
          <p:txBody>
            <a:bodyPr lIns="67466" tIns="53974" rIns="67466" bIns="53974" rtlCol="0" anchor="ctr"/>
            <a:lstStyle/>
            <a:p>
              <a:pPr algn="ctr" defTabSz="685480">
                <a:spcBef>
                  <a:spcPct val="50000"/>
                </a:spcBef>
                <a:buClr>
                  <a:srgbClr val="F0AB00"/>
                </a:buClr>
                <a:buSzPct val="80000"/>
              </a:pPr>
              <a:endParaRPr lang="en-US" sz="1500" kern="0" dirty="0">
                <a:ea typeface="Arial Unicode MS" pitchFamily="34" charset="-128"/>
                <a:cs typeface="Arial Unicode MS" pitchFamily="34" charset="-128"/>
              </a:endParaRPr>
            </a:p>
          </p:txBody>
        </p:sp>
        <p:grpSp>
          <p:nvGrpSpPr>
            <p:cNvPr id="450" name="Group 449"/>
            <p:cNvGrpSpPr/>
            <p:nvPr/>
          </p:nvGrpSpPr>
          <p:grpSpPr>
            <a:xfrm>
              <a:off x="10207550" y="3593940"/>
              <a:ext cx="920967" cy="801975"/>
              <a:chOff x="9145616" y="3916564"/>
              <a:chExt cx="920967" cy="801975"/>
            </a:xfrm>
          </p:grpSpPr>
          <p:pic>
            <p:nvPicPr>
              <p:cNvPr id="451" name="Picture 450"/>
              <p:cNvPicPr>
                <a:picLocks noChangeAspect="1"/>
              </p:cNvPicPr>
              <p:nvPr/>
            </p:nvPicPr>
            <p:blipFill>
              <a:blip r:embed="rId3"/>
              <a:stretch>
                <a:fillRect/>
              </a:stretch>
            </p:blipFill>
            <p:spPr>
              <a:xfrm>
                <a:off x="9243450" y="4218393"/>
                <a:ext cx="714597" cy="500146"/>
              </a:xfrm>
              <a:prstGeom prst="ellipse">
                <a:avLst/>
              </a:prstGeom>
              <a:ln w="28575">
                <a:solidFill>
                  <a:schemeClr val="bg2">
                    <a:lumMod val="75000"/>
                  </a:schemeClr>
                </a:solidFill>
              </a:ln>
            </p:spPr>
          </p:pic>
          <p:sp>
            <p:nvSpPr>
              <p:cNvPr id="452" name="TextBox 451"/>
              <p:cNvSpPr txBox="1"/>
              <p:nvPr/>
            </p:nvSpPr>
            <p:spPr>
              <a:xfrm>
                <a:off x="9145616" y="3916564"/>
                <a:ext cx="920967"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Calibration</a:t>
                </a:r>
              </a:p>
            </p:txBody>
          </p:sp>
        </p:grpSp>
      </p:grpSp>
      <p:grpSp>
        <p:nvGrpSpPr>
          <p:cNvPr id="460" name="Group 459"/>
          <p:cNvGrpSpPr/>
          <p:nvPr/>
        </p:nvGrpSpPr>
        <p:grpSpPr>
          <a:xfrm>
            <a:off x="3236798" y="2018307"/>
            <a:ext cx="1293931" cy="894364"/>
            <a:chOff x="12607215" y="3190604"/>
            <a:chExt cx="1294531" cy="894778"/>
          </a:xfrm>
        </p:grpSpPr>
        <p:grpSp>
          <p:nvGrpSpPr>
            <p:cNvPr id="461" name="Group 460"/>
            <p:cNvGrpSpPr/>
            <p:nvPr/>
          </p:nvGrpSpPr>
          <p:grpSpPr>
            <a:xfrm>
              <a:off x="12807975" y="3408726"/>
              <a:ext cx="859536" cy="676656"/>
              <a:chOff x="6457975" y="2872699"/>
              <a:chExt cx="859536" cy="676656"/>
            </a:xfrm>
          </p:grpSpPr>
          <p:sp>
            <p:nvSpPr>
              <p:cNvPr id="463" name="Rectangle 462"/>
              <p:cNvSpPr/>
              <p:nvPr/>
            </p:nvSpPr>
            <p:spPr bwMode="gray">
              <a:xfrm>
                <a:off x="6457975" y="2872699"/>
                <a:ext cx="859536" cy="676656"/>
              </a:xfrm>
              <a:prstGeom prst="rect">
                <a:avLst/>
              </a:prstGeom>
              <a:solidFill>
                <a:srgbClr val="D4652D"/>
              </a:solidFill>
              <a:ln w="6350" algn="ctr">
                <a:noFill/>
                <a:miter lim="800000"/>
                <a:headEnd/>
                <a:tailEnd/>
              </a:ln>
            </p:spPr>
            <p:txBody>
              <a:bodyPr lIns="67466" tIns="53974" rIns="67466" bIns="53974" rtlCol="0" anchor="ctr"/>
              <a:lstStyle/>
              <a:p>
                <a:pPr algn="ctr" defTabSz="685480">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464" name="Picture 463"/>
              <p:cNvPicPr>
                <a:picLocks noChangeAspect="1"/>
              </p:cNvPicPr>
              <p:nvPr/>
            </p:nvPicPr>
            <p:blipFill rotWithShape="1">
              <a:blip r:embed="rId4"/>
              <a:srcRect l="18956" t="7002"/>
              <a:stretch/>
            </p:blipFill>
            <p:spPr>
              <a:xfrm>
                <a:off x="6648440" y="2949659"/>
                <a:ext cx="494578" cy="497550"/>
              </a:xfrm>
              <a:prstGeom prst="ellipse">
                <a:avLst/>
              </a:prstGeom>
              <a:ln w="28575">
                <a:solidFill>
                  <a:schemeClr val="bg2">
                    <a:lumMod val="75000"/>
                  </a:schemeClr>
                </a:solidFill>
              </a:ln>
            </p:spPr>
          </p:pic>
        </p:grpSp>
        <p:sp>
          <p:nvSpPr>
            <p:cNvPr id="462" name="TextBox 461"/>
            <p:cNvSpPr txBox="1"/>
            <p:nvPr/>
          </p:nvSpPr>
          <p:spPr>
            <a:xfrm>
              <a:off x="12607215" y="3190604"/>
              <a:ext cx="1294531" cy="184709"/>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Goals</a:t>
              </a:r>
            </a:p>
          </p:txBody>
        </p:sp>
      </p:grpSp>
      <p:grpSp>
        <p:nvGrpSpPr>
          <p:cNvPr id="465" name="Group 464"/>
          <p:cNvGrpSpPr/>
          <p:nvPr/>
        </p:nvGrpSpPr>
        <p:grpSpPr>
          <a:xfrm>
            <a:off x="5616656" y="3881718"/>
            <a:ext cx="994280" cy="896376"/>
            <a:chOff x="9228648" y="2652564"/>
            <a:chExt cx="994740" cy="896791"/>
          </a:xfrm>
        </p:grpSpPr>
        <p:sp>
          <p:nvSpPr>
            <p:cNvPr id="466" name="Rectangle 465"/>
            <p:cNvSpPr/>
            <p:nvPr/>
          </p:nvSpPr>
          <p:spPr bwMode="gray">
            <a:xfrm>
              <a:off x="9310214" y="2872699"/>
              <a:ext cx="857963" cy="676656"/>
            </a:xfrm>
            <a:prstGeom prst="rect">
              <a:avLst/>
            </a:prstGeom>
            <a:solidFill>
              <a:srgbClr val="0FAAFF"/>
            </a:solidFill>
            <a:ln w="6350" algn="ctr">
              <a:noFill/>
              <a:miter lim="800000"/>
              <a:headEnd/>
              <a:tailEnd/>
            </a:ln>
          </p:spPr>
          <p:txBody>
            <a:bodyPr lIns="67466" tIns="53974" rIns="67466" bIns="53974" rtlCol="0" anchor="ctr"/>
            <a:lstStyle/>
            <a:p>
              <a:pPr algn="ctr" defTabSz="685480">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67" name="TextBox 466"/>
            <p:cNvSpPr txBox="1"/>
            <p:nvPr/>
          </p:nvSpPr>
          <p:spPr>
            <a:xfrm>
              <a:off x="9228648" y="2652564"/>
              <a:ext cx="994740"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Performance</a:t>
              </a:r>
            </a:p>
          </p:txBody>
        </p:sp>
        <p:pic>
          <p:nvPicPr>
            <p:cNvPr id="468" name="Picture 467"/>
            <p:cNvPicPr>
              <a:picLocks noChangeAspect="1"/>
            </p:cNvPicPr>
            <p:nvPr/>
          </p:nvPicPr>
          <p:blipFill>
            <a:blip r:embed="rId5"/>
            <a:stretch>
              <a:fillRect/>
            </a:stretch>
          </p:blipFill>
          <p:spPr>
            <a:xfrm>
              <a:off x="9436371" y="2940682"/>
              <a:ext cx="618435" cy="538638"/>
            </a:xfrm>
            <a:prstGeom prst="ellipse">
              <a:avLst/>
            </a:prstGeom>
            <a:ln w="28575">
              <a:solidFill>
                <a:schemeClr val="bg2">
                  <a:lumMod val="75000"/>
                </a:schemeClr>
              </a:solidFill>
            </a:ln>
          </p:spPr>
        </p:pic>
      </p:grpSp>
      <p:grpSp>
        <p:nvGrpSpPr>
          <p:cNvPr id="469" name="Group 468"/>
          <p:cNvGrpSpPr/>
          <p:nvPr/>
        </p:nvGrpSpPr>
        <p:grpSpPr>
          <a:xfrm>
            <a:off x="3273968" y="3434644"/>
            <a:ext cx="1187495" cy="888993"/>
            <a:chOff x="7737214" y="2659950"/>
            <a:chExt cx="1188045" cy="889405"/>
          </a:xfrm>
        </p:grpSpPr>
        <p:sp>
          <p:nvSpPr>
            <p:cNvPr id="470" name="Rectangle 469"/>
            <p:cNvSpPr/>
            <p:nvPr/>
          </p:nvSpPr>
          <p:spPr bwMode="gray">
            <a:xfrm>
              <a:off x="7884731" y="2872699"/>
              <a:ext cx="859536" cy="676656"/>
            </a:xfrm>
            <a:prstGeom prst="rect">
              <a:avLst/>
            </a:prstGeom>
            <a:solidFill>
              <a:srgbClr val="92D050"/>
            </a:solidFill>
            <a:ln w="6350" algn="ctr">
              <a:noFill/>
              <a:miter lim="800000"/>
              <a:headEnd/>
              <a:tailEnd/>
            </a:ln>
          </p:spPr>
          <p:txBody>
            <a:bodyPr lIns="67466" tIns="53974" rIns="67466" bIns="53974" rtlCol="0" anchor="ctr"/>
            <a:lstStyle/>
            <a:p>
              <a:pPr algn="ctr" defTabSz="685480">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71" name="TextBox 470"/>
            <p:cNvSpPr txBox="1"/>
            <p:nvPr/>
          </p:nvSpPr>
          <p:spPr>
            <a:xfrm>
              <a:off x="7737214" y="2659950"/>
              <a:ext cx="1188045" cy="188192"/>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Continuous PM</a:t>
              </a:r>
            </a:p>
          </p:txBody>
        </p:sp>
        <p:pic>
          <p:nvPicPr>
            <p:cNvPr id="472" name="Picture 471"/>
            <p:cNvPicPr>
              <a:picLocks noChangeAspect="1"/>
            </p:cNvPicPr>
            <p:nvPr/>
          </p:nvPicPr>
          <p:blipFill>
            <a:blip r:embed="rId6"/>
            <a:stretch>
              <a:fillRect/>
            </a:stretch>
          </p:blipFill>
          <p:spPr>
            <a:xfrm>
              <a:off x="7941716" y="2966820"/>
              <a:ext cx="745295" cy="470109"/>
            </a:xfrm>
            <a:prstGeom prst="ellipse">
              <a:avLst/>
            </a:prstGeom>
            <a:ln w="28575">
              <a:solidFill>
                <a:schemeClr val="bg2">
                  <a:lumMod val="75000"/>
                </a:schemeClr>
              </a:solidFill>
            </a:ln>
          </p:spPr>
        </p:pic>
      </p:grpSp>
      <p:sp>
        <p:nvSpPr>
          <p:cNvPr id="186" name="Chevron 185"/>
          <p:cNvSpPr/>
          <p:nvPr/>
        </p:nvSpPr>
        <p:spPr bwMode="gray">
          <a:xfrm>
            <a:off x="1803308" y="2575218"/>
            <a:ext cx="396745" cy="1827583"/>
          </a:xfrm>
          <a:prstGeom prst="chevron">
            <a:avLst/>
          </a:prstGeom>
          <a:solidFill>
            <a:schemeClr val="accent1"/>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a:ea typeface="Arial Unicode MS" pitchFamily="34" charset="-128"/>
              <a:cs typeface="Arial Unicode MS" pitchFamily="34" charset="-128"/>
            </a:endParaRPr>
          </a:p>
        </p:txBody>
      </p:sp>
      <p:sp>
        <p:nvSpPr>
          <p:cNvPr id="197" name="Flowchart: Off-page Connector 196"/>
          <p:cNvSpPr/>
          <p:nvPr/>
        </p:nvSpPr>
        <p:spPr bwMode="gray">
          <a:xfrm>
            <a:off x="409232" y="2212461"/>
            <a:ext cx="1097887" cy="894796"/>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Recruit to Hire</a:t>
            </a:r>
          </a:p>
        </p:txBody>
      </p:sp>
      <p:sp>
        <p:nvSpPr>
          <p:cNvPr id="198" name="TextBox 197"/>
          <p:cNvSpPr txBox="1"/>
          <p:nvPr/>
        </p:nvSpPr>
        <p:spPr>
          <a:xfrm>
            <a:off x="192707" y="4291384"/>
            <a:ext cx="1530934" cy="922902"/>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Employee Profile serves as a central repository for all talent data (all modules </a:t>
            </a:r>
            <a:r>
              <a:rPr lang="en-US" sz="1200" kern="0" dirty="0" err="1">
                <a:ea typeface="Arial Unicode MS" pitchFamily="34" charset="-128"/>
                <a:cs typeface="Arial Unicode MS" pitchFamily="34" charset="-128"/>
              </a:rPr>
              <a:t>feed back</a:t>
            </a:r>
            <a:r>
              <a:rPr lang="en-US" sz="1200" kern="0" dirty="0">
                <a:ea typeface="Arial Unicode MS" pitchFamily="34" charset="-128"/>
                <a:cs typeface="Arial Unicode MS" pitchFamily="34" charset="-128"/>
              </a:rPr>
              <a:t> to EP)</a:t>
            </a:r>
          </a:p>
        </p:txBody>
      </p:sp>
      <p:grpSp>
        <p:nvGrpSpPr>
          <p:cNvPr id="49" name="Group 48"/>
          <p:cNvGrpSpPr/>
          <p:nvPr/>
        </p:nvGrpSpPr>
        <p:grpSpPr>
          <a:xfrm>
            <a:off x="6353231" y="1953125"/>
            <a:ext cx="1293931" cy="905533"/>
            <a:chOff x="10275380" y="1505472"/>
            <a:chExt cx="1294531" cy="905953"/>
          </a:xfrm>
        </p:grpSpPr>
        <p:sp>
          <p:nvSpPr>
            <p:cNvPr id="50" name="Rectangle 49"/>
            <p:cNvSpPr/>
            <p:nvPr/>
          </p:nvSpPr>
          <p:spPr bwMode="gray">
            <a:xfrm>
              <a:off x="10492431" y="1726619"/>
              <a:ext cx="843173" cy="684806"/>
            </a:xfrm>
            <a:prstGeom prst="rect">
              <a:avLst/>
            </a:prstGeom>
            <a:solidFill>
              <a:schemeClr val="bg1">
                <a:lumMod val="65000"/>
              </a:schemeClr>
            </a:solidFill>
            <a:ln w="6350" algn="ctr">
              <a:noFill/>
              <a:miter lim="800000"/>
              <a:headEnd/>
              <a:tailEnd/>
            </a:ln>
          </p:spPr>
          <p:txBody>
            <a:bodyPr lIns="67466" tIns="53974" rIns="67466" bIns="53974" rtlCol="0" anchor="ctr"/>
            <a:lstStyle/>
            <a:p>
              <a:pPr algn="ctr" defTabSz="685480">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51" name="Picture 50"/>
            <p:cNvPicPr>
              <a:picLocks noChangeAspect="1"/>
            </p:cNvPicPr>
            <p:nvPr/>
          </p:nvPicPr>
          <p:blipFill>
            <a:blip r:embed="rId7"/>
            <a:stretch>
              <a:fillRect/>
            </a:stretch>
          </p:blipFill>
          <p:spPr>
            <a:xfrm>
              <a:off x="10661650" y="1773765"/>
              <a:ext cx="521096" cy="554357"/>
            </a:xfrm>
            <a:prstGeom prst="ellipse">
              <a:avLst/>
            </a:prstGeom>
            <a:ln w="28575">
              <a:solidFill>
                <a:schemeClr val="bg2">
                  <a:lumMod val="75000"/>
                </a:schemeClr>
              </a:solidFill>
            </a:ln>
          </p:spPr>
        </p:pic>
        <p:sp>
          <p:nvSpPr>
            <p:cNvPr id="52" name="TextBox 51"/>
            <p:cNvSpPr txBox="1"/>
            <p:nvPr/>
          </p:nvSpPr>
          <p:spPr>
            <a:xfrm>
              <a:off x="10275380" y="1505472"/>
              <a:ext cx="1294531" cy="184709"/>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Profile</a:t>
              </a:r>
            </a:p>
          </p:txBody>
        </p:sp>
      </p:grpSp>
      <p:cxnSp>
        <p:nvCxnSpPr>
          <p:cNvPr id="4" name="Elbow Connector 3"/>
          <p:cNvCxnSpPr>
            <a:stCxn id="50" idx="3"/>
            <a:endCxn id="446" idx="0"/>
          </p:cNvCxnSpPr>
          <p:nvPr/>
        </p:nvCxnSpPr>
        <p:spPr>
          <a:xfrm>
            <a:off x="7412960" y="2516412"/>
            <a:ext cx="1374238" cy="906646"/>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7752299" y="1998004"/>
            <a:ext cx="1441010" cy="50759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Review comp guidelines driven by ratings stored on EP</a:t>
            </a:r>
          </a:p>
        </p:txBody>
      </p:sp>
      <p:sp>
        <p:nvSpPr>
          <p:cNvPr id="54" name="Flowchart: Off-page Connector 53"/>
          <p:cNvSpPr/>
          <p:nvPr/>
        </p:nvSpPr>
        <p:spPr bwMode="gray">
          <a:xfrm>
            <a:off x="4530729" y="5031891"/>
            <a:ext cx="1097887" cy="580329"/>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Learn &amp; Develop</a:t>
            </a:r>
          </a:p>
        </p:txBody>
      </p:sp>
      <p:cxnSp>
        <p:nvCxnSpPr>
          <p:cNvPr id="5" name="Elbow Connector 4"/>
          <p:cNvCxnSpPr>
            <a:stCxn id="54" idx="0"/>
            <a:endCxn id="466" idx="1"/>
          </p:cNvCxnSpPr>
          <p:nvPr/>
        </p:nvCxnSpPr>
        <p:spPr>
          <a:xfrm rot="5400000" flipH="1" flipV="1">
            <a:off x="5092945" y="4426650"/>
            <a:ext cx="591969" cy="618514"/>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Oval 55"/>
          <p:cNvSpPr/>
          <p:nvPr/>
        </p:nvSpPr>
        <p:spPr bwMode="gray">
          <a:xfrm>
            <a:off x="2191480" y="3029620"/>
            <a:ext cx="207518" cy="198489"/>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66" rIns="0" bIns="71966" rtlCol="0" anchor="ctr"/>
          <a:lstStyle/>
          <a:p>
            <a:pPr algn="ctr" defTabSz="914034"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a:t>
            </a:r>
          </a:p>
        </p:txBody>
      </p:sp>
      <p:sp>
        <p:nvSpPr>
          <p:cNvPr id="57" name="Oval 56"/>
          <p:cNvSpPr/>
          <p:nvPr/>
        </p:nvSpPr>
        <p:spPr bwMode="gray">
          <a:xfrm>
            <a:off x="4460351" y="2152558"/>
            <a:ext cx="207518" cy="198489"/>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66" rIns="0" bIns="71966" rtlCol="0" anchor="ctr"/>
          <a:lstStyle/>
          <a:p>
            <a:pPr algn="ctr" defTabSz="914034"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2</a:t>
            </a:r>
          </a:p>
        </p:txBody>
      </p:sp>
      <p:sp>
        <p:nvSpPr>
          <p:cNvPr id="58" name="Oval 57"/>
          <p:cNvSpPr/>
          <p:nvPr/>
        </p:nvSpPr>
        <p:spPr bwMode="gray">
          <a:xfrm>
            <a:off x="5388928" y="2771249"/>
            <a:ext cx="207518" cy="198489"/>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66" rIns="0" bIns="71966" rtlCol="0" anchor="ctr"/>
          <a:lstStyle/>
          <a:p>
            <a:pPr algn="ctr" defTabSz="914034"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3</a:t>
            </a:r>
          </a:p>
        </p:txBody>
      </p:sp>
      <p:sp>
        <p:nvSpPr>
          <p:cNvPr id="59" name="Oval 58"/>
          <p:cNvSpPr/>
          <p:nvPr/>
        </p:nvSpPr>
        <p:spPr bwMode="gray">
          <a:xfrm>
            <a:off x="6403418" y="3500862"/>
            <a:ext cx="207518" cy="198489"/>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66" rIns="0" bIns="71966" rtlCol="0" anchor="ctr"/>
          <a:lstStyle/>
          <a:p>
            <a:pPr algn="ctr" defTabSz="914034"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4a</a:t>
            </a:r>
          </a:p>
        </p:txBody>
      </p:sp>
      <p:sp>
        <p:nvSpPr>
          <p:cNvPr id="60" name="Oval 59"/>
          <p:cNvSpPr/>
          <p:nvPr/>
        </p:nvSpPr>
        <p:spPr bwMode="gray">
          <a:xfrm>
            <a:off x="7499165" y="2180597"/>
            <a:ext cx="207518" cy="198489"/>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0" tIns="71966" rIns="0" bIns="71966" rtlCol="0" anchor="ctr"/>
          <a:lstStyle/>
          <a:p>
            <a:pPr algn="ctr" defTabSz="914034"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4b</a:t>
            </a:r>
          </a:p>
        </p:txBody>
      </p:sp>
      <p:sp>
        <p:nvSpPr>
          <p:cNvPr id="61" name="Oval 60"/>
          <p:cNvSpPr/>
          <p:nvPr/>
        </p:nvSpPr>
        <p:spPr bwMode="gray">
          <a:xfrm>
            <a:off x="7561194" y="4466759"/>
            <a:ext cx="207518" cy="198489"/>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66" rIns="0" bIns="71966" rtlCol="0" anchor="ctr"/>
          <a:lstStyle/>
          <a:p>
            <a:pPr algn="ctr" defTabSz="914034"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5</a:t>
            </a:r>
          </a:p>
        </p:txBody>
      </p:sp>
      <p:grpSp>
        <p:nvGrpSpPr>
          <p:cNvPr id="66" name="Group 65"/>
          <p:cNvGrpSpPr/>
          <p:nvPr/>
        </p:nvGrpSpPr>
        <p:grpSpPr>
          <a:xfrm>
            <a:off x="309446" y="3211272"/>
            <a:ext cx="1297459" cy="890571"/>
            <a:chOff x="306765" y="3211963"/>
            <a:chExt cx="1298059" cy="890983"/>
          </a:xfrm>
        </p:grpSpPr>
        <p:grpSp>
          <p:nvGrpSpPr>
            <p:cNvPr id="67" name="Group 66"/>
            <p:cNvGrpSpPr/>
            <p:nvPr/>
          </p:nvGrpSpPr>
          <p:grpSpPr>
            <a:xfrm>
              <a:off x="306765" y="3211963"/>
              <a:ext cx="1298059" cy="890983"/>
              <a:chOff x="9840226" y="1505472"/>
              <a:chExt cx="1563244" cy="919331"/>
            </a:xfrm>
          </p:grpSpPr>
          <p:sp>
            <p:nvSpPr>
              <p:cNvPr id="69" name="Rectangle 68"/>
              <p:cNvSpPr/>
              <p:nvPr/>
            </p:nvSpPr>
            <p:spPr bwMode="gray">
              <a:xfrm>
                <a:off x="10140757" y="1726618"/>
                <a:ext cx="1035134" cy="698185"/>
              </a:xfrm>
              <a:prstGeom prst="rect">
                <a:avLst/>
              </a:prstGeom>
              <a:solidFill>
                <a:schemeClr val="bg1">
                  <a:lumMod val="65000"/>
                </a:schemeClr>
              </a:solidFill>
              <a:ln w="6350" algn="ctr">
                <a:noFill/>
                <a:miter lim="800000"/>
                <a:headEnd/>
                <a:tailEnd/>
              </a:ln>
            </p:spPr>
            <p:txBody>
              <a:bodyPr lIns="67466" tIns="53974" rIns="67466" bIns="53974" rtlCol="0" anchor="ctr"/>
              <a:lstStyle/>
              <a:p>
                <a:pPr algn="ctr" defTabSz="685480">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70" name="TextBox 69"/>
              <p:cNvSpPr txBox="1"/>
              <p:nvPr/>
            </p:nvSpPr>
            <p:spPr>
              <a:xfrm>
                <a:off x="9840226" y="1505472"/>
                <a:ext cx="1563244" cy="190541"/>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Profile</a:t>
                </a:r>
              </a:p>
            </p:txBody>
          </p:sp>
        </p:grpSp>
        <p:pic>
          <p:nvPicPr>
            <p:cNvPr id="68" name="Picture 67"/>
            <p:cNvPicPr>
              <a:picLocks noChangeAspect="1"/>
            </p:cNvPicPr>
            <p:nvPr/>
          </p:nvPicPr>
          <p:blipFill>
            <a:blip r:embed="rId7"/>
            <a:stretch>
              <a:fillRect/>
            </a:stretch>
          </p:blipFill>
          <p:spPr>
            <a:xfrm>
              <a:off x="711403" y="3456032"/>
              <a:ext cx="580141" cy="617171"/>
            </a:xfrm>
            <a:prstGeom prst="ellipse">
              <a:avLst/>
            </a:prstGeom>
            <a:ln w="28575">
              <a:solidFill>
                <a:schemeClr val="bg2">
                  <a:lumMod val="75000"/>
                </a:schemeClr>
              </a:solidFill>
            </a:ln>
          </p:spPr>
        </p:pic>
      </p:grpSp>
      <p:sp>
        <p:nvSpPr>
          <p:cNvPr id="64" name="TextBox 63"/>
          <p:cNvSpPr txBox="1"/>
          <p:nvPr/>
        </p:nvSpPr>
        <p:spPr>
          <a:xfrm>
            <a:off x="4840834" y="3040725"/>
            <a:ext cx="1256668" cy="34853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View achievements tied to goals in PM</a:t>
            </a:r>
          </a:p>
        </p:txBody>
      </p:sp>
      <p:sp>
        <p:nvSpPr>
          <p:cNvPr id="74" name="Rectangle 73"/>
          <p:cNvSpPr/>
          <p:nvPr/>
        </p:nvSpPr>
        <p:spPr bwMode="gray">
          <a:xfrm>
            <a:off x="232340" y="1362334"/>
            <a:ext cx="11815003" cy="5179202"/>
          </a:xfrm>
          <a:prstGeom prst="rect">
            <a:avLst/>
          </a:prstGeom>
          <a:solidFill>
            <a:schemeClr val="bg1">
              <a:alpha val="68000"/>
            </a:schemeClr>
          </a:solidFill>
          <a:ln w="6350" algn="ctr">
            <a:noFill/>
            <a:miter lim="800000"/>
            <a:headEnd/>
            <a:tailEnd/>
          </a:ln>
        </p:spPr>
        <p:txBody>
          <a:bodyPr lIns="89958" tIns="71966" rIns="89958" bIns="71966" rtlCol="0" anchor="ctr"/>
          <a:lstStyle/>
          <a:p>
            <a:pPr algn="ctr" defTabSz="914034"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28" name="Elbow Connector 27"/>
          <p:cNvCxnSpPr>
            <a:stCxn id="445" idx="3"/>
            <a:endCxn id="291" idx="0"/>
          </p:cNvCxnSpPr>
          <p:nvPr/>
        </p:nvCxnSpPr>
        <p:spPr>
          <a:xfrm>
            <a:off x="9193312" y="3974023"/>
            <a:ext cx="1779995" cy="295188"/>
          </a:xfrm>
          <a:prstGeom prst="bentConnector2">
            <a:avLst/>
          </a:prstGeom>
          <a:ln w="6350">
            <a:solidFill>
              <a:schemeClr val="tx1"/>
            </a:solidFill>
            <a:headEnd type="triangle"/>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98" name="TextBox 297"/>
          <p:cNvSpPr txBox="1"/>
          <p:nvPr/>
        </p:nvSpPr>
        <p:spPr>
          <a:xfrm>
            <a:off x="9801363" y="3438402"/>
            <a:ext cx="1597500" cy="338476"/>
          </a:xfrm>
          <a:prstGeom prst="rect">
            <a:avLst/>
          </a:prstGeom>
          <a:noFill/>
        </p:spPr>
        <p:txBody>
          <a:bodyPr wrap="square" lIns="0" tIns="0" rIns="0" bIns="0" rtlCol="0">
            <a:spAutoFit/>
          </a:bodyPr>
          <a:lstStyle/>
          <a:p>
            <a:pPr defTabSz="1088231" fontAlgn="t"/>
            <a:r>
              <a:rPr lang="en-US" sz="1100" dirty="0">
                <a:solidFill>
                  <a:srgbClr val="000000"/>
                </a:solidFill>
                <a:latin typeface="Arial" panose="020B0604020202020204" pitchFamily="34" charset="0"/>
                <a:cs typeface="Arial" panose="020B0604020202020204" pitchFamily="34" charset="0"/>
              </a:rPr>
              <a:t>Final Pay elements and promotion to EC</a:t>
            </a:r>
          </a:p>
        </p:txBody>
      </p:sp>
      <p:grpSp>
        <p:nvGrpSpPr>
          <p:cNvPr id="444" name="Group 443"/>
          <p:cNvGrpSpPr/>
          <p:nvPr/>
        </p:nvGrpSpPr>
        <p:grpSpPr>
          <a:xfrm>
            <a:off x="8230608" y="3423061"/>
            <a:ext cx="1113180" cy="889135"/>
            <a:chOff x="10537795" y="2649298"/>
            <a:chExt cx="1113696" cy="889547"/>
          </a:xfrm>
        </p:grpSpPr>
        <p:sp>
          <p:nvSpPr>
            <p:cNvPr id="445" name="Rectangle 444"/>
            <p:cNvSpPr/>
            <p:nvPr/>
          </p:nvSpPr>
          <p:spPr bwMode="gray">
            <a:xfrm>
              <a:off x="10641406" y="2862189"/>
              <a:ext cx="859536" cy="676656"/>
            </a:xfrm>
            <a:prstGeom prst="rect">
              <a:avLst/>
            </a:prstGeom>
            <a:solidFill>
              <a:schemeClr val="accent4">
                <a:lumMod val="75000"/>
              </a:schemeClr>
            </a:solidFill>
            <a:ln w="6350" algn="ctr">
              <a:noFill/>
              <a:miter lim="800000"/>
              <a:headEnd/>
              <a:tailEnd/>
            </a:ln>
          </p:spPr>
          <p:txBody>
            <a:bodyPr lIns="67466" tIns="53974" rIns="67466" bIns="53974" rtlCol="0" anchor="ctr"/>
            <a:lstStyle/>
            <a:p>
              <a:pPr algn="ctr" defTabSz="685480">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46" name="TextBox 445"/>
            <p:cNvSpPr txBox="1"/>
            <p:nvPr/>
          </p:nvSpPr>
          <p:spPr>
            <a:xfrm>
              <a:off x="10537795" y="2649298"/>
              <a:ext cx="1113696"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Compensation</a:t>
              </a:r>
            </a:p>
          </p:txBody>
        </p:sp>
        <p:pic>
          <p:nvPicPr>
            <p:cNvPr id="447" name="Picture 446"/>
            <p:cNvPicPr>
              <a:picLocks noChangeAspect="1"/>
            </p:cNvPicPr>
            <p:nvPr/>
          </p:nvPicPr>
          <p:blipFill>
            <a:blip r:embed="rId8"/>
            <a:stretch>
              <a:fillRect/>
            </a:stretch>
          </p:blipFill>
          <p:spPr>
            <a:xfrm>
              <a:off x="10783004" y="2959101"/>
              <a:ext cx="613643" cy="519237"/>
            </a:xfrm>
            <a:prstGeom prst="ellipse">
              <a:avLst/>
            </a:prstGeom>
            <a:ln w="28575">
              <a:solidFill>
                <a:schemeClr val="bg2">
                  <a:lumMod val="75000"/>
                </a:schemeClr>
              </a:solidFill>
            </a:ln>
          </p:spPr>
        </p:pic>
      </p:grpSp>
      <p:sp>
        <p:nvSpPr>
          <p:cNvPr id="62" name="Oval 61"/>
          <p:cNvSpPr/>
          <p:nvPr/>
        </p:nvSpPr>
        <p:spPr bwMode="gray">
          <a:xfrm>
            <a:off x="9453424" y="3279983"/>
            <a:ext cx="216191" cy="243273"/>
          </a:xfrm>
          <a:prstGeom prst="ellipse">
            <a:avLst/>
          </a:prstGeom>
          <a:solidFill>
            <a:srgbClr val="0070C0"/>
          </a:solidFill>
          <a:ln w="6350" algn="ctr">
            <a:noFill/>
            <a:miter lim="800000"/>
            <a:headEnd/>
            <a:tailEnd/>
          </a:ln>
          <a:effectLst>
            <a:glow rad="228600">
              <a:schemeClr val="accent1">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66" rIns="0" bIns="71966" rtlCol="0" anchor="ctr"/>
          <a:lstStyle/>
          <a:p>
            <a:pPr algn="ctr" defTabSz="914034"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6a</a:t>
            </a:r>
          </a:p>
        </p:txBody>
      </p:sp>
      <p:pic>
        <p:nvPicPr>
          <p:cNvPr id="71" name="Picture 70"/>
          <p:cNvPicPr>
            <a:picLocks noChangeAspect="1"/>
          </p:cNvPicPr>
          <p:nvPr/>
        </p:nvPicPr>
        <p:blipFill>
          <a:blip r:embed="rId9"/>
          <a:stretch>
            <a:fillRect/>
          </a:stretch>
        </p:blipFill>
        <p:spPr>
          <a:xfrm>
            <a:off x="492318" y="1680627"/>
            <a:ext cx="7606542" cy="1911874"/>
          </a:xfrm>
          <a:prstGeom prst="rect">
            <a:avLst/>
          </a:prstGeom>
          <a:ln>
            <a:noFill/>
          </a:ln>
          <a:effectLst>
            <a:glow rad="228600">
              <a:schemeClr val="accent1">
                <a:satMod val="175000"/>
                <a:alpha val="40000"/>
              </a:schemeClr>
            </a:glo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73" name="Picture 72"/>
          <p:cNvPicPr>
            <a:picLocks noChangeAspect="1"/>
          </p:cNvPicPr>
          <p:nvPr/>
        </p:nvPicPr>
        <p:blipFill>
          <a:blip r:embed="rId10"/>
          <a:stretch>
            <a:fillRect/>
          </a:stretch>
        </p:blipFill>
        <p:spPr>
          <a:xfrm>
            <a:off x="3486904" y="4371355"/>
            <a:ext cx="4913051" cy="2026158"/>
          </a:xfrm>
          <a:prstGeom prst="rect">
            <a:avLst/>
          </a:prstGeom>
          <a:ln>
            <a:noFill/>
          </a:ln>
          <a:effectLst>
            <a:glow rad="228600">
              <a:schemeClr val="accent1">
                <a:satMod val="175000"/>
                <a:alpha val="40000"/>
              </a:schemeClr>
            </a:glow>
          </a:effectLst>
          <a:scene3d>
            <a:camera prst="orthographicFront">
              <a:rot lat="0" lon="0" rev="0"/>
            </a:camera>
            <a:lightRig rig="soft" dir="t">
              <a:rot lat="0" lon="0" rev="0"/>
            </a:lightRig>
          </a:scene3d>
          <a:sp3d contourW="44450" prstMaterial="matte">
            <a:bevelT w="63500" h="63500" prst="artDeco"/>
            <a:contourClr>
              <a:srgbClr val="FFFFFF"/>
            </a:contourClr>
          </a:sp3d>
        </p:spPr>
      </p:pic>
      <p:grpSp>
        <p:nvGrpSpPr>
          <p:cNvPr id="7" name="Group 6"/>
          <p:cNvGrpSpPr/>
          <p:nvPr/>
        </p:nvGrpSpPr>
        <p:grpSpPr>
          <a:xfrm>
            <a:off x="10326341" y="4269211"/>
            <a:ext cx="1293931" cy="912266"/>
            <a:chOff x="10328296" y="4270393"/>
            <a:chExt cx="1294531" cy="912688"/>
          </a:xfrm>
        </p:grpSpPr>
        <p:grpSp>
          <p:nvGrpSpPr>
            <p:cNvPr id="31" name="Group 30"/>
            <p:cNvGrpSpPr/>
            <p:nvPr/>
          </p:nvGrpSpPr>
          <p:grpSpPr>
            <a:xfrm>
              <a:off x="10328296" y="4270393"/>
              <a:ext cx="1294531" cy="912688"/>
              <a:chOff x="10919537" y="2326857"/>
              <a:chExt cx="1294531" cy="912688"/>
            </a:xfrm>
          </p:grpSpPr>
          <p:sp>
            <p:nvSpPr>
              <p:cNvPr id="288" name="Rectangle 287"/>
              <p:cNvSpPr/>
              <p:nvPr/>
            </p:nvSpPr>
            <p:spPr bwMode="gray">
              <a:xfrm>
                <a:off x="11120297" y="2562889"/>
                <a:ext cx="859536" cy="676656"/>
              </a:xfrm>
              <a:prstGeom prst="rect">
                <a:avLst/>
              </a:prstGeom>
              <a:solidFill>
                <a:schemeClr val="bg1">
                  <a:lumMod val="50000"/>
                </a:schemeClr>
              </a:solidFill>
              <a:ln w="6350" algn="ctr">
                <a:noFill/>
                <a:miter lim="800000"/>
                <a:headEnd/>
                <a:tailEnd/>
              </a:ln>
            </p:spPr>
            <p:txBody>
              <a:bodyPr lIns="67466" tIns="53974" rIns="67466" bIns="53974" rtlCol="0" anchor="ctr"/>
              <a:lstStyle/>
              <a:p>
                <a:pPr algn="ctr" defTabSz="685480">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291" name="TextBox 290"/>
              <p:cNvSpPr txBox="1"/>
              <p:nvPr/>
            </p:nvSpPr>
            <p:spPr>
              <a:xfrm>
                <a:off x="10919537" y="2326857"/>
                <a:ext cx="1294531"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Central</a:t>
                </a:r>
              </a:p>
            </p:txBody>
          </p:sp>
        </p:grpSp>
        <p:pic>
          <p:nvPicPr>
            <p:cNvPr id="162" name="Picture 161"/>
            <p:cNvPicPr>
              <a:picLocks noChangeAspect="1"/>
            </p:cNvPicPr>
            <p:nvPr/>
          </p:nvPicPr>
          <p:blipFill>
            <a:blip r:embed="rId11"/>
            <a:stretch>
              <a:fillRect/>
            </a:stretch>
          </p:blipFill>
          <p:spPr>
            <a:xfrm>
              <a:off x="10633455" y="4559718"/>
              <a:ext cx="634303" cy="570069"/>
            </a:xfrm>
            <a:prstGeom prst="roundRect">
              <a:avLst/>
            </a:prstGeom>
            <a:ln w="28575">
              <a:solidFill>
                <a:schemeClr val="bg2">
                  <a:lumMod val="50000"/>
                </a:schemeClr>
              </a:solidFill>
            </a:ln>
          </p:spPr>
        </p:pic>
      </p:grpSp>
      <p:pic>
        <p:nvPicPr>
          <p:cNvPr id="72" name="Picture 71" descr="Public Domain &lt;strong&gt;Clip Art&lt;/strong&gt; Image | Illustration of &lt;strong&gt;money&lt;/strong&gt; | ID ..."/>
          <p:cNvPicPr>
            <a:picLocks noChangeAspect="1"/>
          </p:cNvPicPr>
          <p:nvPr/>
        </p:nvPicPr>
        <p:blipFill>
          <a:blip r:embed="rId12"/>
          <a:stretch>
            <a:fillRect/>
          </a:stretch>
        </p:blipFill>
        <p:spPr>
          <a:xfrm>
            <a:off x="8656536" y="5452022"/>
            <a:ext cx="776256" cy="743191"/>
          </a:xfrm>
          <a:prstGeom prst="rect">
            <a:avLst/>
          </a:prstGeom>
          <a:solidFill>
            <a:schemeClr val="bg2">
              <a:lumMod val="20000"/>
              <a:lumOff val="80000"/>
            </a:schemeClr>
          </a:solidFill>
        </p:spPr>
      </p:pic>
      <p:sp>
        <p:nvSpPr>
          <p:cNvPr id="75" name="Oval 74"/>
          <p:cNvSpPr/>
          <p:nvPr/>
        </p:nvSpPr>
        <p:spPr bwMode="gray">
          <a:xfrm>
            <a:off x="9703021" y="5951940"/>
            <a:ext cx="216191" cy="243273"/>
          </a:xfrm>
          <a:prstGeom prst="ellipse">
            <a:avLst/>
          </a:prstGeom>
          <a:solidFill>
            <a:srgbClr val="0070C0"/>
          </a:solidFill>
          <a:ln w="6350" algn="ctr">
            <a:noFill/>
            <a:miter lim="800000"/>
            <a:headEnd/>
            <a:tailEnd/>
          </a:ln>
          <a:effectLst>
            <a:glow rad="228600">
              <a:schemeClr val="accent1">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66" rIns="0" bIns="71966" rtlCol="0" anchor="ctr"/>
          <a:lstStyle/>
          <a:p>
            <a:pPr algn="ctr" defTabSz="914034"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6b</a:t>
            </a:r>
          </a:p>
        </p:txBody>
      </p:sp>
      <p:sp>
        <p:nvSpPr>
          <p:cNvPr id="76" name="TextBox 75"/>
          <p:cNvSpPr txBox="1"/>
          <p:nvPr/>
        </p:nvSpPr>
        <p:spPr>
          <a:xfrm>
            <a:off x="9966286" y="5806995"/>
            <a:ext cx="2119558" cy="430787"/>
          </a:xfrm>
          <a:prstGeom prst="rect">
            <a:avLst/>
          </a:prstGeom>
          <a:noFill/>
        </p:spPr>
        <p:txBody>
          <a:bodyPr wrap="square" rtlCol="0">
            <a:spAutoFit/>
          </a:bodyPr>
          <a:lstStyle/>
          <a:p>
            <a:pPr defTabSz="1088231" fontAlgn="t"/>
            <a:r>
              <a:rPr lang="en-US" sz="1100" dirty="0">
                <a:solidFill>
                  <a:srgbClr val="000000"/>
                </a:solidFill>
                <a:latin typeface="Arial" panose="020B0604020202020204" pitchFamily="34" charset="0"/>
                <a:cs typeface="Arial" panose="020B0604020202020204" pitchFamily="34" charset="0"/>
              </a:rPr>
              <a:t>Publish final calculated bonus amount from VP to EC</a:t>
            </a:r>
          </a:p>
        </p:txBody>
      </p:sp>
      <p:sp>
        <p:nvSpPr>
          <p:cNvPr id="77" name="TextBox 76"/>
          <p:cNvSpPr txBox="1"/>
          <p:nvPr/>
        </p:nvSpPr>
        <p:spPr>
          <a:xfrm>
            <a:off x="8566087" y="5252298"/>
            <a:ext cx="914129" cy="153852"/>
          </a:xfrm>
          <a:prstGeom prst="rect">
            <a:avLst/>
          </a:prstGeom>
          <a:noFill/>
        </p:spPr>
        <p:txBody>
          <a:bodyPr wrap="square" lIns="0" tIns="0" rIns="0" bIns="0" rtlCol="0">
            <a:spAutoFit/>
          </a:bodyPr>
          <a:lstStyle/>
          <a:p>
            <a:pPr algn="ctr" defTabSz="1088231">
              <a:spcBef>
                <a:spcPts val="450"/>
              </a:spcBef>
              <a:buClr>
                <a:srgbClr val="F0AB00"/>
              </a:buClr>
              <a:buSzPct val="80000"/>
            </a:pPr>
            <a:r>
              <a:rPr lang="en-US" sz="1000" b="1" kern="0" dirty="0">
                <a:solidFill>
                  <a:srgbClr val="FFFFFF">
                    <a:lumMod val="50000"/>
                  </a:srgbClr>
                </a:solidFill>
                <a:ea typeface="Arial Unicode MS" pitchFamily="34" charset="-128"/>
                <a:cs typeface="Arial Unicode MS" pitchFamily="34" charset="-128"/>
              </a:rPr>
              <a:t>Variable Pay</a:t>
            </a:r>
          </a:p>
        </p:txBody>
      </p:sp>
      <p:sp>
        <p:nvSpPr>
          <p:cNvPr id="79" name="Title 1"/>
          <p:cNvSpPr>
            <a:spLocks noGrp="1"/>
          </p:cNvSpPr>
          <p:nvPr>
            <p:ph type="title"/>
          </p:nvPr>
        </p:nvSpPr>
        <p:spPr>
          <a:xfrm>
            <a:off x="505296" y="504677"/>
            <a:ext cx="11183887" cy="738493"/>
          </a:xfrm>
        </p:spPr>
        <p:txBody>
          <a:bodyPr/>
          <a:lstStyle/>
          <a:p>
            <a:r>
              <a:rPr lang="en-US" dirty="0"/>
              <a:t>Perform &amp; Reward</a:t>
            </a:r>
            <a:br>
              <a:rPr lang="en-US" dirty="0"/>
            </a:br>
            <a:r>
              <a:rPr lang="en-US" b="0" dirty="0"/>
              <a:t>Process Interactions</a:t>
            </a:r>
          </a:p>
        </p:txBody>
      </p:sp>
      <p:cxnSp>
        <p:nvCxnSpPr>
          <p:cNvPr id="78" name="Elbow Connector 27"/>
          <p:cNvCxnSpPr/>
          <p:nvPr/>
        </p:nvCxnSpPr>
        <p:spPr>
          <a:xfrm flipV="1">
            <a:off x="9502364" y="4825560"/>
            <a:ext cx="951268" cy="786660"/>
          </a:xfrm>
          <a:prstGeom prst="bentConnector3">
            <a:avLst>
              <a:gd name="adj1" fmla="val 50000"/>
            </a:avLst>
          </a:prstGeom>
          <a:ln w="6350">
            <a:solidFill>
              <a:schemeClr val="tx1"/>
            </a:solidFill>
            <a:headEnd type="triangle"/>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8642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29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572567" y="3628558"/>
            <a:ext cx="3606139" cy="25052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3516261" y="1572828"/>
            <a:ext cx="4312914" cy="2328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Snagit_PPTDA2D"/>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9605" y="2437294"/>
            <a:ext cx="7022420" cy="4314646"/>
          </a:xfrm>
          <a:prstGeom prst="rect">
            <a:avLst/>
          </a:prstGeom>
        </p:spPr>
      </p:pic>
      <p:sp>
        <p:nvSpPr>
          <p:cNvPr id="8" name="Title 1"/>
          <p:cNvSpPr>
            <a:spLocks noGrp="1"/>
          </p:cNvSpPr>
          <p:nvPr>
            <p:ph type="title"/>
          </p:nvPr>
        </p:nvSpPr>
        <p:spPr>
          <a:xfrm>
            <a:off x="505296" y="504677"/>
            <a:ext cx="11183887" cy="738493"/>
          </a:xfrm>
        </p:spPr>
        <p:txBody>
          <a:bodyPr/>
          <a:lstStyle/>
          <a:p>
            <a:r>
              <a:rPr lang="en-US" dirty="0"/>
              <a:t>Perform &amp; Reward</a:t>
            </a:r>
            <a:br>
              <a:rPr lang="en-US" dirty="0"/>
            </a:br>
            <a:r>
              <a:rPr lang="en-US" b="0" dirty="0"/>
              <a:t>Process Interactions</a:t>
            </a:r>
          </a:p>
        </p:txBody>
      </p:sp>
      <p:grpSp>
        <p:nvGrpSpPr>
          <p:cNvPr id="25" name="Group 24"/>
          <p:cNvGrpSpPr/>
          <p:nvPr/>
        </p:nvGrpSpPr>
        <p:grpSpPr>
          <a:xfrm>
            <a:off x="1049146" y="2503725"/>
            <a:ext cx="1293559" cy="1184297"/>
            <a:chOff x="5830738" y="2438376"/>
            <a:chExt cx="1294531" cy="1185188"/>
          </a:xfrm>
        </p:grpSpPr>
        <p:sp>
          <p:nvSpPr>
            <p:cNvPr id="26" name="Rectangle 25"/>
            <p:cNvSpPr/>
            <p:nvPr/>
          </p:nvSpPr>
          <p:spPr bwMode="gray">
            <a:xfrm>
              <a:off x="6091366" y="2742840"/>
              <a:ext cx="919009" cy="880724"/>
            </a:xfrm>
            <a:prstGeom prst="rect">
              <a:avLst/>
            </a:prstGeom>
            <a:solidFill>
              <a:srgbClr val="D4652D"/>
            </a:solidFill>
            <a:ln w="6350" algn="ctr">
              <a:noFill/>
              <a:miter lim="800000"/>
              <a:headEnd/>
              <a:tailEnd/>
            </a:ln>
          </p:spPr>
          <p:txBody>
            <a:bodyPr lIns="67446" tIns="53958" rIns="67446" bIns="53958" rtlCol="0" anchor="ctr"/>
            <a:lstStyle/>
            <a:p>
              <a:pPr algn="ctr" defTabSz="685205">
                <a:spcBef>
                  <a:spcPct val="50000"/>
                </a:spcBef>
                <a:buClr>
                  <a:srgbClr val="F0AB00"/>
                </a:buClr>
                <a:buSzPct val="80000"/>
              </a:pPr>
              <a:endParaRPr lang="en-US" sz="1500" kern="0">
                <a:solidFill>
                  <a:srgbClr val="000000"/>
                </a:solidFill>
                <a:ea typeface="Arial Unicode MS" pitchFamily="34" charset="-128"/>
                <a:cs typeface="Arial Unicode MS" pitchFamily="34" charset="-128"/>
              </a:endParaRPr>
            </a:p>
          </p:txBody>
        </p:sp>
        <p:sp>
          <p:nvSpPr>
            <p:cNvPr id="27" name="TextBox 26"/>
            <p:cNvSpPr txBox="1"/>
            <p:nvPr/>
          </p:nvSpPr>
          <p:spPr>
            <a:xfrm>
              <a:off x="5830738" y="2438376"/>
              <a:ext cx="1294531" cy="184709"/>
            </a:xfrm>
            <a:prstGeom prst="rect">
              <a:avLst/>
            </a:prstGeom>
            <a:noFill/>
          </p:spPr>
          <p:txBody>
            <a:bodyPr wrap="square" lIns="0" tIns="0" rIns="0" bIns="0" rtlCol="0">
              <a:spAutoFit/>
            </a:bodyPr>
            <a:lstStyle/>
            <a:p>
              <a:pPr algn="ctr" defTabSz="1088231">
                <a:spcBef>
                  <a:spcPts val="450"/>
                </a:spcBef>
                <a:buClr>
                  <a:srgbClr val="F0AB00"/>
                </a:buClr>
                <a:buSzPct val="80000"/>
              </a:pPr>
              <a:r>
                <a:rPr lang="en-US" sz="1200" b="1" kern="0" dirty="0">
                  <a:solidFill>
                    <a:srgbClr val="FFFFFF">
                      <a:lumMod val="50000"/>
                    </a:srgbClr>
                  </a:solidFill>
                  <a:ea typeface="Arial Unicode MS" pitchFamily="34" charset="-128"/>
                  <a:cs typeface="Arial Unicode MS" pitchFamily="34" charset="-128"/>
                </a:rPr>
                <a:t>Goals</a:t>
              </a:r>
            </a:p>
          </p:txBody>
        </p:sp>
        <p:pic>
          <p:nvPicPr>
            <p:cNvPr id="28" name="Picture 27"/>
            <p:cNvPicPr>
              <a:picLocks noChangeAspect="1"/>
            </p:cNvPicPr>
            <p:nvPr/>
          </p:nvPicPr>
          <p:blipFill rotWithShape="1">
            <a:blip r:embed="rId7"/>
            <a:srcRect l="18956" t="7002"/>
            <a:stretch/>
          </p:blipFill>
          <p:spPr>
            <a:xfrm>
              <a:off x="6262426" y="2921712"/>
              <a:ext cx="582044" cy="585542"/>
            </a:xfrm>
            <a:prstGeom prst="ellipse">
              <a:avLst/>
            </a:prstGeom>
            <a:ln w="28575">
              <a:solidFill>
                <a:schemeClr val="bg2">
                  <a:lumMod val="75000"/>
                </a:schemeClr>
              </a:solidFill>
            </a:ln>
          </p:spPr>
        </p:pic>
      </p:grpSp>
      <p:sp>
        <p:nvSpPr>
          <p:cNvPr id="29" name="Oval 28"/>
          <p:cNvSpPr/>
          <p:nvPr/>
        </p:nvSpPr>
        <p:spPr bwMode="gray">
          <a:xfrm>
            <a:off x="872962" y="1548180"/>
            <a:ext cx="254543" cy="216949"/>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913943" fontAlgn="base">
              <a:spcBef>
                <a:spcPct val="50000"/>
              </a:spcBef>
              <a:spcAft>
                <a:spcPct val="0"/>
              </a:spcAft>
              <a:buClr>
                <a:srgbClr val="F0AB00"/>
              </a:buClr>
              <a:buSzPct val="80000"/>
            </a:pPr>
            <a:r>
              <a:rPr lang="en-US" sz="1000" b="1" kern="0" dirty="0">
                <a:solidFill>
                  <a:srgbClr val="FFFFFF"/>
                </a:solidFill>
                <a:ea typeface="Arial Unicode MS" pitchFamily="34" charset="-128"/>
                <a:cs typeface="Arial Unicode MS" pitchFamily="34" charset="-128"/>
              </a:rPr>
              <a:t>7</a:t>
            </a:r>
          </a:p>
        </p:txBody>
      </p:sp>
      <p:grpSp>
        <p:nvGrpSpPr>
          <p:cNvPr id="30" name="Group 29"/>
          <p:cNvGrpSpPr/>
          <p:nvPr/>
        </p:nvGrpSpPr>
        <p:grpSpPr>
          <a:xfrm>
            <a:off x="2439209" y="1387832"/>
            <a:ext cx="924549" cy="1049462"/>
            <a:chOff x="6614930" y="2628409"/>
            <a:chExt cx="924763" cy="1049705"/>
          </a:xfrm>
        </p:grpSpPr>
        <p:sp>
          <p:nvSpPr>
            <p:cNvPr id="31" name="Rectangle 30"/>
            <p:cNvSpPr/>
            <p:nvPr/>
          </p:nvSpPr>
          <p:spPr bwMode="gray">
            <a:xfrm>
              <a:off x="6625352" y="2847666"/>
              <a:ext cx="914341" cy="830448"/>
            </a:xfrm>
            <a:prstGeom prst="rect">
              <a:avLst/>
            </a:prstGeom>
            <a:solidFill>
              <a:schemeClr val="bg2">
                <a:lumMod val="20000"/>
                <a:lumOff val="80000"/>
              </a:schemeClr>
            </a:solidFill>
            <a:ln w="6350" algn="ctr">
              <a:solidFill>
                <a:schemeClr val="tx1"/>
              </a:solidFill>
              <a:miter lim="800000"/>
              <a:headEnd/>
              <a:tailEnd/>
            </a:ln>
          </p:spPr>
          <p:txBody>
            <a:bodyPr lIns="67446" tIns="53958" rIns="67446" bIns="53958" rtlCol="0" anchor="ctr"/>
            <a:lstStyle/>
            <a:p>
              <a:pPr algn="ctr" defTabSz="685205">
                <a:spcBef>
                  <a:spcPct val="50000"/>
                </a:spcBef>
                <a:buClr>
                  <a:srgbClr val="F0AB00"/>
                </a:buClr>
                <a:buSzPct val="80000"/>
              </a:pPr>
              <a:endParaRPr lang="en-US" sz="1500" kern="0" dirty="0">
                <a:solidFill>
                  <a:srgbClr val="000000"/>
                </a:solidFill>
                <a:ea typeface="Arial Unicode MS" pitchFamily="34" charset="-128"/>
                <a:cs typeface="Arial Unicode MS" pitchFamily="34" charset="-128"/>
              </a:endParaRPr>
            </a:p>
          </p:txBody>
        </p:sp>
        <p:sp>
          <p:nvSpPr>
            <p:cNvPr id="32" name="TextBox 31"/>
            <p:cNvSpPr txBox="1"/>
            <p:nvPr/>
          </p:nvSpPr>
          <p:spPr>
            <a:xfrm>
              <a:off x="6614930" y="2628409"/>
              <a:ext cx="914341" cy="153888"/>
            </a:xfrm>
            <a:prstGeom prst="rect">
              <a:avLst/>
            </a:prstGeom>
            <a:noFill/>
          </p:spPr>
          <p:txBody>
            <a:bodyPr wrap="square" lIns="0" tIns="0" rIns="0" bIns="0" rtlCol="0">
              <a:spAutoFit/>
            </a:bodyPr>
            <a:lstStyle/>
            <a:p>
              <a:pPr algn="ctr" defTabSz="1088231">
                <a:spcBef>
                  <a:spcPts val="450"/>
                </a:spcBef>
                <a:buClr>
                  <a:srgbClr val="F0AB00"/>
                </a:buClr>
                <a:buSzPct val="80000"/>
              </a:pPr>
              <a:r>
                <a:rPr lang="en-US" sz="1000" b="1" kern="0" dirty="0">
                  <a:solidFill>
                    <a:srgbClr val="FFFFFF">
                      <a:lumMod val="50000"/>
                    </a:srgbClr>
                  </a:solidFill>
                  <a:ea typeface="Arial Unicode MS" pitchFamily="34" charset="-128"/>
                  <a:cs typeface="Arial Unicode MS" pitchFamily="34" charset="-128"/>
                </a:rPr>
                <a:t>Variable Pay</a:t>
              </a:r>
            </a:p>
          </p:txBody>
        </p:sp>
      </p:grpSp>
      <p:pic>
        <p:nvPicPr>
          <p:cNvPr id="33" name="Picture 32" descr="Public Domain &lt;strong&gt;Clip Art&lt;/strong&gt; Image | Illustration of &lt;strong&gt;money&lt;/strong&gt; | ID ..."/>
          <p:cNvPicPr>
            <a:picLocks noChangeAspect="1"/>
          </p:cNvPicPr>
          <p:nvPr/>
        </p:nvPicPr>
        <p:blipFill>
          <a:blip r:embed="rId8"/>
          <a:stretch>
            <a:fillRect/>
          </a:stretch>
        </p:blipFill>
        <p:spPr>
          <a:xfrm>
            <a:off x="2544281" y="1644251"/>
            <a:ext cx="776256" cy="776256"/>
          </a:xfrm>
          <a:prstGeom prst="rect">
            <a:avLst/>
          </a:prstGeom>
          <a:solidFill>
            <a:schemeClr val="bg2">
              <a:lumMod val="20000"/>
              <a:lumOff val="80000"/>
            </a:schemeClr>
          </a:solidFill>
        </p:spPr>
      </p:pic>
      <p:cxnSp>
        <p:nvCxnSpPr>
          <p:cNvPr id="34" name="Connector: Elbow 33"/>
          <p:cNvCxnSpPr>
            <a:endCxn id="27" idx="0"/>
          </p:cNvCxnSpPr>
          <p:nvPr/>
        </p:nvCxnSpPr>
        <p:spPr>
          <a:xfrm rot="10800000" flipV="1">
            <a:off x="1695927" y="2022164"/>
            <a:ext cx="632117" cy="481560"/>
          </a:xfrm>
          <a:prstGeom prst="bentConnector2">
            <a:avLst/>
          </a:prstGeom>
          <a:ln w="9525">
            <a:solidFill>
              <a:schemeClr val="tx1"/>
            </a:solidFill>
            <a:headEnd type="triangle"/>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161744" y="1474500"/>
            <a:ext cx="1338443" cy="430787"/>
          </a:xfrm>
          <a:prstGeom prst="rect">
            <a:avLst/>
          </a:prstGeom>
          <a:noFill/>
        </p:spPr>
        <p:txBody>
          <a:bodyPr wrap="square" rtlCol="0">
            <a:spAutoFit/>
          </a:bodyPr>
          <a:lstStyle/>
          <a:p>
            <a:pPr defTabSz="1088231" fontAlgn="t"/>
            <a:r>
              <a:rPr lang="en-US" sz="1100" dirty="0">
                <a:solidFill>
                  <a:srgbClr val="000000"/>
                </a:solidFill>
                <a:latin typeface="Arial" panose="020B0604020202020204" pitchFamily="34" charset="0"/>
                <a:cs typeface="Arial" panose="020B0604020202020204" pitchFamily="34" charset="0"/>
              </a:rPr>
              <a:t>Business goals and weights to VP</a:t>
            </a:r>
          </a:p>
        </p:txBody>
      </p:sp>
    </p:spTree>
    <p:custDataLst>
      <p:tags r:id="rId1"/>
    </p:custDataLst>
    <p:extLst>
      <p:ext uri="{BB962C8B-B14F-4D97-AF65-F5344CB8AC3E}">
        <p14:creationId xmlns:p14="http://schemas.microsoft.com/office/powerpoint/2010/main" val="777663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034" y="548892"/>
            <a:ext cx="9477896" cy="369247"/>
          </a:xfrm>
        </p:spPr>
        <p:txBody>
          <a:bodyPr/>
          <a:lstStyle/>
          <a:p>
            <a:r>
              <a:rPr lang="en-US" dirty="0"/>
              <a:t>Cross-Module Interactions: Learn &amp; Develop Process Review</a:t>
            </a:r>
            <a:endParaRPr lang="en-US" sz="1800" b="0" dirty="0"/>
          </a:p>
        </p:txBody>
      </p:sp>
      <p:graphicFrame>
        <p:nvGraphicFramePr>
          <p:cNvPr id="60" name="Diagram 59"/>
          <p:cNvGraphicFramePr/>
          <p:nvPr>
            <p:extLst/>
          </p:nvPr>
        </p:nvGraphicFramePr>
        <p:xfrm>
          <a:off x="969653" y="1991352"/>
          <a:ext cx="10002019" cy="5637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1" name="Isosceles Triangle 60"/>
          <p:cNvSpPr/>
          <p:nvPr/>
        </p:nvSpPr>
        <p:spPr bwMode="gray">
          <a:xfrm rot="10800000">
            <a:off x="4515467" y="1465419"/>
            <a:ext cx="502433" cy="537427"/>
          </a:xfrm>
          <a:prstGeom prst="triangle">
            <a:avLst>
              <a:gd name="adj" fmla="val 51176"/>
            </a:avLst>
          </a:prstGeom>
          <a:solidFill>
            <a:schemeClr val="accent4">
              <a:lumMod val="75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grpSp>
        <p:nvGrpSpPr>
          <p:cNvPr id="55" name="Group 54"/>
          <p:cNvGrpSpPr/>
          <p:nvPr/>
        </p:nvGrpSpPr>
        <p:grpSpPr>
          <a:xfrm>
            <a:off x="2859113" y="3380172"/>
            <a:ext cx="813317" cy="669622"/>
            <a:chOff x="4979804" y="5795715"/>
            <a:chExt cx="1116390" cy="919149"/>
          </a:xfrm>
        </p:grpSpPr>
        <p:sp>
          <p:nvSpPr>
            <p:cNvPr id="56" name="Rectangle 55"/>
            <p:cNvSpPr/>
            <p:nvPr/>
          </p:nvSpPr>
          <p:spPr bwMode="gray">
            <a:xfrm>
              <a:off x="5433188" y="6384767"/>
              <a:ext cx="226116" cy="330097"/>
            </a:xfrm>
            <a:prstGeom prst="rect">
              <a:avLst/>
            </a:prstGeom>
            <a:solidFill>
              <a:srgbClr val="A5A5A5"/>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57" name="Triangle 7"/>
            <p:cNvSpPr/>
            <p:nvPr/>
          </p:nvSpPr>
          <p:spPr bwMode="gray">
            <a:xfrm>
              <a:off x="5326326" y="6554661"/>
              <a:ext cx="288204" cy="147815"/>
            </a:xfrm>
            <a:prstGeom prst="triangle">
              <a:avLst/>
            </a:prstGeom>
            <a:solidFill>
              <a:srgbClr val="A5A5A5"/>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58" name="Triangle 8"/>
            <p:cNvSpPr/>
            <p:nvPr/>
          </p:nvSpPr>
          <p:spPr bwMode="gray">
            <a:xfrm>
              <a:off x="5486626" y="6597048"/>
              <a:ext cx="292631" cy="105427"/>
            </a:xfrm>
            <a:prstGeom prst="triangle">
              <a:avLst/>
            </a:prstGeom>
            <a:solidFill>
              <a:srgbClr val="A5A5A5"/>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59" name="Rectangle 58"/>
            <p:cNvSpPr/>
            <p:nvPr/>
          </p:nvSpPr>
          <p:spPr bwMode="gray">
            <a:xfrm>
              <a:off x="5326326" y="6687432"/>
              <a:ext cx="457200" cy="27432"/>
            </a:xfrm>
            <a:prstGeom prst="rect">
              <a:avLst/>
            </a:prstGeom>
            <a:solidFill>
              <a:srgbClr val="E2E2E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63" name="Oval 62"/>
            <p:cNvSpPr/>
            <p:nvPr/>
          </p:nvSpPr>
          <p:spPr bwMode="gray">
            <a:xfrm>
              <a:off x="5614530" y="6145315"/>
              <a:ext cx="287616" cy="542117"/>
            </a:xfrm>
            <a:prstGeom prst="ellipse">
              <a:avLst/>
            </a:prstGeom>
            <a:solidFill>
              <a:schemeClr val="bg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64" name="Oval 63"/>
            <p:cNvSpPr/>
            <p:nvPr/>
          </p:nvSpPr>
          <p:spPr bwMode="gray">
            <a:xfrm>
              <a:off x="5194194" y="6017418"/>
              <a:ext cx="288163" cy="671193"/>
            </a:xfrm>
            <a:prstGeom prst="ellipse">
              <a:avLst/>
            </a:prstGeom>
            <a:solidFill>
              <a:schemeClr val="bg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65" name="Rounded Rectangle 12"/>
            <p:cNvSpPr/>
            <p:nvPr/>
          </p:nvSpPr>
          <p:spPr bwMode="gray">
            <a:xfrm>
              <a:off x="4979804" y="5795715"/>
              <a:ext cx="1116390" cy="660191"/>
            </a:xfrm>
            <a:prstGeom prst="roundRect">
              <a:avLst/>
            </a:prstGeom>
            <a:solidFill>
              <a:srgbClr val="CECCCC"/>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03" name="Rectangle 102"/>
            <p:cNvSpPr/>
            <p:nvPr/>
          </p:nvSpPr>
          <p:spPr bwMode="gray">
            <a:xfrm>
              <a:off x="4979804" y="5889625"/>
              <a:ext cx="1116390" cy="475897"/>
            </a:xfrm>
            <a:prstGeom prst="rect">
              <a:avLst/>
            </a:prstGeom>
            <a:solidFill>
              <a:srgbClr val="1F3666"/>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04" name="Rectangle 103"/>
            <p:cNvSpPr/>
            <p:nvPr/>
          </p:nvSpPr>
          <p:spPr bwMode="gray">
            <a:xfrm>
              <a:off x="5005301" y="5924197"/>
              <a:ext cx="1065396" cy="403225"/>
            </a:xfrm>
            <a:prstGeom prst="rect">
              <a:avLst/>
            </a:prstGeom>
            <a:solidFill>
              <a:srgbClr val="E2E2E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10" name="Rectangle 109"/>
            <p:cNvSpPr/>
            <p:nvPr/>
          </p:nvSpPr>
          <p:spPr bwMode="gray">
            <a:xfrm>
              <a:off x="5185987" y="6145315"/>
              <a:ext cx="100739" cy="182107"/>
            </a:xfrm>
            <a:prstGeom prst="rect">
              <a:avLst/>
            </a:prstGeom>
            <a:solidFill>
              <a:srgbClr val="98C93C"/>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11" name="Rectangle 110"/>
            <p:cNvSpPr/>
            <p:nvPr/>
          </p:nvSpPr>
          <p:spPr bwMode="gray">
            <a:xfrm>
              <a:off x="5396734" y="6087208"/>
              <a:ext cx="100739" cy="240214"/>
            </a:xfrm>
            <a:prstGeom prst="rect">
              <a:avLst/>
            </a:prstGeom>
            <a:solidFill>
              <a:srgbClr val="C2D92E"/>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12" name="Rectangle 111"/>
            <p:cNvSpPr/>
            <p:nvPr/>
          </p:nvSpPr>
          <p:spPr bwMode="gray">
            <a:xfrm>
              <a:off x="5607480" y="5993092"/>
              <a:ext cx="100739" cy="334330"/>
            </a:xfrm>
            <a:prstGeom prst="rect">
              <a:avLst/>
            </a:prstGeom>
            <a:solidFill>
              <a:srgbClr val="DEC42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13" name="Rectangle 112"/>
            <p:cNvSpPr/>
            <p:nvPr/>
          </p:nvSpPr>
          <p:spPr bwMode="gray">
            <a:xfrm>
              <a:off x="5818227" y="5956814"/>
              <a:ext cx="100739" cy="370608"/>
            </a:xfrm>
            <a:prstGeom prst="rect">
              <a:avLst/>
            </a:prstGeom>
            <a:solidFill>
              <a:srgbClr val="E7612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cxnSp>
          <p:nvCxnSpPr>
            <p:cNvPr id="114" name="Straight Connector 113"/>
            <p:cNvCxnSpPr/>
            <p:nvPr/>
          </p:nvCxnSpPr>
          <p:spPr>
            <a:xfrm flipV="1">
              <a:off x="5130391" y="6110225"/>
              <a:ext cx="271877" cy="71456"/>
            </a:xfrm>
            <a:prstGeom prst="line">
              <a:avLst/>
            </a:prstGeom>
            <a:ln w="15875">
              <a:solidFill>
                <a:srgbClr val="33495E"/>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5" name="Oval 114"/>
            <p:cNvSpPr/>
            <p:nvPr/>
          </p:nvSpPr>
          <p:spPr bwMode="gray">
            <a:xfrm>
              <a:off x="5114487" y="6156281"/>
              <a:ext cx="50800" cy="50800"/>
            </a:xfrm>
            <a:prstGeom prst="ellipse">
              <a:avLst/>
            </a:prstGeom>
            <a:solidFill>
              <a:srgbClr val="25BBAD"/>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cxnSp>
          <p:nvCxnSpPr>
            <p:cNvPr id="123" name="Straight Connector 122"/>
            <p:cNvCxnSpPr/>
            <p:nvPr/>
          </p:nvCxnSpPr>
          <p:spPr>
            <a:xfrm rot="-240000" flipV="1">
              <a:off x="5414965" y="5997913"/>
              <a:ext cx="274320" cy="88938"/>
            </a:xfrm>
            <a:prstGeom prst="line">
              <a:avLst/>
            </a:prstGeom>
            <a:ln w="15875">
              <a:solidFill>
                <a:srgbClr val="33495E"/>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4" name="Oval 123"/>
            <p:cNvSpPr/>
            <p:nvPr/>
          </p:nvSpPr>
          <p:spPr bwMode="gray">
            <a:xfrm>
              <a:off x="5382388" y="6080849"/>
              <a:ext cx="50800" cy="50800"/>
            </a:xfrm>
            <a:prstGeom prst="ellipse">
              <a:avLst/>
            </a:prstGeom>
            <a:solidFill>
              <a:srgbClr val="25BBAD"/>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cxnSp>
          <p:nvCxnSpPr>
            <p:cNvPr id="125" name="Straight Connector 124"/>
            <p:cNvCxnSpPr/>
            <p:nvPr/>
          </p:nvCxnSpPr>
          <p:spPr>
            <a:xfrm flipV="1">
              <a:off x="5673734" y="5944639"/>
              <a:ext cx="286653" cy="48454"/>
            </a:xfrm>
            <a:prstGeom prst="line">
              <a:avLst/>
            </a:prstGeom>
            <a:ln w="15875">
              <a:solidFill>
                <a:srgbClr val="33495E"/>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6" name="Oval 125"/>
            <p:cNvSpPr/>
            <p:nvPr/>
          </p:nvSpPr>
          <p:spPr bwMode="gray">
            <a:xfrm>
              <a:off x="5648334" y="5966618"/>
              <a:ext cx="50800" cy="50800"/>
            </a:xfrm>
            <a:prstGeom prst="ellipse">
              <a:avLst/>
            </a:prstGeom>
            <a:solidFill>
              <a:srgbClr val="25BBAD"/>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27" name="Oval 126"/>
            <p:cNvSpPr/>
            <p:nvPr/>
          </p:nvSpPr>
          <p:spPr bwMode="gray">
            <a:xfrm>
              <a:off x="5935271" y="5920314"/>
              <a:ext cx="50800" cy="50800"/>
            </a:xfrm>
            <a:prstGeom prst="ellipse">
              <a:avLst/>
            </a:prstGeom>
            <a:solidFill>
              <a:srgbClr val="25BBAD"/>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grpSp>
      <p:pic>
        <p:nvPicPr>
          <p:cNvPr id="128" name="Picture 127"/>
          <p:cNvPicPr>
            <a:picLocks noChangeAspect="1"/>
          </p:cNvPicPr>
          <p:nvPr/>
        </p:nvPicPr>
        <p:blipFill>
          <a:blip r:embed="rId7"/>
          <a:stretch>
            <a:fillRect/>
          </a:stretch>
        </p:blipFill>
        <p:spPr>
          <a:xfrm>
            <a:off x="6095436" y="3249955"/>
            <a:ext cx="872080" cy="849862"/>
          </a:xfrm>
          <a:prstGeom prst="rect">
            <a:avLst/>
          </a:prstGeom>
          <a:effectLst>
            <a:outerShdw blurRad="50800" dist="38100" dir="8100000" algn="tr" rotWithShape="0">
              <a:prstClr val="black">
                <a:alpha val="40000"/>
              </a:prstClr>
            </a:outerShdw>
          </a:effectLst>
        </p:spPr>
      </p:pic>
      <p:grpSp>
        <p:nvGrpSpPr>
          <p:cNvPr id="129" name="Group 128"/>
          <p:cNvGrpSpPr/>
          <p:nvPr/>
        </p:nvGrpSpPr>
        <p:grpSpPr>
          <a:xfrm>
            <a:off x="9761320" y="3246670"/>
            <a:ext cx="726869" cy="732538"/>
            <a:chOff x="10106525" y="4040780"/>
            <a:chExt cx="828369" cy="807875"/>
          </a:xfrm>
          <a:effectLst>
            <a:outerShdw blurRad="50800" dist="50800" dir="7800000" algn="tr" rotWithShape="0">
              <a:prstClr val="black">
                <a:alpha val="40000"/>
              </a:prstClr>
            </a:outerShdw>
          </a:effectLst>
        </p:grpSpPr>
        <p:sp>
          <p:nvSpPr>
            <p:cNvPr id="130" name="Rectangle 129"/>
            <p:cNvSpPr/>
            <p:nvPr/>
          </p:nvSpPr>
          <p:spPr bwMode="gray">
            <a:xfrm>
              <a:off x="10173570" y="4112688"/>
              <a:ext cx="418020" cy="418020"/>
            </a:xfrm>
            <a:prstGeom prst="rect">
              <a:avLst/>
            </a:prstGeom>
            <a:solidFill>
              <a:srgbClr val="465866"/>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31" name="Rectangle 130"/>
            <p:cNvSpPr/>
            <p:nvPr/>
          </p:nvSpPr>
          <p:spPr bwMode="gray">
            <a:xfrm>
              <a:off x="10170440" y="4363214"/>
              <a:ext cx="418020" cy="418020"/>
            </a:xfrm>
            <a:prstGeom prst="rect">
              <a:avLst/>
            </a:prstGeom>
            <a:solidFill>
              <a:srgbClr val="FD9F2A"/>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32" name="Rectangle 131"/>
            <p:cNvSpPr/>
            <p:nvPr/>
          </p:nvSpPr>
          <p:spPr bwMode="gray">
            <a:xfrm>
              <a:off x="10433128" y="4112688"/>
              <a:ext cx="427246" cy="418020"/>
            </a:xfrm>
            <a:prstGeom prst="rect">
              <a:avLst/>
            </a:prstGeom>
            <a:solidFill>
              <a:srgbClr val="4EBEDE"/>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33" name="Rectangle 132"/>
            <p:cNvSpPr/>
            <p:nvPr/>
          </p:nvSpPr>
          <p:spPr bwMode="gray">
            <a:xfrm>
              <a:off x="10433128" y="4363213"/>
              <a:ext cx="427246" cy="418020"/>
            </a:xfrm>
            <a:prstGeom prst="rect">
              <a:avLst/>
            </a:prstGeom>
            <a:solidFill>
              <a:srgbClr val="F57464"/>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34" name="Oval 133"/>
            <p:cNvSpPr/>
            <p:nvPr/>
          </p:nvSpPr>
          <p:spPr bwMode="gray">
            <a:xfrm>
              <a:off x="10341014" y="4200635"/>
              <a:ext cx="160245" cy="74631"/>
            </a:xfrm>
            <a:prstGeom prst="ellipse">
              <a:avLst/>
            </a:prstGeom>
            <a:solidFill>
              <a:srgbClr val="465866"/>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35" name="Oval 134"/>
            <p:cNvSpPr/>
            <p:nvPr/>
          </p:nvSpPr>
          <p:spPr bwMode="gray">
            <a:xfrm rot="5400000">
              <a:off x="10229106" y="4334905"/>
              <a:ext cx="160245" cy="74631"/>
            </a:xfrm>
            <a:prstGeom prst="ellipse">
              <a:avLst/>
            </a:prstGeom>
            <a:solidFill>
              <a:srgbClr val="FD9F2A"/>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36" name="Oval 135"/>
            <p:cNvSpPr/>
            <p:nvPr/>
          </p:nvSpPr>
          <p:spPr bwMode="gray">
            <a:xfrm rot="10800000">
              <a:off x="10360904" y="4466703"/>
              <a:ext cx="160245" cy="74631"/>
            </a:xfrm>
            <a:prstGeom prst="ellipse">
              <a:avLst/>
            </a:prstGeom>
            <a:solidFill>
              <a:srgbClr val="F57464"/>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37" name="Oval 136"/>
            <p:cNvSpPr/>
            <p:nvPr/>
          </p:nvSpPr>
          <p:spPr bwMode="gray">
            <a:xfrm rot="16200000">
              <a:off x="10631791" y="4326618"/>
              <a:ext cx="160245" cy="74631"/>
            </a:xfrm>
            <a:prstGeom prst="ellipse">
              <a:avLst/>
            </a:prstGeom>
            <a:solidFill>
              <a:srgbClr val="4EBEDE"/>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38" name="Oval 137"/>
            <p:cNvSpPr/>
            <p:nvPr/>
          </p:nvSpPr>
          <p:spPr bwMode="gray">
            <a:xfrm rot="10800000">
              <a:off x="10774649" y="4192979"/>
              <a:ext cx="160245" cy="74631"/>
            </a:xfrm>
            <a:prstGeom prst="ellipse">
              <a:avLst/>
            </a:prstGeom>
            <a:solidFill>
              <a:srgbClr val="4EBEDE"/>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39" name="Oval 138"/>
            <p:cNvSpPr/>
            <p:nvPr/>
          </p:nvSpPr>
          <p:spPr bwMode="gray">
            <a:xfrm rot="5400000">
              <a:off x="10229496" y="4083587"/>
              <a:ext cx="160245" cy="74631"/>
            </a:xfrm>
            <a:prstGeom prst="ellipse">
              <a:avLst/>
            </a:prstGeom>
            <a:solidFill>
              <a:srgbClr val="465866"/>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40" name="Oval 139"/>
            <p:cNvSpPr/>
            <p:nvPr/>
          </p:nvSpPr>
          <p:spPr bwMode="gray">
            <a:xfrm rot="10800000">
              <a:off x="10106525" y="4582831"/>
              <a:ext cx="160245" cy="74631"/>
            </a:xfrm>
            <a:prstGeom prst="ellipse">
              <a:avLst/>
            </a:prstGeom>
            <a:solidFill>
              <a:srgbClr val="FD9F2A"/>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41" name="Oval 140"/>
            <p:cNvSpPr/>
            <p:nvPr/>
          </p:nvSpPr>
          <p:spPr bwMode="gray">
            <a:xfrm rot="16200000">
              <a:off x="10492702" y="4731217"/>
              <a:ext cx="160245" cy="74631"/>
            </a:xfrm>
            <a:prstGeom prst="ellipse">
              <a:avLst/>
            </a:prstGeom>
            <a:solidFill>
              <a:srgbClr val="F57464"/>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grpSp>
      <p:sp>
        <p:nvSpPr>
          <p:cNvPr id="142" name="Rounded Rectangle 60"/>
          <p:cNvSpPr/>
          <p:nvPr/>
        </p:nvSpPr>
        <p:spPr bwMode="gray">
          <a:xfrm>
            <a:off x="2284120" y="4137323"/>
            <a:ext cx="1963305" cy="225521"/>
          </a:xfrm>
          <a:prstGeom prst="roundRect">
            <a:avLst/>
          </a:prstGeom>
          <a:noFill/>
          <a:ln w="6350" algn="ctr">
            <a:solidFill>
              <a:srgbClr val="21526C"/>
            </a:solidFill>
            <a:miter lim="800000"/>
            <a:headEnd/>
            <a:tailEnd/>
          </a:ln>
          <a:effectLst/>
        </p:spPr>
        <p:txBody>
          <a:bodyPr lIns="89974" tIns="71978" rIns="89974" bIns="71978" rtlCol="0" anchor="ctr"/>
          <a:lstStyle/>
          <a:p>
            <a:pPr algn="ctr" fontAlgn="base">
              <a:spcBef>
                <a:spcPts val="600"/>
              </a:spcBef>
              <a:spcAft>
                <a:spcPct val="0"/>
              </a:spcAft>
              <a:buClr>
                <a:srgbClr val="F0AB00"/>
              </a:buClr>
              <a:buSzPct val="80000"/>
            </a:pPr>
            <a:r>
              <a:rPr lang="en-US" sz="1200" kern="0" dirty="0">
                <a:latin typeface="Apple Braille" charset="0"/>
                <a:ea typeface="Apple Braille" charset="0"/>
                <a:cs typeface="Apple Braille" charset="0"/>
              </a:rPr>
              <a:t>Business Value</a:t>
            </a:r>
          </a:p>
        </p:txBody>
      </p:sp>
      <p:sp>
        <p:nvSpPr>
          <p:cNvPr id="143" name="Rounded Rectangle 61"/>
          <p:cNvSpPr/>
          <p:nvPr/>
        </p:nvSpPr>
        <p:spPr bwMode="gray">
          <a:xfrm>
            <a:off x="5617436" y="4133651"/>
            <a:ext cx="1828082" cy="225521"/>
          </a:xfrm>
          <a:prstGeom prst="roundRect">
            <a:avLst/>
          </a:prstGeom>
          <a:noFill/>
          <a:ln w="6350" algn="ctr">
            <a:solidFill>
              <a:srgbClr val="21526C"/>
            </a:solidFill>
            <a:miter lim="800000"/>
            <a:headEnd/>
            <a:tailEnd/>
          </a:ln>
          <a:effectLst/>
        </p:spPr>
        <p:txBody>
          <a:bodyPr lIns="89974" tIns="71978" rIns="89974" bIns="71978" rtlCol="0" anchor="ctr"/>
          <a:lstStyle/>
          <a:p>
            <a:pPr algn="ctr" fontAlgn="base">
              <a:spcBef>
                <a:spcPts val="600"/>
              </a:spcBef>
              <a:spcAft>
                <a:spcPct val="0"/>
              </a:spcAft>
              <a:buClr>
                <a:srgbClr val="F0AB00"/>
              </a:buClr>
              <a:buSzPct val="80000"/>
            </a:pPr>
            <a:r>
              <a:rPr lang="en-US" sz="1200" kern="0" dirty="0">
                <a:latin typeface="Apple Braille" charset="0"/>
                <a:ea typeface="Apple Braille" charset="0"/>
                <a:cs typeface="Apple Braille" charset="0"/>
              </a:rPr>
              <a:t>Key Process Interactions</a:t>
            </a:r>
          </a:p>
        </p:txBody>
      </p:sp>
      <p:sp>
        <p:nvSpPr>
          <p:cNvPr id="144" name="Rounded Rectangle 62"/>
          <p:cNvSpPr/>
          <p:nvPr/>
        </p:nvSpPr>
        <p:spPr bwMode="gray">
          <a:xfrm>
            <a:off x="9251070" y="4139842"/>
            <a:ext cx="1747368" cy="225521"/>
          </a:xfrm>
          <a:prstGeom prst="roundRect">
            <a:avLst/>
          </a:prstGeom>
          <a:noFill/>
          <a:ln w="6350" algn="ctr">
            <a:solidFill>
              <a:srgbClr val="21526C"/>
            </a:solidFill>
            <a:miter lim="800000"/>
            <a:headEnd/>
            <a:tailEnd/>
          </a:ln>
          <a:effectLst/>
        </p:spPr>
        <p:txBody>
          <a:bodyPr lIns="89974" tIns="71978" rIns="89974" bIns="71978" rtlCol="0" anchor="ctr"/>
          <a:lstStyle/>
          <a:p>
            <a:pPr algn="ctr" fontAlgn="base">
              <a:spcBef>
                <a:spcPts val="600"/>
              </a:spcBef>
              <a:spcAft>
                <a:spcPct val="0"/>
              </a:spcAft>
              <a:buClr>
                <a:srgbClr val="F0AB00"/>
              </a:buClr>
              <a:buSzPct val="80000"/>
            </a:pPr>
            <a:r>
              <a:rPr lang="en-US" sz="1200" kern="0" dirty="0">
                <a:latin typeface="Apple Braille" charset="0"/>
                <a:ea typeface="Apple Braille" charset="0"/>
                <a:cs typeface="Apple Braille" charset="0"/>
              </a:rPr>
              <a:t>Key Data Interactions</a:t>
            </a:r>
          </a:p>
        </p:txBody>
      </p:sp>
      <p:sp>
        <p:nvSpPr>
          <p:cNvPr id="145" name="Rounded Rectangle 47"/>
          <p:cNvSpPr/>
          <p:nvPr/>
        </p:nvSpPr>
        <p:spPr bwMode="gray">
          <a:xfrm>
            <a:off x="1141574" y="4531157"/>
            <a:ext cx="10546783" cy="1011008"/>
          </a:xfrm>
          <a:prstGeom prst="roundRect">
            <a:avLst/>
          </a:prstGeom>
          <a:noFill/>
          <a:ln w="15875" algn="ctr">
            <a:solidFill>
              <a:schemeClr val="bg2"/>
            </a:solidFill>
            <a:prstDash val="sysDot"/>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46" name="Round Diagonal Corner Rectangle 30"/>
          <p:cNvSpPr/>
          <p:nvPr/>
        </p:nvSpPr>
        <p:spPr bwMode="gray">
          <a:xfrm>
            <a:off x="497123" y="4418846"/>
            <a:ext cx="1279114" cy="1238520"/>
          </a:xfrm>
          <a:prstGeom prst="round2DiagRect">
            <a:avLst/>
          </a:prstGeom>
          <a:solidFill>
            <a:srgbClr val="02908A"/>
          </a:solidFill>
          <a:ln w="6350" algn="ctr">
            <a:solidFill>
              <a:srgbClr val="02908A"/>
            </a:solidFill>
            <a:miter lim="800000"/>
            <a:headEnd/>
            <a:tailEnd/>
          </a:ln>
          <a:effectLst>
            <a:outerShdw blurRad="50800" dist="38100" dir="8100000" algn="tr" rotWithShape="0">
              <a:prstClr val="black">
                <a:alpha val="40000"/>
              </a:prstClr>
            </a:outerShdw>
          </a:effectLst>
        </p:spPr>
        <p:txBody>
          <a:bodyPr lIns="89974" tIns="71978" rIns="89974" bIns="71978" rtlCol="0" anchor="ctr"/>
          <a:lstStyle/>
          <a:p>
            <a:pPr algn="ctr" fontAlgn="base">
              <a:spcBef>
                <a:spcPts val="600"/>
              </a:spcBef>
              <a:spcAft>
                <a:spcPct val="0"/>
              </a:spcAft>
              <a:buClr>
                <a:srgbClr val="F0AB00"/>
              </a:buClr>
              <a:buSzPct val="80000"/>
            </a:pPr>
            <a:endParaRPr lang="en-US" sz="1600" kern="0" dirty="0">
              <a:solidFill>
                <a:schemeClr val="bg1"/>
              </a:solidFill>
              <a:latin typeface="Apple Braille" charset="0"/>
              <a:ea typeface="Apple Braille" charset="0"/>
              <a:cs typeface="Apple Braille" charset="0"/>
            </a:endParaRPr>
          </a:p>
        </p:txBody>
      </p:sp>
      <p:sp>
        <p:nvSpPr>
          <p:cNvPr id="147" name="TextBox 146"/>
          <p:cNvSpPr txBox="1"/>
          <p:nvPr/>
        </p:nvSpPr>
        <p:spPr>
          <a:xfrm>
            <a:off x="424035" y="4719513"/>
            <a:ext cx="1420386" cy="43078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kern="0" dirty="0">
                <a:solidFill>
                  <a:schemeClr val="bg1"/>
                </a:solidFill>
                <a:latin typeface="Apple Braille" charset="0"/>
                <a:ea typeface="Apple Braille" charset="0"/>
                <a:cs typeface="Apple Braille" charset="0"/>
              </a:rPr>
              <a:t>Learn &amp; Develop Process</a:t>
            </a:r>
          </a:p>
        </p:txBody>
      </p:sp>
      <p:sp>
        <p:nvSpPr>
          <p:cNvPr id="148" name="TextBox 147"/>
          <p:cNvSpPr txBox="1"/>
          <p:nvPr/>
        </p:nvSpPr>
        <p:spPr>
          <a:xfrm>
            <a:off x="2225108" y="4719124"/>
            <a:ext cx="3003605" cy="584640"/>
          </a:xfrm>
          <a:prstGeom prst="rect">
            <a:avLst/>
          </a:prstGeom>
          <a:noFill/>
        </p:spPr>
        <p:txBody>
          <a:bodyPr wrap="square" lIns="0" tIns="0" rIns="0" bIns="0" rtlCol="0">
            <a:spAutoFit/>
          </a:bodyPr>
          <a:lstStyle/>
          <a:p>
            <a:pPr marL="171416" indent="-171416" fontAlgn="base">
              <a:spcBef>
                <a:spcPts val="600"/>
              </a:spcBef>
              <a:spcAft>
                <a:spcPct val="0"/>
              </a:spcAft>
              <a:buClr>
                <a:srgbClr val="F0AB00"/>
              </a:buClr>
              <a:buSzPct val="80000"/>
              <a:buFont typeface="Arial" charset="0"/>
              <a:buChar char="•"/>
            </a:pPr>
            <a:r>
              <a:rPr lang="en-US" sz="1100" kern="0" dirty="0">
                <a:latin typeface="Apple Braille" charset="0"/>
                <a:ea typeface="Apple Braille" charset="0"/>
                <a:cs typeface="Apple Braille" charset="0"/>
              </a:rPr>
              <a:t>Accurately and consistently identify top talent</a:t>
            </a:r>
          </a:p>
          <a:p>
            <a:pPr marL="171416" indent="-171416" fontAlgn="base">
              <a:spcBef>
                <a:spcPts val="600"/>
              </a:spcBef>
              <a:spcAft>
                <a:spcPct val="0"/>
              </a:spcAft>
              <a:buClr>
                <a:srgbClr val="F0AB00"/>
              </a:buClr>
              <a:buSzPct val="80000"/>
              <a:buFont typeface="Arial" charset="0"/>
              <a:buChar char="•"/>
            </a:pPr>
            <a:r>
              <a:rPr lang="en-US" sz="1100" kern="0" dirty="0">
                <a:latin typeface="Apple Braille" charset="0"/>
                <a:ea typeface="Apple Braille" charset="0"/>
                <a:cs typeface="Apple Braille" charset="0"/>
              </a:rPr>
              <a:t>Provide opportunities for employee growth &amp; development. </a:t>
            </a:r>
          </a:p>
        </p:txBody>
      </p:sp>
      <p:sp>
        <p:nvSpPr>
          <p:cNvPr id="149" name="TextBox 148"/>
          <p:cNvSpPr txBox="1"/>
          <p:nvPr/>
        </p:nvSpPr>
        <p:spPr>
          <a:xfrm>
            <a:off x="5813825" y="4583999"/>
            <a:ext cx="2355793" cy="907731"/>
          </a:xfrm>
          <a:prstGeom prst="rect">
            <a:avLst/>
          </a:prstGeom>
          <a:noFill/>
        </p:spPr>
        <p:txBody>
          <a:bodyPr wrap="square" lIns="0" tIns="0" rIns="0" bIns="0" rtlCol="0">
            <a:spAutoFit/>
          </a:bodyPr>
          <a:lstStyle/>
          <a:p>
            <a:pPr marL="171416" indent="-171416" fontAlgn="base">
              <a:spcBef>
                <a:spcPts val="600"/>
              </a:spcBef>
              <a:spcAft>
                <a:spcPct val="0"/>
              </a:spcAft>
              <a:buClr>
                <a:srgbClr val="F0AB00"/>
              </a:buClr>
              <a:buSzPct val="80000"/>
              <a:buFont typeface="Arial" charset="0"/>
              <a:buChar char="•"/>
            </a:pPr>
            <a:r>
              <a:rPr lang="en-US" sz="1100" kern="0" dirty="0">
                <a:latin typeface="Apple Braille" charset="0"/>
                <a:ea typeface="Apple Braille" charset="0"/>
                <a:cs typeface="Apple Braille" charset="0"/>
              </a:rPr>
              <a:t>Succession Management</a:t>
            </a:r>
          </a:p>
          <a:p>
            <a:pPr marL="171416" indent="-171416" fontAlgn="base">
              <a:spcBef>
                <a:spcPts val="600"/>
              </a:spcBef>
              <a:spcAft>
                <a:spcPct val="0"/>
              </a:spcAft>
              <a:buClr>
                <a:srgbClr val="F0AB00"/>
              </a:buClr>
              <a:buSzPct val="80000"/>
              <a:buFont typeface="Arial" charset="0"/>
              <a:buChar char="•"/>
            </a:pPr>
            <a:r>
              <a:rPr lang="en-US" sz="1100" kern="0" dirty="0">
                <a:latin typeface="Apple Braille" charset="0"/>
                <a:ea typeface="Apple Braille" charset="0"/>
                <a:cs typeface="Apple Braille" charset="0"/>
              </a:rPr>
              <a:t>Career Development Planning</a:t>
            </a:r>
          </a:p>
          <a:p>
            <a:pPr marL="171416" indent="-171416" fontAlgn="base">
              <a:spcBef>
                <a:spcPts val="600"/>
              </a:spcBef>
              <a:spcAft>
                <a:spcPct val="0"/>
              </a:spcAft>
              <a:buClr>
                <a:srgbClr val="F0AB00"/>
              </a:buClr>
              <a:buSzPct val="80000"/>
              <a:buFont typeface="Arial" charset="0"/>
              <a:buChar char="•"/>
            </a:pPr>
            <a:r>
              <a:rPr lang="en-US" sz="1100" kern="0" dirty="0">
                <a:latin typeface="Apple Braille" charset="0"/>
                <a:ea typeface="Apple Braille" charset="0"/>
                <a:cs typeface="Apple Braille" charset="0"/>
              </a:rPr>
              <a:t>Learning Management</a:t>
            </a:r>
          </a:p>
          <a:p>
            <a:pPr marL="171416" indent="-171416" fontAlgn="base">
              <a:spcBef>
                <a:spcPts val="600"/>
              </a:spcBef>
              <a:spcAft>
                <a:spcPct val="0"/>
              </a:spcAft>
              <a:buClr>
                <a:srgbClr val="F0AB00"/>
              </a:buClr>
              <a:buSzPct val="80000"/>
              <a:buFont typeface="Arial" charset="0"/>
              <a:buChar char="•"/>
            </a:pPr>
            <a:endParaRPr lang="en-US" sz="1100" kern="0" dirty="0">
              <a:latin typeface="Apple Braille" charset="0"/>
              <a:ea typeface="Apple Braille" charset="0"/>
              <a:cs typeface="Apple Braille" charset="0"/>
            </a:endParaRPr>
          </a:p>
        </p:txBody>
      </p:sp>
      <p:sp>
        <p:nvSpPr>
          <p:cNvPr id="150" name="Rounded Rectangle 89"/>
          <p:cNvSpPr/>
          <p:nvPr/>
        </p:nvSpPr>
        <p:spPr bwMode="gray">
          <a:xfrm>
            <a:off x="8763894" y="5065368"/>
            <a:ext cx="886763" cy="338250"/>
          </a:xfrm>
          <a:prstGeom prst="roundRect">
            <a:avLst/>
          </a:prstGeom>
          <a:solidFill>
            <a:srgbClr val="307487"/>
          </a:solidFill>
          <a:ln w="12700" algn="ctr">
            <a:solidFill>
              <a:srgbClr val="307487"/>
            </a:solidFill>
            <a:miter lim="800000"/>
            <a:headEnd/>
            <a:tailEnd/>
          </a:ln>
          <a:effectLst>
            <a:outerShdw blurRad="50800" dist="50800" dir="7800000" algn="tr" rotWithShape="0">
              <a:prstClr val="black">
                <a:alpha val="40000"/>
              </a:prstClr>
            </a:outerShdw>
          </a:effectLst>
        </p:spPr>
        <p:txBody>
          <a:bodyPr lIns="89958" tIns="71966" rIns="89958" bIns="71966" rtlCol="0" anchor="ctr"/>
          <a:lstStyle/>
          <a:p>
            <a:pPr algn="ctr" defTabSz="914034" fontAlgn="base">
              <a:spcBef>
                <a:spcPct val="50000"/>
              </a:spcBef>
              <a:spcAft>
                <a:spcPct val="0"/>
              </a:spcAft>
              <a:buClr>
                <a:srgbClr val="F0AB00"/>
              </a:buClr>
              <a:buSzPct val="80000"/>
            </a:pPr>
            <a:r>
              <a:rPr lang="en-US" sz="900" kern="0" dirty="0">
                <a:solidFill>
                  <a:schemeClr val="bg1"/>
                </a:solidFill>
                <a:latin typeface="Apple Braille" charset="0"/>
                <a:ea typeface="Apple Braille" charset="0"/>
                <a:cs typeface="Apple Braille" charset="0"/>
              </a:rPr>
              <a:t>Development Goals</a:t>
            </a:r>
          </a:p>
        </p:txBody>
      </p:sp>
      <p:sp>
        <p:nvSpPr>
          <p:cNvPr id="151" name="Rounded Rectangle 90"/>
          <p:cNvSpPr/>
          <p:nvPr/>
        </p:nvSpPr>
        <p:spPr bwMode="gray">
          <a:xfrm>
            <a:off x="10733415" y="4634894"/>
            <a:ext cx="882678" cy="340128"/>
          </a:xfrm>
          <a:prstGeom prst="roundRect">
            <a:avLst/>
          </a:prstGeom>
          <a:solidFill>
            <a:schemeClr val="accent5">
              <a:lumMod val="60000"/>
              <a:lumOff val="40000"/>
            </a:schemeClr>
          </a:solidFill>
          <a:ln w="12700" algn="ctr">
            <a:solidFill>
              <a:srgbClr val="307487"/>
            </a:solidFill>
            <a:miter lim="800000"/>
            <a:headEnd/>
            <a:tailEnd/>
          </a:ln>
          <a:effectLst>
            <a:outerShdw blurRad="50800" dist="50800" dir="7800000" algn="tr" rotWithShape="0">
              <a:prstClr val="black">
                <a:alpha val="40000"/>
              </a:prstClr>
            </a:outerShdw>
          </a:effectLst>
        </p:spPr>
        <p:txBody>
          <a:bodyPr lIns="89958" tIns="71966" rIns="89958" bIns="71966" rtlCol="0" anchor="ctr"/>
          <a:lstStyle/>
          <a:p>
            <a:pPr algn="ctr" defTabSz="914034" fontAlgn="base">
              <a:spcBef>
                <a:spcPct val="50000"/>
              </a:spcBef>
              <a:spcAft>
                <a:spcPct val="0"/>
              </a:spcAft>
              <a:buClr>
                <a:srgbClr val="F0AB00"/>
              </a:buClr>
              <a:buSzPct val="80000"/>
            </a:pPr>
            <a:r>
              <a:rPr lang="en-US" sz="900" kern="0" dirty="0">
                <a:solidFill>
                  <a:schemeClr val="bg1"/>
                </a:solidFill>
                <a:latin typeface="Apple Braille" charset="0"/>
                <a:ea typeface="Apple Braille" charset="0"/>
                <a:cs typeface="Apple Braille" charset="0"/>
              </a:rPr>
              <a:t>Position Data</a:t>
            </a:r>
          </a:p>
        </p:txBody>
      </p:sp>
      <p:sp>
        <p:nvSpPr>
          <p:cNvPr id="152" name="Rounded Rectangle 92"/>
          <p:cNvSpPr/>
          <p:nvPr/>
        </p:nvSpPr>
        <p:spPr bwMode="gray">
          <a:xfrm>
            <a:off x="9742011" y="5063206"/>
            <a:ext cx="886763" cy="338250"/>
          </a:xfrm>
          <a:prstGeom prst="roundRect">
            <a:avLst/>
          </a:prstGeom>
          <a:solidFill>
            <a:srgbClr val="307487"/>
          </a:solidFill>
          <a:ln w="12700" algn="ctr">
            <a:solidFill>
              <a:srgbClr val="307487"/>
            </a:solidFill>
            <a:miter lim="800000"/>
            <a:headEnd/>
            <a:tailEnd/>
          </a:ln>
          <a:effectLst>
            <a:outerShdw blurRad="50800" dist="50800" dir="7800000" algn="tr" rotWithShape="0">
              <a:prstClr val="black">
                <a:alpha val="40000"/>
              </a:prstClr>
            </a:outerShdw>
          </a:effectLst>
        </p:spPr>
        <p:txBody>
          <a:bodyPr lIns="89958" tIns="71966" rIns="89958" bIns="71966" rtlCol="0" anchor="ctr"/>
          <a:lstStyle/>
          <a:p>
            <a:pPr algn="ctr" defTabSz="914034" fontAlgn="base">
              <a:spcBef>
                <a:spcPct val="50000"/>
              </a:spcBef>
              <a:spcAft>
                <a:spcPct val="0"/>
              </a:spcAft>
              <a:buClr>
                <a:srgbClr val="F0AB00"/>
              </a:buClr>
              <a:buSzPct val="80000"/>
            </a:pPr>
            <a:r>
              <a:rPr lang="en-US" sz="900" kern="0" dirty="0">
                <a:solidFill>
                  <a:schemeClr val="bg1"/>
                </a:solidFill>
                <a:latin typeface="Apple Braille" charset="0"/>
                <a:ea typeface="Apple Braille" charset="0"/>
                <a:cs typeface="Apple Braille" charset="0"/>
              </a:rPr>
              <a:t>Learning Content</a:t>
            </a:r>
          </a:p>
        </p:txBody>
      </p:sp>
      <p:sp>
        <p:nvSpPr>
          <p:cNvPr id="153" name="Rounded Rectangle 93"/>
          <p:cNvSpPr/>
          <p:nvPr/>
        </p:nvSpPr>
        <p:spPr bwMode="gray">
          <a:xfrm>
            <a:off x="9746096" y="4629314"/>
            <a:ext cx="882678" cy="339175"/>
          </a:xfrm>
          <a:prstGeom prst="roundRect">
            <a:avLst/>
          </a:prstGeom>
          <a:solidFill>
            <a:schemeClr val="accent6">
              <a:lumMod val="60000"/>
              <a:lumOff val="40000"/>
            </a:schemeClr>
          </a:solidFill>
          <a:ln w="12700" algn="ctr">
            <a:solidFill>
              <a:srgbClr val="307487"/>
            </a:solidFill>
            <a:miter lim="800000"/>
            <a:headEnd/>
            <a:tailEnd/>
          </a:ln>
          <a:effectLst>
            <a:outerShdw blurRad="50800" dist="50800" dir="7800000" algn="tr" rotWithShape="0">
              <a:prstClr val="black">
                <a:alpha val="40000"/>
              </a:prstClr>
            </a:outerShdw>
          </a:effectLst>
        </p:spPr>
        <p:txBody>
          <a:bodyPr lIns="89958" tIns="71966" rIns="89958" bIns="71966" rtlCol="0" anchor="ctr"/>
          <a:lstStyle/>
          <a:p>
            <a:pPr algn="ctr" defTabSz="914034" fontAlgn="base">
              <a:spcBef>
                <a:spcPct val="50000"/>
              </a:spcBef>
              <a:spcAft>
                <a:spcPct val="0"/>
              </a:spcAft>
              <a:buClr>
                <a:srgbClr val="F0AB00"/>
              </a:buClr>
              <a:buSzPct val="80000"/>
            </a:pPr>
            <a:r>
              <a:rPr lang="en-US" sz="900" kern="0" dirty="0">
                <a:solidFill>
                  <a:schemeClr val="bg1"/>
                </a:solidFill>
                <a:latin typeface="Apple Braille" charset="0"/>
                <a:ea typeface="Apple Braille" charset="0"/>
                <a:cs typeface="Apple Braille" charset="0"/>
              </a:rPr>
              <a:t>Competency Framework</a:t>
            </a:r>
          </a:p>
        </p:txBody>
      </p:sp>
      <p:sp>
        <p:nvSpPr>
          <p:cNvPr id="154" name="Rounded Rectangle 67"/>
          <p:cNvSpPr/>
          <p:nvPr/>
        </p:nvSpPr>
        <p:spPr bwMode="gray">
          <a:xfrm>
            <a:off x="8754693" y="4649760"/>
            <a:ext cx="886763" cy="338250"/>
          </a:xfrm>
          <a:prstGeom prst="roundRect">
            <a:avLst/>
          </a:prstGeom>
          <a:solidFill>
            <a:schemeClr val="accent5">
              <a:lumMod val="75000"/>
            </a:schemeClr>
          </a:solidFill>
          <a:ln w="12700" algn="ctr">
            <a:solidFill>
              <a:srgbClr val="307487"/>
            </a:solidFill>
            <a:miter lim="800000"/>
            <a:headEnd/>
            <a:tailEnd/>
          </a:ln>
          <a:effectLst>
            <a:outerShdw blurRad="50800" dist="50800" dir="7800000" algn="tr" rotWithShape="0">
              <a:prstClr val="black">
                <a:alpha val="40000"/>
              </a:prstClr>
            </a:outerShdw>
          </a:effectLst>
        </p:spPr>
        <p:txBody>
          <a:bodyPr lIns="89958" tIns="71966" rIns="89958" bIns="71966" rtlCol="0" anchor="ctr"/>
          <a:lstStyle/>
          <a:p>
            <a:pPr algn="ctr" defTabSz="914034" fontAlgn="base">
              <a:spcBef>
                <a:spcPct val="50000"/>
              </a:spcBef>
              <a:spcAft>
                <a:spcPct val="0"/>
              </a:spcAft>
              <a:buClr>
                <a:srgbClr val="F0AB00"/>
              </a:buClr>
              <a:buSzPct val="80000"/>
            </a:pPr>
            <a:r>
              <a:rPr lang="en-US" sz="900" kern="0" dirty="0">
                <a:solidFill>
                  <a:schemeClr val="bg1"/>
                </a:solidFill>
                <a:latin typeface="Apple Braille" charset="0"/>
                <a:ea typeface="Apple Braille" charset="0"/>
                <a:cs typeface="Apple Braille" charset="0"/>
              </a:rPr>
              <a:t>Employee Data</a:t>
            </a:r>
            <a:endParaRPr lang="en-US" sz="900" kern="0" dirty="0" err="1">
              <a:solidFill>
                <a:schemeClr val="bg1"/>
              </a:solidFill>
              <a:latin typeface="Apple Braille" charset="0"/>
              <a:ea typeface="Apple Braille" charset="0"/>
              <a:cs typeface="Apple Braille" charset="0"/>
            </a:endParaRPr>
          </a:p>
        </p:txBody>
      </p:sp>
      <p:sp>
        <p:nvSpPr>
          <p:cNvPr id="155" name="Rounded Rectangle 86"/>
          <p:cNvSpPr/>
          <p:nvPr/>
        </p:nvSpPr>
        <p:spPr bwMode="gray">
          <a:xfrm>
            <a:off x="10725315" y="5039128"/>
            <a:ext cx="882678" cy="339175"/>
          </a:xfrm>
          <a:prstGeom prst="roundRect">
            <a:avLst/>
          </a:prstGeom>
          <a:solidFill>
            <a:schemeClr val="accent1">
              <a:lumMod val="75000"/>
            </a:schemeClr>
          </a:solidFill>
          <a:ln w="12700" algn="ctr">
            <a:solidFill>
              <a:srgbClr val="307487"/>
            </a:solidFill>
            <a:miter lim="800000"/>
            <a:headEnd/>
            <a:tailEnd/>
          </a:ln>
          <a:effectLst>
            <a:outerShdw blurRad="50800" dist="50800" dir="7800000" algn="tr" rotWithShape="0">
              <a:prstClr val="black">
                <a:alpha val="40000"/>
              </a:prstClr>
            </a:outerShdw>
          </a:effectLst>
        </p:spPr>
        <p:txBody>
          <a:bodyPr lIns="89958" tIns="71966" rIns="89958" bIns="71966" rtlCol="0" anchor="ctr"/>
          <a:lstStyle/>
          <a:p>
            <a:pPr algn="ctr" defTabSz="914034" fontAlgn="base">
              <a:spcBef>
                <a:spcPct val="50000"/>
              </a:spcBef>
              <a:spcAft>
                <a:spcPct val="0"/>
              </a:spcAft>
              <a:buClr>
                <a:srgbClr val="F0AB00"/>
              </a:buClr>
              <a:buSzPct val="80000"/>
            </a:pPr>
            <a:r>
              <a:rPr lang="en-US" sz="900" kern="0" dirty="0">
                <a:solidFill>
                  <a:schemeClr val="bg1"/>
                </a:solidFill>
                <a:latin typeface="Apple Braille" charset="0"/>
                <a:ea typeface="Apple Braille" charset="0"/>
                <a:cs typeface="Apple Braille" charset="0"/>
              </a:rPr>
              <a:t>Performance Data</a:t>
            </a:r>
          </a:p>
        </p:txBody>
      </p:sp>
    </p:spTree>
    <p:extLst>
      <p:ext uri="{BB962C8B-B14F-4D97-AF65-F5344CB8AC3E}">
        <p14:creationId xmlns:p14="http://schemas.microsoft.com/office/powerpoint/2010/main" val="942541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bwMode="gray">
          <a:xfrm>
            <a:off x="8043935" y="205268"/>
            <a:ext cx="3346643" cy="874732"/>
          </a:xfrm>
          <a:prstGeom prst="roundRect">
            <a:avLst/>
          </a:prstGeom>
          <a:gradFill>
            <a:gsLst>
              <a:gs pos="0">
                <a:schemeClr val="accent3">
                  <a:alpha val="41000"/>
                </a:schemeClr>
              </a:gs>
              <a:gs pos="91000">
                <a:schemeClr val="accent3">
                  <a:alpha val="14000"/>
                </a:schemeClr>
              </a:gs>
            </a:gsLst>
            <a:lin ang="5400000" scaled="1"/>
          </a:gra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 name="Title 1"/>
          <p:cNvSpPr>
            <a:spLocks noGrp="1"/>
          </p:cNvSpPr>
          <p:nvPr>
            <p:ph type="title"/>
          </p:nvPr>
        </p:nvSpPr>
        <p:spPr>
          <a:xfrm>
            <a:off x="505296" y="503999"/>
            <a:ext cx="11183887" cy="738493"/>
          </a:xfrm>
        </p:spPr>
        <p:txBody>
          <a:bodyPr/>
          <a:lstStyle/>
          <a:p>
            <a:r>
              <a:rPr lang="en-US" dirty="0"/>
              <a:t>Learn &amp; Develop</a:t>
            </a:r>
            <a:br>
              <a:rPr lang="en-US" dirty="0"/>
            </a:br>
            <a:r>
              <a:rPr lang="en-US" b="0" dirty="0"/>
              <a:t>Process Flow</a:t>
            </a:r>
          </a:p>
        </p:txBody>
      </p:sp>
      <p:sp>
        <p:nvSpPr>
          <p:cNvPr id="5" name="Rectangle 4"/>
          <p:cNvSpPr/>
          <p:nvPr/>
        </p:nvSpPr>
        <p:spPr bwMode="gray">
          <a:xfrm>
            <a:off x="9772415" y="507194"/>
            <a:ext cx="894528" cy="525059"/>
          </a:xfrm>
          <a:prstGeom prst="rect">
            <a:avLst/>
          </a:prstGeom>
          <a:solidFill>
            <a:schemeClr val="bg1"/>
          </a:solidFill>
          <a:ln w="6350" algn="ctr">
            <a:solidFill>
              <a:schemeClr val="accent1"/>
            </a:solidFill>
            <a:miter lim="800000"/>
            <a:headEnd/>
            <a:tailEnd/>
          </a:ln>
        </p:spPr>
        <p:txBody>
          <a:bodyPr lIns="0" tIns="71983" rIns="0" bIns="71983" rtlCol="0" anchor="ctr"/>
          <a:lstStyle/>
          <a:p>
            <a:pPr algn="ctr" defTabSz="914217" fontAlgn="base">
              <a:spcBef>
                <a:spcPct val="50000"/>
              </a:spcBef>
              <a:spcAft>
                <a:spcPct val="0"/>
              </a:spcAft>
              <a:buClr>
                <a:srgbClr val="F0AB00"/>
              </a:buClr>
              <a:buSzPct val="80000"/>
            </a:pPr>
            <a:r>
              <a:rPr lang="en-US" sz="1000" kern="0" dirty="0">
                <a:ea typeface="Arial Unicode MS" pitchFamily="34" charset="-128"/>
                <a:cs typeface="Arial Unicode MS" pitchFamily="34" charset="-128"/>
              </a:rPr>
              <a:t>Configuration step</a:t>
            </a:r>
          </a:p>
        </p:txBody>
      </p:sp>
      <p:sp>
        <p:nvSpPr>
          <p:cNvPr id="6" name="TextBox 5"/>
          <p:cNvSpPr txBox="1"/>
          <p:nvPr/>
        </p:nvSpPr>
        <p:spPr>
          <a:xfrm>
            <a:off x="9301391" y="200918"/>
            <a:ext cx="942047" cy="24616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600" kern="0" dirty="0">
                <a:ea typeface="Arial Unicode MS" pitchFamily="34" charset="-128"/>
                <a:cs typeface="Arial Unicode MS" pitchFamily="34" charset="-128"/>
              </a:rPr>
              <a:t>Legend</a:t>
            </a:r>
          </a:p>
        </p:txBody>
      </p:sp>
      <p:sp>
        <p:nvSpPr>
          <p:cNvPr id="8" name="Flowchart: Off-page Connector 7"/>
          <p:cNvSpPr/>
          <p:nvPr/>
        </p:nvSpPr>
        <p:spPr bwMode="gray">
          <a:xfrm>
            <a:off x="8571492" y="539862"/>
            <a:ext cx="936485" cy="497332"/>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000" kern="0" dirty="0">
                <a:ea typeface="Arial Unicode MS" pitchFamily="34" charset="-128"/>
                <a:cs typeface="Arial Unicode MS" pitchFamily="34" charset="-128"/>
              </a:rPr>
              <a:t>Connection to other Process</a:t>
            </a:r>
          </a:p>
        </p:txBody>
      </p:sp>
      <p:pic>
        <p:nvPicPr>
          <p:cNvPr id="3" name="Picture 2"/>
          <p:cNvPicPr>
            <a:picLocks noChangeAspect="1"/>
          </p:cNvPicPr>
          <p:nvPr/>
        </p:nvPicPr>
        <p:blipFill>
          <a:blip r:embed="rId3"/>
          <a:stretch>
            <a:fillRect/>
          </a:stretch>
        </p:blipFill>
        <p:spPr>
          <a:xfrm>
            <a:off x="451252" y="1248115"/>
            <a:ext cx="10814117" cy="5265477"/>
          </a:xfrm>
          <a:prstGeom prst="rect">
            <a:avLst/>
          </a:prstGeom>
        </p:spPr>
      </p:pic>
    </p:spTree>
    <p:extLst>
      <p:ext uri="{BB962C8B-B14F-4D97-AF65-F5344CB8AC3E}">
        <p14:creationId xmlns:p14="http://schemas.microsoft.com/office/powerpoint/2010/main" val="6793938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035" y="548892"/>
            <a:ext cx="9560496" cy="369247"/>
          </a:xfrm>
        </p:spPr>
        <p:txBody>
          <a:bodyPr/>
          <a:lstStyle/>
          <a:p>
            <a:r>
              <a:rPr lang="en-US" dirty="0"/>
              <a:t>Cross-Module Interactions: Learn &amp; Develop Process Review</a:t>
            </a:r>
            <a:endParaRPr lang="en-US" sz="1800" b="0" dirty="0"/>
          </a:p>
        </p:txBody>
      </p:sp>
      <p:graphicFrame>
        <p:nvGraphicFramePr>
          <p:cNvPr id="60" name="Diagram 59"/>
          <p:cNvGraphicFramePr/>
          <p:nvPr>
            <p:extLst/>
          </p:nvPr>
        </p:nvGraphicFramePr>
        <p:xfrm>
          <a:off x="969653" y="1991352"/>
          <a:ext cx="10002019" cy="5637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1" name="Isosceles Triangle 60"/>
          <p:cNvSpPr/>
          <p:nvPr/>
        </p:nvSpPr>
        <p:spPr bwMode="gray">
          <a:xfrm rot="10800000">
            <a:off x="6967516" y="1453925"/>
            <a:ext cx="502433" cy="537427"/>
          </a:xfrm>
          <a:prstGeom prst="triangle">
            <a:avLst>
              <a:gd name="adj" fmla="val 51176"/>
            </a:avLst>
          </a:prstGeom>
          <a:solidFill>
            <a:schemeClr val="accent4">
              <a:lumMod val="75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grpSp>
        <p:nvGrpSpPr>
          <p:cNvPr id="55" name="Group 54"/>
          <p:cNvGrpSpPr/>
          <p:nvPr/>
        </p:nvGrpSpPr>
        <p:grpSpPr>
          <a:xfrm>
            <a:off x="2859113" y="3380172"/>
            <a:ext cx="813317" cy="669622"/>
            <a:chOff x="4979804" y="5795715"/>
            <a:chExt cx="1116390" cy="919149"/>
          </a:xfrm>
        </p:grpSpPr>
        <p:sp>
          <p:nvSpPr>
            <p:cNvPr id="56" name="Rectangle 55"/>
            <p:cNvSpPr/>
            <p:nvPr/>
          </p:nvSpPr>
          <p:spPr bwMode="gray">
            <a:xfrm>
              <a:off x="5433188" y="6384767"/>
              <a:ext cx="226116" cy="330097"/>
            </a:xfrm>
            <a:prstGeom prst="rect">
              <a:avLst/>
            </a:prstGeom>
            <a:solidFill>
              <a:srgbClr val="A5A5A5"/>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57" name="Triangle 7"/>
            <p:cNvSpPr/>
            <p:nvPr/>
          </p:nvSpPr>
          <p:spPr bwMode="gray">
            <a:xfrm>
              <a:off x="5326326" y="6554661"/>
              <a:ext cx="288204" cy="147815"/>
            </a:xfrm>
            <a:prstGeom prst="triangle">
              <a:avLst/>
            </a:prstGeom>
            <a:solidFill>
              <a:srgbClr val="A5A5A5"/>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58" name="Triangle 8"/>
            <p:cNvSpPr/>
            <p:nvPr/>
          </p:nvSpPr>
          <p:spPr bwMode="gray">
            <a:xfrm>
              <a:off x="5486626" y="6597048"/>
              <a:ext cx="292631" cy="105427"/>
            </a:xfrm>
            <a:prstGeom prst="triangle">
              <a:avLst/>
            </a:prstGeom>
            <a:solidFill>
              <a:srgbClr val="A5A5A5"/>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59" name="Rectangle 58"/>
            <p:cNvSpPr/>
            <p:nvPr/>
          </p:nvSpPr>
          <p:spPr bwMode="gray">
            <a:xfrm>
              <a:off x="5326326" y="6687432"/>
              <a:ext cx="457200" cy="27432"/>
            </a:xfrm>
            <a:prstGeom prst="rect">
              <a:avLst/>
            </a:prstGeom>
            <a:solidFill>
              <a:srgbClr val="E2E2E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63" name="Oval 62"/>
            <p:cNvSpPr/>
            <p:nvPr/>
          </p:nvSpPr>
          <p:spPr bwMode="gray">
            <a:xfrm>
              <a:off x="5614530" y="6145315"/>
              <a:ext cx="287616" cy="542117"/>
            </a:xfrm>
            <a:prstGeom prst="ellipse">
              <a:avLst/>
            </a:prstGeom>
            <a:solidFill>
              <a:schemeClr val="bg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64" name="Oval 63"/>
            <p:cNvSpPr/>
            <p:nvPr/>
          </p:nvSpPr>
          <p:spPr bwMode="gray">
            <a:xfrm>
              <a:off x="5194194" y="6017418"/>
              <a:ext cx="288163" cy="671193"/>
            </a:xfrm>
            <a:prstGeom prst="ellipse">
              <a:avLst/>
            </a:prstGeom>
            <a:solidFill>
              <a:schemeClr val="bg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65" name="Rounded Rectangle 12"/>
            <p:cNvSpPr/>
            <p:nvPr/>
          </p:nvSpPr>
          <p:spPr bwMode="gray">
            <a:xfrm>
              <a:off x="4979804" y="5795715"/>
              <a:ext cx="1116390" cy="660191"/>
            </a:xfrm>
            <a:prstGeom prst="roundRect">
              <a:avLst/>
            </a:prstGeom>
            <a:solidFill>
              <a:srgbClr val="CECCCC"/>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03" name="Rectangle 102"/>
            <p:cNvSpPr/>
            <p:nvPr/>
          </p:nvSpPr>
          <p:spPr bwMode="gray">
            <a:xfrm>
              <a:off x="4979804" y="5889625"/>
              <a:ext cx="1116390" cy="475897"/>
            </a:xfrm>
            <a:prstGeom prst="rect">
              <a:avLst/>
            </a:prstGeom>
            <a:solidFill>
              <a:srgbClr val="1F3666"/>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04" name="Rectangle 103"/>
            <p:cNvSpPr/>
            <p:nvPr/>
          </p:nvSpPr>
          <p:spPr bwMode="gray">
            <a:xfrm>
              <a:off x="5005301" y="5924197"/>
              <a:ext cx="1065396" cy="403225"/>
            </a:xfrm>
            <a:prstGeom prst="rect">
              <a:avLst/>
            </a:prstGeom>
            <a:solidFill>
              <a:srgbClr val="E2E2E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10" name="Rectangle 109"/>
            <p:cNvSpPr/>
            <p:nvPr/>
          </p:nvSpPr>
          <p:spPr bwMode="gray">
            <a:xfrm>
              <a:off x="5185987" y="6145315"/>
              <a:ext cx="100739" cy="182107"/>
            </a:xfrm>
            <a:prstGeom prst="rect">
              <a:avLst/>
            </a:prstGeom>
            <a:solidFill>
              <a:srgbClr val="98C93C"/>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11" name="Rectangle 110"/>
            <p:cNvSpPr/>
            <p:nvPr/>
          </p:nvSpPr>
          <p:spPr bwMode="gray">
            <a:xfrm>
              <a:off x="5396734" y="6087208"/>
              <a:ext cx="100739" cy="240214"/>
            </a:xfrm>
            <a:prstGeom prst="rect">
              <a:avLst/>
            </a:prstGeom>
            <a:solidFill>
              <a:srgbClr val="C2D92E"/>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12" name="Rectangle 111"/>
            <p:cNvSpPr/>
            <p:nvPr/>
          </p:nvSpPr>
          <p:spPr bwMode="gray">
            <a:xfrm>
              <a:off x="5607480" y="5993092"/>
              <a:ext cx="100739" cy="334330"/>
            </a:xfrm>
            <a:prstGeom prst="rect">
              <a:avLst/>
            </a:prstGeom>
            <a:solidFill>
              <a:srgbClr val="DEC42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13" name="Rectangle 112"/>
            <p:cNvSpPr/>
            <p:nvPr/>
          </p:nvSpPr>
          <p:spPr bwMode="gray">
            <a:xfrm>
              <a:off x="5818227" y="5956814"/>
              <a:ext cx="100739" cy="370608"/>
            </a:xfrm>
            <a:prstGeom prst="rect">
              <a:avLst/>
            </a:prstGeom>
            <a:solidFill>
              <a:srgbClr val="E7612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cxnSp>
          <p:nvCxnSpPr>
            <p:cNvPr id="114" name="Straight Connector 113"/>
            <p:cNvCxnSpPr/>
            <p:nvPr/>
          </p:nvCxnSpPr>
          <p:spPr>
            <a:xfrm flipV="1">
              <a:off x="5130391" y="6110225"/>
              <a:ext cx="271877" cy="71456"/>
            </a:xfrm>
            <a:prstGeom prst="line">
              <a:avLst/>
            </a:prstGeom>
            <a:ln w="15875">
              <a:solidFill>
                <a:srgbClr val="33495E"/>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5" name="Oval 114"/>
            <p:cNvSpPr/>
            <p:nvPr/>
          </p:nvSpPr>
          <p:spPr bwMode="gray">
            <a:xfrm>
              <a:off x="5114487" y="6156281"/>
              <a:ext cx="50800" cy="50800"/>
            </a:xfrm>
            <a:prstGeom prst="ellipse">
              <a:avLst/>
            </a:prstGeom>
            <a:solidFill>
              <a:srgbClr val="25BBAD"/>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cxnSp>
          <p:nvCxnSpPr>
            <p:cNvPr id="123" name="Straight Connector 122"/>
            <p:cNvCxnSpPr/>
            <p:nvPr/>
          </p:nvCxnSpPr>
          <p:spPr>
            <a:xfrm rot="-240000" flipV="1">
              <a:off x="5414965" y="5997913"/>
              <a:ext cx="274320" cy="88938"/>
            </a:xfrm>
            <a:prstGeom prst="line">
              <a:avLst/>
            </a:prstGeom>
            <a:ln w="15875">
              <a:solidFill>
                <a:srgbClr val="33495E"/>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4" name="Oval 123"/>
            <p:cNvSpPr/>
            <p:nvPr/>
          </p:nvSpPr>
          <p:spPr bwMode="gray">
            <a:xfrm>
              <a:off x="5382388" y="6080849"/>
              <a:ext cx="50800" cy="50800"/>
            </a:xfrm>
            <a:prstGeom prst="ellipse">
              <a:avLst/>
            </a:prstGeom>
            <a:solidFill>
              <a:srgbClr val="25BBAD"/>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cxnSp>
          <p:nvCxnSpPr>
            <p:cNvPr id="125" name="Straight Connector 124"/>
            <p:cNvCxnSpPr/>
            <p:nvPr/>
          </p:nvCxnSpPr>
          <p:spPr>
            <a:xfrm flipV="1">
              <a:off x="5673734" y="5944639"/>
              <a:ext cx="286653" cy="48454"/>
            </a:xfrm>
            <a:prstGeom prst="line">
              <a:avLst/>
            </a:prstGeom>
            <a:ln w="15875">
              <a:solidFill>
                <a:srgbClr val="33495E"/>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6" name="Oval 125"/>
            <p:cNvSpPr/>
            <p:nvPr/>
          </p:nvSpPr>
          <p:spPr bwMode="gray">
            <a:xfrm>
              <a:off x="5648334" y="5966618"/>
              <a:ext cx="50800" cy="50800"/>
            </a:xfrm>
            <a:prstGeom prst="ellipse">
              <a:avLst/>
            </a:prstGeom>
            <a:solidFill>
              <a:srgbClr val="25BBAD"/>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27" name="Oval 126"/>
            <p:cNvSpPr/>
            <p:nvPr/>
          </p:nvSpPr>
          <p:spPr bwMode="gray">
            <a:xfrm>
              <a:off x="5935271" y="5920314"/>
              <a:ext cx="50800" cy="50800"/>
            </a:xfrm>
            <a:prstGeom prst="ellipse">
              <a:avLst/>
            </a:prstGeom>
            <a:solidFill>
              <a:srgbClr val="25BBAD"/>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grpSp>
      <p:pic>
        <p:nvPicPr>
          <p:cNvPr id="128" name="Picture 127"/>
          <p:cNvPicPr>
            <a:picLocks noChangeAspect="1"/>
          </p:cNvPicPr>
          <p:nvPr/>
        </p:nvPicPr>
        <p:blipFill>
          <a:blip r:embed="rId7"/>
          <a:stretch>
            <a:fillRect/>
          </a:stretch>
        </p:blipFill>
        <p:spPr>
          <a:xfrm>
            <a:off x="6095436" y="3249955"/>
            <a:ext cx="872080" cy="849862"/>
          </a:xfrm>
          <a:prstGeom prst="rect">
            <a:avLst/>
          </a:prstGeom>
          <a:effectLst>
            <a:outerShdw blurRad="50800" dist="38100" dir="8100000" algn="tr" rotWithShape="0">
              <a:prstClr val="black">
                <a:alpha val="40000"/>
              </a:prstClr>
            </a:outerShdw>
          </a:effectLst>
        </p:spPr>
      </p:pic>
      <p:grpSp>
        <p:nvGrpSpPr>
          <p:cNvPr id="129" name="Group 128"/>
          <p:cNvGrpSpPr/>
          <p:nvPr/>
        </p:nvGrpSpPr>
        <p:grpSpPr>
          <a:xfrm>
            <a:off x="9761320" y="3246670"/>
            <a:ext cx="726869" cy="732538"/>
            <a:chOff x="10106525" y="4040780"/>
            <a:chExt cx="828369" cy="807875"/>
          </a:xfrm>
          <a:effectLst>
            <a:outerShdw blurRad="50800" dist="50800" dir="7800000" algn="tr" rotWithShape="0">
              <a:prstClr val="black">
                <a:alpha val="40000"/>
              </a:prstClr>
            </a:outerShdw>
          </a:effectLst>
        </p:grpSpPr>
        <p:sp>
          <p:nvSpPr>
            <p:cNvPr id="130" name="Rectangle 129"/>
            <p:cNvSpPr/>
            <p:nvPr/>
          </p:nvSpPr>
          <p:spPr bwMode="gray">
            <a:xfrm>
              <a:off x="10173570" y="4112688"/>
              <a:ext cx="418020" cy="418020"/>
            </a:xfrm>
            <a:prstGeom prst="rect">
              <a:avLst/>
            </a:prstGeom>
            <a:solidFill>
              <a:srgbClr val="465866"/>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31" name="Rectangle 130"/>
            <p:cNvSpPr/>
            <p:nvPr/>
          </p:nvSpPr>
          <p:spPr bwMode="gray">
            <a:xfrm>
              <a:off x="10170440" y="4363214"/>
              <a:ext cx="418020" cy="418020"/>
            </a:xfrm>
            <a:prstGeom prst="rect">
              <a:avLst/>
            </a:prstGeom>
            <a:solidFill>
              <a:srgbClr val="FD9F2A"/>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32" name="Rectangle 131"/>
            <p:cNvSpPr/>
            <p:nvPr/>
          </p:nvSpPr>
          <p:spPr bwMode="gray">
            <a:xfrm>
              <a:off x="10433128" y="4112688"/>
              <a:ext cx="427246" cy="418020"/>
            </a:xfrm>
            <a:prstGeom prst="rect">
              <a:avLst/>
            </a:prstGeom>
            <a:solidFill>
              <a:srgbClr val="4EBEDE"/>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33" name="Rectangle 132"/>
            <p:cNvSpPr/>
            <p:nvPr/>
          </p:nvSpPr>
          <p:spPr bwMode="gray">
            <a:xfrm>
              <a:off x="10433128" y="4363213"/>
              <a:ext cx="427246" cy="418020"/>
            </a:xfrm>
            <a:prstGeom prst="rect">
              <a:avLst/>
            </a:prstGeom>
            <a:solidFill>
              <a:srgbClr val="F57464"/>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34" name="Oval 133"/>
            <p:cNvSpPr/>
            <p:nvPr/>
          </p:nvSpPr>
          <p:spPr bwMode="gray">
            <a:xfrm>
              <a:off x="10341014" y="4200635"/>
              <a:ext cx="160245" cy="74631"/>
            </a:xfrm>
            <a:prstGeom prst="ellipse">
              <a:avLst/>
            </a:prstGeom>
            <a:solidFill>
              <a:srgbClr val="465866"/>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35" name="Oval 134"/>
            <p:cNvSpPr/>
            <p:nvPr/>
          </p:nvSpPr>
          <p:spPr bwMode="gray">
            <a:xfrm rot="5400000">
              <a:off x="10229106" y="4334905"/>
              <a:ext cx="160245" cy="74631"/>
            </a:xfrm>
            <a:prstGeom prst="ellipse">
              <a:avLst/>
            </a:prstGeom>
            <a:solidFill>
              <a:srgbClr val="FD9F2A"/>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36" name="Oval 135"/>
            <p:cNvSpPr/>
            <p:nvPr/>
          </p:nvSpPr>
          <p:spPr bwMode="gray">
            <a:xfrm rot="10800000">
              <a:off x="10360904" y="4466703"/>
              <a:ext cx="160245" cy="74631"/>
            </a:xfrm>
            <a:prstGeom prst="ellipse">
              <a:avLst/>
            </a:prstGeom>
            <a:solidFill>
              <a:srgbClr val="F57464"/>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37" name="Oval 136"/>
            <p:cNvSpPr/>
            <p:nvPr/>
          </p:nvSpPr>
          <p:spPr bwMode="gray">
            <a:xfrm rot="16200000">
              <a:off x="10631791" y="4326618"/>
              <a:ext cx="160245" cy="74631"/>
            </a:xfrm>
            <a:prstGeom prst="ellipse">
              <a:avLst/>
            </a:prstGeom>
            <a:solidFill>
              <a:srgbClr val="4EBEDE"/>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38" name="Oval 137"/>
            <p:cNvSpPr/>
            <p:nvPr/>
          </p:nvSpPr>
          <p:spPr bwMode="gray">
            <a:xfrm rot="10800000">
              <a:off x="10774649" y="4192979"/>
              <a:ext cx="160245" cy="74631"/>
            </a:xfrm>
            <a:prstGeom prst="ellipse">
              <a:avLst/>
            </a:prstGeom>
            <a:solidFill>
              <a:srgbClr val="4EBEDE"/>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39" name="Oval 138"/>
            <p:cNvSpPr/>
            <p:nvPr/>
          </p:nvSpPr>
          <p:spPr bwMode="gray">
            <a:xfrm rot="5400000">
              <a:off x="10229496" y="4083587"/>
              <a:ext cx="160245" cy="74631"/>
            </a:xfrm>
            <a:prstGeom prst="ellipse">
              <a:avLst/>
            </a:prstGeom>
            <a:solidFill>
              <a:srgbClr val="465866"/>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40" name="Oval 139"/>
            <p:cNvSpPr/>
            <p:nvPr/>
          </p:nvSpPr>
          <p:spPr bwMode="gray">
            <a:xfrm rot="10800000">
              <a:off x="10106525" y="4582831"/>
              <a:ext cx="160245" cy="74631"/>
            </a:xfrm>
            <a:prstGeom prst="ellipse">
              <a:avLst/>
            </a:prstGeom>
            <a:solidFill>
              <a:srgbClr val="FD9F2A"/>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41" name="Oval 140"/>
            <p:cNvSpPr/>
            <p:nvPr/>
          </p:nvSpPr>
          <p:spPr bwMode="gray">
            <a:xfrm rot="16200000">
              <a:off x="10492702" y="4731217"/>
              <a:ext cx="160245" cy="74631"/>
            </a:xfrm>
            <a:prstGeom prst="ellipse">
              <a:avLst/>
            </a:prstGeom>
            <a:solidFill>
              <a:srgbClr val="F57464"/>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grpSp>
      <p:sp>
        <p:nvSpPr>
          <p:cNvPr id="142" name="Rounded Rectangle 60"/>
          <p:cNvSpPr/>
          <p:nvPr/>
        </p:nvSpPr>
        <p:spPr bwMode="gray">
          <a:xfrm>
            <a:off x="2284120" y="4137323"/>
            <a:ext cx="1963305" cy="225521"/>
          </a:xfrm>
          <a:prstGeom prst="roundRect">
            <a:avLst/>
          </a:prstGeom>
          <a:noFill/>
          <a:ln w="6350" algn="ctr">
            <a:solidFill>
              <a:srgbClr val="21526C"/>
            </a:solidFill>
            <a:miter lim="800000"/>
            <a:headEnd/>
            <a:tailEnd/>
          </a:ln>
          <a:effectLst/>
        </p:spPr>
        <p:txBody>
          <a:bodyPr lIns="89974" tIns="71978" rIns="89974" bIns="71978" rtlCol="0" anchor="ctr"/>
          <a:lstStyle/>
          <a:p>
            <a:pPr algn="ctr" fontAlgn="base">
              <a:spcBef>
                <a:spcPts val="600"/>
              </a:spcBef>
              <a:spcAft>
                <a:spcPct val="0"/>
              </a:spcAft>
              <a:buClr>
                <a:srgbClr val="F0AB00"/>
              </a:buClr>
              <a:buSzPct val="80000"/>
            </a:pPr>
            <a:r>
              <a:rPr lang="en-US" sz="1200" kern="0" dirty="0">
                <a:latin typeface="Apple Braille" charset="0"/>
                <a:ea typeface="Apple Braille" charset="0"/>
                <a:cs typeface="Apple Braille" charset="0"/>
              </a:rPr>
              <a:t>Business Value</a:t>
            </a:r>
          </a:p>
        </p:txBody>
      </p:sp>
      <p:sp>
        <p:nvSpPr>
          <p:cNvPr id="143" name="Rounded Rectangle 61"/>
          <p:cNvSpPr/>
          <p:nvPr/>
        </p:nvSpPr>
        <p:spPr bwMode="gray">
          <a:xfrm>
            <a:off x="5617436" y="4133651"/>
            <a:ext cx="1828082" cy="225521"/>
          </a:xfrm>
          <a:prstGeom prst="roundRect">
            <a:avLst/>
          </a:prstGeom>
          <a:noFill/>
          <a:ln w="6350" algn="ctr">
            <a:solidFill>
              <a:srgbClr val="21526C"/>
            </a:solidFill>
            <a:miter lim="800000"/>
            <a:headEnd/>
            <a:tailEnd/>
          </a:ln>
          <a:effectLst/>
        </p:spPr>
        <p:txBody>
          <a:bodyPr lIns="89974" tIns="71978" rIns="89974" bIns="71978" rtlCol="0" anchor="ctr"/>
          <a:lstStyle/>
          <a:p>
            <a:pPr algn="ctr" fontAlgn="base">
              <a:spcBef>
                <a:spcPts val="600"/>
              </a:spcBef>
              <a:spcAft>
                <a:spcPct val="0"/>
              </a:spcAft>
              <a:buClr>
                <a:srgbClr val="F0AB00"/>
              </a:buClr>
              <a:buSzPct val="80000"/>
            </a:pPr>
            <a:r>
              <a:rPr lang="en-US" sz="1200" kern="0" dirty="0">
                <a:latin typeface="Apple Braille" charset="0"/>
                <a:ea typeface="Apple Braille" charset="0"/>
                <a:cs typeface="Apple Braille" charset="0"/>
              </a:rPr>
              <a:t>Key Process Interactions</a:t>
            </a:r>
          </a:p>
        </p:txBody>
      </p:sp>
      <p:sp>
        <p:nvSpPr>
          <p:cNvPr id="144" name="Rounded Rectangle 62"/>
          <p:cNvSpPr/>
          <p:nvPr/>
        </p:nvSpPr>
        <p:spPr bwMode="gray">
          <a:xfrm>
            <a:off x="9251070" y="4139842"/>
            <a:ext cx="1747368" cy="225521"/>
          </a:xfrm>
          <a:prstGeom prst="roundRect">
            <a:avLst/>
          </a:prstGeom>
          <a:noFill/>
          <a:ln w="6350" algn="ctr">
            <a:solidFill>
              <a:srgbClr val="21526C"/>
            </a:solidFill>
            <a:miter lim="800000"/>
            <a:headEnd/>
            <a:tailEnd/>
          </a:ln>
          <a:effectLst/>
        </p:spPr>
        <p:txBody>
          <a:bodyPr lIns="89974" tIns="71978" rIns="89974" bIns="71978" rtlCol="0" anchor="ctr"/>
          <a:lstStyle/>
          <a:p>
            <a:pPr algn="ctr" fontAlgn="base">
              <a:spcBef>
                <a:spcPts val="600"/>
              </a:spcBef>
              <a:spcAft>
                <a:spcPct val="0"/>
              </a:spcAft>
              <a:buClr>
                <a:srgbClr val="F0AB00"/>
              </a:buClr>
              <a:buSzPct val="80000"/>
            </a:pPr>
            <a:r>
              <a:rPr lang="en-US" sz="1200" kern="0" dirty="0">
                <a:latin typeface="Apple Braille" charset="0"/>
                <a:ea typeface="Apple Braille" charset="0"/>
                <a:cs typeface="Apple Braille" charset="0"/>
              </a:rPr>
              <a:t>Key Data Interactions</a:t>
            </a:r>
          </a:p>
        </p:txBody>
      </p:sp>
      <p:sp>
        <p:nvSpPr>
          <p:cNvPr id="145" name="Rounded Rectangle 47"/>
          <p:cNvSpPr/>
          <p:nvPr/>
        </p:nvSpPr>
        <p:spPr bwMode="gray">
          <a:xfrm>
            <a:off x="1141574" y="4531157"/>
            <a:ext cx="10546783" cy="1011008"/>
          </a:xfrm>
          <a:prstGeom prst="roundRect">
            <a:avLst/>
          </a:prstGeom>
          <a:noFill/>
          <a:ln w="15875" algn="ctr">
            <a:solidFill>
              <a:schemeClr val="bg2"/>
            </a:solidFill>
            <a:prstDash val="sysDot"/>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46" name="Round Diagonal Corner Rectangle 30"/>
          <p:cNvSpPr/>
          <p:nvPr/>
        </p:nvSpPr>
        <p:spPr bwMode="gray">
          <a:xfrm>
            <a:off x="497123" y="4418846"/>
            <a:ext cx="1279114" cy="1238520"/>
          </a:xfrm>
          <a:prstGeom prst="round2DiagRect">
            <a:avLst/>
          </a:prstGeom>
          <a:solidFill>
            <a:srgbClr val="02908A"/>
          </a:solidFill>
          <a:ln w="6350" algn="ctr">
            <a:solidFill>
              <a:srgbClr val="02908A"/>
            </a:solidFill>
            <a:miter lim="800000"/>
            <a:headEnd/>
            <a:tailEnd/>
          </a:ln>
          <a:effectLst>
            <a:outerShdw blurRad="50800" dist="38100" dir="8100000" algn="tr" rotWithShape="0">
              <a:prstClr val="black">
                <a:alpha val="40000"/>
              </a:prstClr>
            </a:outerShdw>
          </a:effectLst>
        </p:spPr>
        <p:txBody>
          <a:bodyPr lIns="89974" tIns="71978" rIns="89974" bIns="71978" rtlCol="0" anchor="ctr"/>
          <a:lstStyle/>
          <a:p>
            <a:pPr algn="ctr" fontAlgn="base">
              <a:spcBef>
                <a:spcPts val="600"/>
              </a:spcBef>
              <a:spcAft>
                <a:spcPct val="0"/>
              </a:spcAft>
              <a:buClr>
                <a:srgbClr val="F0AB00"/>
              </a:buClr>
              <a:buSzPct val="80000"/>
            </a:pPr>
            <a:endParaRPr lang="en-US" sz="1600" kern="0" dirty="0">
              <a:solidFill>
                <a:schemeClr val="bg1"/>
              </a:solidFill>
              <a:latin typeface="Apple Braille" charset="0"/>
              <a:ea typeface="Apple Braille" charset="0"/>
              <a:cs typeface="Apple Braille" charset="0"/>
            </a:endParaRPr>
          </a:p>
        </p:txBody>
      </p:sp>
      <p:sp>
        <p:nvSpPr>
          <p:cNvPr id="147" name="TextBox 146"/>
          <p:cNvSpPr txBox="1"/>
          <p:nvPr/>
        </p:nvSpPr>
        <p:spPr>
          <a:xfrm>
            <a:off x="424035" y="4719513"/>
            <a:ext cx="1420386" cy="43078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kern="0" dirty="0">
                <a:solidFill>
                  <a:schemeClr val="bg1"/>
                </a:solidFill>
                <a:latin typeface="Apple Braille" charset="0"/>
                <a:ea typeface="Apple Braille" charset="0"/>
                <a:cs typeface="Apple Braille" charset="0"/>
              </a:rPr>
              <a:t>Learn &amp; Develop Process</a:t>
            </a:r>
          </a:p>
        </p:txBody>
      </p:sp>
      <p:sp>
        <p:nvSpPr>
          <p:cNvPr id="148" name="TextBox 147"/>
          <p:cNvSpPr txBox="1"/>
          <p:nvPr/>
        </p:nvSpPr>
        <p:spPr>
          <a:xfrm>
            <a:off x="2225108" y="4719124"/>
            <a:ext cx="3003605" cy="584640"/>
          </a:xfrm>
          <a:prstGeom prst="rect">
            <a:avLst/>
          </a:prstGeom>
          <a:noFill/>
        </p:spPr>
        <p:txBody>
          <a:bodyPr wrap="square" lIns="0" tIns="0" rIns="0" bIns="0" rtlCol="0">
            <a:spAutoFit/>
          </a:bodyPr>
          <a:lstStyle/>
          <a:p>
            <a:pPr marL="171416" indent="-171416" fontAlgn="base">
              <a:spcBef>
                <a:spcPts val="600"/>
              </a:spcBef>
              <a:spcAft>
                <a:spcPct val="0"/>
              </a:spcAft>
              <a:buClr>
                <a:srgbClr val="F0AB00"/>
              </a:buClr>
              <a:buSzPct val="80000"/>
              <a:buFont typeface="Arial" charset="0"/>
              <a:buChar char="•"/>
            </a:pPr>
            <a:r>
              <a:rPr lang="en-US" sz="1100" kern="0" dirty="0">
                <a:latin typeface="Apple Braille" charset="0"/>
                <a:ea typeface="Apple Braille" charset="0"/>
                <a:cs typeface="Apple Braille" charset="0"/>
              </a:rPr>
              <a:t>Accurately and consistently identify top talent</a:t>
            </a:r>
          </a:p>
          <a:p>
            <a:pPr marL="171416" indent="-171416" fontAlgn="base">
              <a:spcBef>
                <a:spcPts val="600"/>
              </a:spcBef>
              <a:spcAft>
                <a:spcPct val="0"/>
              </a:spcAft>
              <a:buClr>
                <a:srgbClr val="F0AB00"/>
              </a:buClr>
              <a:buSzPct val="80000"/>
              <a:buFont typeface="Arial" charset="0"/>
              <a:buChar char="•"/>
            </a:pPr>
            <a:r>
              <a:rPr lang="en-US" sz="1100" kern="0" dirty="0">
                <a:latin typeface="Apple Braille" charset="0"/>
                <a:ea typeface="Apple Braille" charset="0"/>
                <a:cs typeface="Apple Braille" charset="0"/>
              </a:rPr>
              <a:t>Provide opportunities for employee growth &amp; development. </a:t>
            </a:r>
          </a:p>
        </p:txBody>
      </p:sp>
      <p:sp>
        <p:nvSpPr>
          <p:cNvPr id="149" name="TextBox 148"/>
          <p:cNvSpPr txBox="1"/>
          <p:nvPr/>
        </p:nvSpPr>
        <p:spPr>
          <a:xfrm>
            <a:off x="5813825" y="4583999"/>
            <a:ext cx="2355793" cy="907731"/>
          </a:xfrm>
          <a:prstGeom prst="rect">
            <a:avLst/>
          </a:prstGeom>
          <a:noFill/>
        </p:spPr>
        <p:txBody>
          <a:bodyPr wrap="square" lIns="0" tIns="0" rIns="0" bIns="0" rtlCol="0">
            <a:spAutoFit/>
          </a:bodyPr>
          <a:lstStyle/>
          <a:p>
            <a:pPr marL="171416" indent="-171416" fontAlgn="base">
              <a:spcBef>
                <a:spcPts val="600"/>
              </a:spcBef>
              <a:spcAft>
                <a:spcPct val="0"/>
              </a:spcAft>
              <a:buClr>
                <a:srgbClr val="F0AB00"/>
              </a:buClr>
              <a:buSzPct val="80000"/>
              <a:buFont typeface="Arial" charset="0"/>
              <a:buChar char="•"/>
            </a:pPr>
            <a:r>
              <a:rPr lang="en-US" sz="1100" kern="0" dirty="0">
                <a:latin typeface="Apple Braille" charset="0"/>
                <a:ea typeface="Apple Braille" charset="0"/>
                <a:cs typeface="Apple Braille" charset="0"/>
              </a:rPr>
              <a:t>Succession Management</a:t>
            </a:r>
          </a:p>
          <a:p>
            <a:pPr marL="171416" indent="-171416" fontAlgn="base">
              <a:spcBef>
                <a:spcPts val="600"/>
              </a:spcBef>
              <a:spcAft>
                <a:spcPct val="0"/>
              </a:spcAft>
              <a:buClr>
                <a:srgbClr val="F0AB00"/>
              </a:buClr>
              <a:buSzPct val="80000"/>
              <a:buFont typeface="Arial" charset="0"/>
              <a:buChar char="•"/>
            </a:pPr>
            <a:r>
              <a:rPr lang="en-US" sz="1100" kern="0" dirty="0">
                <a:latin typeface="Apple Braille" charset="0"/>
                <a:ea typeface="Apple Braille" charset="0"/>
                <a:cs typeface="Apple Braille" charset="0"/>
              </a:rPr>
              <a:t>Career Development Planning</a:t>
            </a:r>
          </a:p>
          <a:p>
            <a:pPr marL="171416" indent="-171416" fontAlgn="base">
              <a:spcBef>
                <a:spcPts val="600"/>
              </a:spcBef>
              <a:spcAft>
                <a:spcPct val="0"/>
              </a:spcAft>
              <a:buClr>
                <a:srgbClr val="F0AB00"/>
              </a:buClr>
              <a:buSzPct val="80000"/>
              <a:buFont typeface="Arial" charset="0"/>
              <a:buChar char="•"/>
            </a:pPr>
            <a:r>
              <a:rPr lang="en-US" sz="1100" kern="0" dirty="0">
                <a:latin typeface="Apple Braille" charset="0"/>
                <a:ea typeface="Apple Braille" charset="0"/>
                <a:cs typeface="Apple Braille" charset="0"/>
              </a:rPr>
              <a:t>Learning Management</a:t>
            </a:r>
          </a:p>
          <a:p>
            <a:pPr marL="171416" indent="-171416" fontAlgn="base">
              <a:spcBef>
                <a:spcPts val="600"/>
              </a:spcBef>
              <a:spcAft>
                <a:spcPct val="0"/>
              </a:spcAft>
              <a:buClr>
                <a:srgbClr val="F0AB00"/>
              </a:buClr>
              <a:buSzPct val="80000"/>
              <a:buFont typeface="Arial" charset="0"/>
              <a:buChar char="•"/>
            </a:pPr>
            <a:endParaRPr lang="en-US" sz="1100" kern="0" dirty="0">
              <a:latin typeface="Apple Braille" charset="0"/>
              <a:ea typeface="Apple Braille" charset="0"/>
              <a:cs typeface="Apple Braille" charset="0"/>
            </a:endParaRPr>
          </a:p>
        </p:txBody>
      </p:sp>
      <p:sp>
        <p:nvSpPr>
          <p:cNvPr id="150" name="Rounded Rectangle 89"/>
          <p:cNvSpPr/>
          <p:nvPr/>
        </p:nvSpPr>
        <p:spPr bwMode="gray">
          <a:xfrm>
            <a:off x="8763894" y="5065368"/>
            <a:ext cx="886763" cy="338250"/>
          </a:xfrm>
          <a:prstGeom prst="roundRect">
            <a:avLst/>
          </a:prstGeom>
          <a:solidFill>
            <a:srgbClr val="307487"/>
          </a:solidFill>
          <a:ln w="12700" algn="ctr">
            <a:solidFill>
              <a:srgbClr val="307487"/>
            </a:solidFill>
            <a:miter lim="800000"/>
            <a:headEnd/>
            <a:tailEnd/>
          </a:ln>
          <a:effectLst>
            <a:outerShdw blurRad="50800" dist="50800" dir="7800000" algn="tr" rotWithShape="0">
              <a:prstClr val="black">
                <a:alpha val="40000"/>
              </a:prstClr>
            </a:outerShdw>
          </a:effectLst>
        </p:spPr>
        <p:txBody>
          <a:bodyPr lIns="89958" tIns="71966" rIns="89958" bIns="71966" rtlCol="0" anchor="ctr"/>
          <a:lstStyle/>
          <a:p>
            <a:pPr algn="ctr" defTabSz="914034" fontAlgn="base">
              <a:spcBef>
                <a:spcPct val="50000"/>
              </a:spcBef>
              <a:spcAft>
                <a:spcPct val="0"/>
              </a:spcAft>
              <a:buClr>
                <a:srgbClr val="F0AB00"/>
              </a:buClr>
              <a:buSzPct val="80000"/>
            </a:pPr>
            <a:r>
              <a:rPr lang="en-US" sz="900" kern="0" dirty="0">
                <a:solidFill>
                  <a:schemeClr val="bg1"/>
                </a:solidFill>
                <a:latin typeface="Apple Braille" charset="0"/>
                <a:ea typeface="Apple Braille" charset="0"/>
                <a:cs typeface="Apple Braille" charset="0"/>
              </a:rPr>
              <a:t>Development Goals</a:t>
            </a:r>
          </a:p>
        </p:txBody>
      </p:sp>
      <p:sp>
        <p:nvSpPr>
          <p:cNvPr id="151" name="Rounded Rectangle 90"/>
          <p:cNvSpPr/>
          <p:nvPr/>
        </p:nvSpPr>
        <p:spPr bwMode="gray">
          <a:xfrm>
            <a:off x="10733415" y="4634894"/>
            <a:ext cx="882678" cy="340128"/>
          </a:xfrm>
          <a:prstGeom prst="roundRect">
            <a:avLst/>
          </a:prstGeom>
          <a:solidFill>
            <a:schemeClr val="accent5">
              <a:lumMod val="60000"/>
              <a:lumOff val="40000"/>
            </a:schemeClr>
          </a:solidFill>
          <a:ln w="12700" algn="ctr">
            <a:solidFill>
              <a:srgbClr val="307487"/>
            </a:solidFill>
            <a:miter lim="800000"/>
            <a:headEnd/>
            <a:tailEnd/>
          </a:ln>
          <a:effectLst>
            <a:outerShdw blurRad="50800" dist="50800" dir="7800000" algn="tr" rotWithShape="0">
              <a:prstClr val="black">
                <a:alpha val="40000"/>
              </a:prstClr>
            </a:outerShdw>
          </a:effectLst>
        </p:spPr>
        <p:txBody>
          <a:bodyPr lIns="89958" tIns="71966" rIns="89958" bIns="71966" rtlCol="0" anchor="ctr"/>
          <a:lstStyle/>
          <a:p>
            <a:pPr algn="ctr" defTabSz="914034" fontAlgn="base">
              <a:spcBef>
                <a:spcPct val="50000"/>
              </a:spcBef>
              <a:spcAft>
                <a:spcPct val="0"/>
              </a:spcAft>
              <a:buClr>
                <a:srgbClr val="F0AB00"/>
              </a:buClr>
              <a:buSzPct val="80000"/>
            </a:pPr>
            <a:r>
              <a:rPr lang="en-US" sz="900" kern="0" dirty="0">
                <a:solidFill>
                  <a:schemeClr val="bg1"/>
                </a:solidFill>
                <a:latin typeface="Apple Braille" charset="0"/>
                <a:ea typeface="Apple Braille" charset="0"/>
                <a:cs typeface="Apple Braille" charset="0"/>
              </a:rPr>
              <a:t>Position Data</a:t>
            </a:r>
          </a:p>
        </p:txBody>
      </p:sp>
      <p:sp>
        <p:nvSpPr>
          <p:cNvPr id="152" name="Rounded Rectangle 92"/>
          <p:cNvSpPr/>
          <p:nvPr/>
        </p:nvSpPr>
        <p:spPr bwMode="gray">
          <a:xfrm>
            <a:off x="9742011" y="5063206"/>
            <a:ext cx="886763" cy="338250"/>
          </a:xfrm>
          <a:prstGeom prst="roundRect">
            <a:avLst/>
          </a:prstGeom>
          <a:solidFill>
            <a:srgbClr val="307487"/>
          </a:solidFill>
          <a:ln w="12700" algn="ctr">
            <a:solidFill>
              <a:srgbClr val="307487"/>
            </a:solidFill>
            <a:miter lim="800000"/>
            <a:headEnd/>
            <a:tailEnd/>
          </a:ln>
          <a:effectLst>
            <a:outerShdw blurRad="50800" dist="50800" dir="7800000" algn="tr" rotWithShape="0">
              <a:prstClr val="black">
                <a:alpha val="40000"/>
              </a:prstClr>
            </a:outerShdw>
          </a:effectLst>
        </p:spPr>
        <p:txBody>
          <a:bodyPr lIns="89958" tIns="71966" rIns="89958" bIns="71966" rtlCol="0" anchor="ctr"/>
          <a:lstStyle/>
          <a:p>
            <a:pPr algn="ctr" defTabSz="914034" fontAlgn="base">
              <a:spcBef>
                <a:spcPct val="50000"/>
              </a:spcBef>
              <a:spcAft>
                <a:spcPct val="0"/>
              </a:spcAft>
              <a:buClr>
                <a:srgbClr val="F0AB00"/>
              </a:buClr>
              <a:buSzPct val="80000"/>
            </a:pPr>
            <a:r>
              <a:rPr lang="en-US" sz="900" kern="0" dirty="0">
                <a:solidFill>
                  <a:schemeClr val="bg1"/>
                </a:solidFill>
                <a:latin typeface="Apple Braille" charset="0"/>
                <a:ea typeface="Apple Braille" charset="0"/>
                <a:cs typeface="Apple Braille" charset="0"/>
              </a:rPr>
              <a:t>Learning Content</a:t>
            </a:r>
          </a:p>
        </p:txBody>
      </p:sp>
      <p:sp>
        <p:nvSpPr>
          <p:cNvPr id="153" name="Rounded Rectangle 93"/>
          <p:cNvSpPr/>
          <p:nvPr/>
        </p:nvSpPr>
        <p:spPr bwMode="gray">
          <a:xfrm>
            <a:off x="9746096" y="4629314"/>
            <a:ext cx="882678" cy="339175"/>
          </a:xfrm>
          <a:prstGeom prst="roundRect">
            <a:avLst/>
          </a:prstGeom>
          <a:solidFill>
            <a:schemeClr val="accent6">
              <a:lumMod val="60000"/>
              <a:lumOff val="40000"/>
            </a:schemeClr>
          </a:solidFill>
          <a:ln w="12700" algn="ctr">
            <a:solidFill>
              <a:srgbClr val="307487"/>
            </a:solidFill>
            <a:miter lim="800000"/>
            <a:headEnd/>
            <a:tailEnd/>
          </a:ln>
          <a:effectLst>
            <a:outerShdw blurRad="50800" dist="50800" dir="7800000" algn="tr" rotWithShape="0">
              <a:prstClr val="black">
                <a:alpha val="40000"/>
              </a:prstClr>
            </a:outerShdw>
          </a:effectLst>
        </p:spPr>
        <p:txBody>
          <a:bodyPr lIns="89958" tIns="71966" rIns="89958" bIns="71966" rtlCol="0" anchor="ctr"/>
          <a:lstStyle/>
          <a:p>
            <a:pPr algn="ctr" defTabSz="914034" fontAlgn="base">
              <a:spcBef>
                <a:spcPct val="50000"/>
              </a:spcBef>
              <a:spcAft>
                <a:spcPct val="0"/>
              </a:spcAft>
              <a:buClr>
                <a:srgbClr val="F0AB00"/>
              </a:buClr>
              <a:buSzPct val="80000"/>
            </a:pPr>
            <a:r>
              <a:rPr lang="en-US" sz="900" kern="0" dirty="0">
                <a:solidFill>
                  <a:schemeClr val="bg1"/>
                </a:solidFill>
                <a:latin typeface="Apple Braille" charset="0"/>
                <a:ea typeface="Apple Braille" charset="0"/>
                <a:cs typeface="Apple Braille" charset="0"/>
              </a:rPr>
              <a:t>Competency Framework</a:t>
            </a:r>
          </a:p>
        </p:txBody>
      </p:sp>
      <p:sp>
        <p:nvSpPr>
          <p:cNvPr id="154" name="Rounded Rectangle 67"/>
          <p:cNvSpPr/>
          <p:nvPr/>
        </p:nvSpPr>
        <p:spPr bwMode="gray">
          <a:xfrm>
            <a:off x="8754693" y="4649760"/>
            <a:ext cx="886763" cy="338250"/>
          </a:xfrm>
          <a:prstGeom prst="roundRect">
            <a:avLst/>
          </a:prstGeom>
          <a:solidFill>
            <a:schemeClr val="accent5">
              <a:lumMod val="75000"/>
            </a:schemeClr>
          </a:solidFill>
          <a:ln w="12700" algn="ctr">
            <a:solidFill>
              <a:srgbClr val="307487"/>
            </a:solidFill>
            <a:miter lim="800000"/>
            <a:headEnd/>
            <a:tailEnd/>
          </a:ln>
          <a:effectLst>
            <a:outerShdw blurRad="50800" dist="50800" dir="7800000" algn="tr" rotWithShape="0">
              <a:prstClr val="black">
                <a:alpha val="40000"/>
              </a:prstClr>
            </a:outerShdw>
          </a:effectLst>
        </p:spPr>
        <p:txBody>
          <a:bodyPr lIns="89958" tIns="71966" rIns="89958" bIns="71966" rtlCol="0" anchor="ctr"/>
          <a:lstStyle/>
          <a:p>
            <a:pPr algn="ctr" defTabSz="914034" fontAlgn="base">
              <a:spcBef>
                <a:spcPct val="50000"/>
              </a:spcBef>
              <a:spcAft>
                <a:spcPct val="0"/>
              </a:spcAft>
              <a:buClr>
                <a:srgbClr val="F0AB00"/>
              </a:buClr>
              <a:buSzPct val="80000"/>
            </a:pPr>
            <a:r>
              <a:rPr lang="en-US" sz="900" kern="0" dirty="0">
                <a:solidFill>
                  <a:schemeClr val="bg1"/>
                </a:solidFill>
                <a:latin typeface="Apple Braille" charset="0"/>
                <a:ea typeface="Apple Braille" charset="0"/>
                <a:cs typeface="Apple Braille" charset="0"/>
              </a:rPr>
              <a:t>Employee Data</a:t>
            </a:r>
            <a:endParaRPr lang="en-US" sz="900" kern="0" dirty="0" err="1">
              <a:solidFill>
                <a:schemeClr val="bg1"/>
              </a:solidFill>
              <a:latin typeface="Apple Braille" charset="0"/>
              <a:ea typeface="Apple Braille" charset="0"/>
              <a:cs typeface="Apple Braille" charset="0"/>
            </a:endParaRPr>
          </a:p>
        </p:txBody>
      </p:sp>
      <p:sp>
        <p:nvSpPr>
          <p:cNvPr id="155" name="Rounded Rectangle 86"/>
          <p:cNvSpPr/>
          <p:nvPr/>
        </p:nvSpPr>
        <p:spPr bwMode="gray">
          <a:xfrm>
            <a:off x="10725315" y="5039128"/>
            <a:ext cx="882678" cy="339175"/>
          </a:xfrm>
          <a:prstGeom prst="roundRect">
            <a:avLst/>
          </a:prstGeom>
          <a:solidFill>
            <a:schemeClr val="accent1">
              <a:lumMod val="75000"/>
            </a:schemeClr>
          </a:solidFill>
          <a:ln w="12700" algn="ctr">
            <a:solidFill>
              <a:srgbClr val="307487"/>
            </a:solidFill>
            <a:miter lim="800000"/>
            <a:headEnd/>
            <a:tailEnd/>
          </a:ln>
          <a:effectLst>
            <a:outerShdw blurRad="50800" dist="50800" dir="7800000" algn="tr" rotWithShape="0">
              <a:prstClr val="black">
                <a:alpha val="40000"/>
              </a:prstClr>
            </a:outerShdw>
          </a:effectLst>
        </p:spPr>
        <p:txBody>
          <a:bodyPr lIns="89958" tIns="71966" rIns="89958" bIns="71966" rtlCol="0" anchor="ctr"/>
          <a:lstStyle/>
          <a:p>
            <a:pPr algn="ctr" defTabSz="914034" fontAlgn="base">
              <a:spcBef>
                <a:spcPct val="50000"/>
              </a:spcBef>
              <a:spcAft>
                <a:spcPct val="0"/>
              </a:spcAft>
              <a:buClr>
                <a:srgbClr val="F0AB00"/>
              </a:buClr>
              <a:buSzPct val="80000"/>
            </a:pPr>
            <a:r>
              <a:rPr lang="en-US" sz="900" kern="0" dirty="0">
                <a:solidFill>
                  <a:schemeClr val="bg1"/>
                </a:solidFill>
                <a:latin typeface="Apple Braille" charset="0"/>
                <a:ea typeface="Apple Braille" charset="0"/>
                <a:cs typeface="Apple Braille" charset="0"/>
              </a:rPr>
              <a:t>Performance Data</a:t>
            </a:r>
          </a:p>
        </p:txBody>
      </p:sp>
    </p:spTree>
    <p:extLst>
      <p:ext uri="{BB962C8B-B14F-4D97-AF65-F5344CB8AC3E}">
        <p14:creationId xmlns:p14="http://schemas.microsoft.com/office/powerpoint/2010/main" val="3229297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296" y="503999"/>
            <a:ext cx="11183887" cy="738493"/>
          </a:xfrm>
        </p:spPr>
        <p:txBody>
          <a:bodyPr/>
          <a:lstStyle/>
          <a:p>
            <a:r>
              <a:rPr lang="en-US" dirty="0"/>
              <a:t>Learn &amp; Develop</a:t>
            </a:r>
            <a:br>
              <a:rPr lang="en-US" dirty="0"/>
            </a:br>
            <a:r>
              <a:rPr lang="en-US" b="0" dirty="0"/>
              <a:t>Process Interactions</a:t>
            </a:r>
            <a:endParaRPr lang="en-US" sz="1200" dirty="0"/>
          </a:p>
        </p:txBody>
      </p:sp>
      <p:sp>
        <p:nvSpPr>
          <p:cNvPr id="289" name="Flowchart: Off-page Connector 288"/>
          <p:cNvSpPr/>
          <p:nvPr/>
        </p:nvSpPr>
        <p:spPr bwMode="gray">
          <a:xfrm>
            <a:off x="407914" y="2575020"/>
            <a:ext cx="1098141" cy="532160"/>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Recruit to Hire</a:t>
            </a:r>
          </a:p>
        </p:txBody>
      </p:sp>
      <p:cxnSp>
        <p:nvCxnSpPr>
          <p:cNvPr id="242" name="Elbow Connector 241"/>
          <p:cNvCxnSpPr>
            <a:stCxn id="476" idx="1"/>
            <a:endCxn id="207" idx="3"/>
          </p:cNvCxnSpPr>
          <p:nvPr/>
        </p:nvCxnSpPr>
        <p:spPr>
          <a:xfrm rot="10800000">
            <a:off x="4226481" y="3671092"/>
            <a:ext cx="1845050" cy="2627"/>
          </a:xfrm>
          <a:prstGeom prst="bentConnector3">
            <a:avLst>
              <a:gd name="adj1" fmla="val 50000"/>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3" name="Elbow Connector 242"/>
          <p:cNvCxnSpPr>
            <a:stCxn id="75" idx="1"/>
            <a:endCxn id="449" idx="2"/>
          </p:cNvCxnSpPr>
          <p:nvPr/>
        </p:nvCxnSpPr>
        <p:spPr>
          <a:xfrm rot="10800000">
            <a:off x="10018473" y="5107416"/>
            <a:ext cx="383219" cy="532028"/>
          </a:xfrm>
          <a:prstGeom prst="bentConnector2">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1" name="Elbow Connector 250"/>
          <p:cNvCxnSpPr>
            <a:stCxn id="422" idx="1"/>
            <a:endCxn id="475" idx="2"/>
          </p:cNvCxnSpPr>
          <p:nvPr/>
        </p:nvCxnSpPr>
        <p:spPr>
          <a:xfrm rot="10800000">
            <a:off x="6570796" y="4455602"/>
            <a:ext cx="150376" cy="378935"/>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Elbow Connector 254"/>
          <p:cNvCxnSpPr>
            <a:stCxn id="476" idx="0"/>
            <a:endCxn id="470" idx="2"/>
          </p:cNvCxnSpPr>
          <p:nvPr/>
        </p:nvCxnSpPr>
        <p:spPr>
          <a:xfrm rot="5400000" flipH="1" flipV="1">
            <a:off x="6090288" y="3101717"/>
            <a:ext cx="957273" cy="2111"/>
          </a:xfrm>
          <a:prstGeom prst="bentConnector3">
            <a:avLst>
              <a:gd name="adj1" fmla="val 50000"/>
            </a:avLst>
          </a:prstGeom>
          <a:ln w="63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482" idx="0"/>
            <a:endCxn id="420" idx="3"/>
          </p:cNvCxnSpPr>
          <p:nvPr/>
        </p:nvCxnSpPr>
        <p:spPr>
          <a:xfrm rot="16200000" flipV="1">
            <a:off x="8339036" y="4579810"/>
            <a:ext cx="286307" cy="1734577"/>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91340" y="4291583"/>
            <a:ext cx="1531288" cy="923116"/>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Employee Profile serves as a central repository for all talent data (all modules </a:t>
            </a:r>
            <a:r>
              <a:rPr lang="en-US" sz="1200" kern="0" dirty="0" err="1">
                <a:ea typeface="Arial Unicode MS" pitchFamily="34" charset="-128"/>
                <a:cs typeface="Arial Unicode MS" pitchFamily="34" charset="-128"/>
              </a:rPr>
              <a:t>feed back</a:t>
            </a:r>
            <a:r>
              <a:rPr lang="en-US" sz="1200" kern="0" dirty="0">
                <a:ea typeface="Arial Unicode MS" pitchFamily="34" charset="-128"/>
                <a:cs typeface="Arial Unicode MS" pitchFamily="34" charset="-128"/>
              </a:rPr>
              <a:t> to EP)</a:t>
            </a:r>
          </a:p>
        </p:txBody>
      </p:sp>
      <p:sp>
        <p:nvSpPr>
          <p:cNvPr id="317" name="Chevron 316"/>
          <p:cNvSpPr/>
          <p:nvPr/>
        </p:nvSpPr>
        <p:spPr bwMode="gray">
          <a:xfrm>
            <a:off x="1802312" y="2782792"/>
            <a:ext cx="396837" cy="1828006"/>
          </a:xfrm>
          <a:prstGeom prst="chevron">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a:ea typeface="Arial Unicode MS" pitchFamily="34" charset="-128"/>
              <a:cs typeface="Arial Unicode MS" pitchFamily="34" charset="-128"/>
            </a:endParaRPr>
          </a:p>
        </p:txBody>
      </p:sp>
      <p:grpSp>
        <p:nvGrpSpPr>
          <p:cNvPr id="25" name="Group 24"/>
          <p:cNvGrpSpPr/>
          <p:nvPr/>
        </p:nvGrpSpPr>
        <p:grpSpPr>
          <a:xfrm>
            <a:off x="6721171" y="4742224"/>
            <a:ext cx="918855" cy="899971"/>
            <a:chOff x="15695960" y="4895968"/>
            <a:chExt cx="919068" cy="900179"/>
          </a:xfrm>
        </p:grpSpPr>
        <p:sp>
          <p:nvSpPr>
            <p:cNvPr id="420" name="Rectangle 419"/>
            <p:cNvSpPr/>
            <p:nvPr/>
          </p:nvSpPr>
          <p:spPr bwMode="gray">
            <a:xfrm>
              <a:off x="15730359" y="5119491"/>
              <a:ext cx="859536" cy="676656"/>
            </a:xfrm>
            <a:prstGeom prst="rect">
              <a:avLst/>
            </a:prstGeom>
            <a:solidFill>
              <a:srgbClr val="2B3F7B"/>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421" name="Picture 420"/>
            <p:cNvPicPr>
              <a:picLocks noChangeAspect="1"/>
            </p:cNvPicPr>
            <p:nvPr/>
          </p:nvPicPr>
          <p:blipFill>
            <a:blip r:embed="rId3"/>
            <a:stretch>
              <a:fillRect/>
            </a:stretch>
          </p:blipFill>
          <p:spPr>
            <a:xfrm>
              <a:off x="15827932" y="5211811"/>
              <a:ext cx="689620" cy="492586"/>
            </a:xfrm>
            <a:prstGeom prst="ellipse">
              <a:avLst/>
            </a:prstGeom>
            <a:ln w="28575">
              <a:solidFill>
                <a:schemeClr val="bg2">
                  <a:lumMod val="75000"/>
                </a:schemeClr>
              </a:solidFill>
            </a:ln>
          </p:spPr>
        </p:pic>
        <p:sp>
          <p:nvSpPr>
            <p:cNvPr id="422" name="TextBox 421"/>
            <p:cNvSpPr txBox="1"/>
            <p:nvPr/>
          </p:nvSpPr>
          <p:spPr>
            <a:xfrm>
              <a:off x="15695960" y="4895968"/>
              <a:ext cx="919068"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Succession</a:t>
              </a:r>
            </a:p>
          </p:txBody>
        </p:sp>
      </p:grpSp>
      <p:grpSp>
        <p:nvGrpSpPr>
          <p:cNvPr id="448" name="Group 447"/>
          <p:cNvGrpSpPr/>
          <p:nvPr/>
        </p:nvGrpSpPr>
        <p:grpSpPr>
          <a:xfrm>
            <a:off x="9558094" y="4203724"/>
            <a:ext cx="920754" cy="903691"/>
            <a:chOff x="10207550" y="3593940"/>
            <a:chExt cx="920967" cy="903900"/>
          </a:xfrm>
        </p:grpSpPr>
        <p:sp>
          <p:nvSpPr>
            <p:cNvPr id="449" name="Rectangle 448"/>
            <p:cNvSpPr/>
            <p:nvPr/>
          </p:nvSpPr>
          <p:spPr bwMode="gray">
            <a:xfrm>
              <a:off x="10239053" y="3821184"/>
              <a:ext cx="857963" cy="676656"/>
            </a:xfrm>
            <a:prstGeom prst="rect">
              <a:avLst/>
            </a:prstGeom>
            <a:solidFill>
              <a:srgbClr val="0070C0"/>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grpSp>
          <p:nvGrpSpPr>
            <p:cNvPr id="450" name="Group 449"/>
            <p:cNvGrpSpPr/>
            <p:nvPr/>
          </p:nvGrpSpPr>
          <p:grpSpPr>
            <a:xfrm>
              <a:off x="10207550" y="3593940"/>
              <a:ext cx="920967" cy="801975"/>
              <a:chOff x="9145616" y="3916564"/>
              <a:chExt cx="920967" cy="801975"/>
            </a:xfrm>
          </p:grpSpPr>
          <p:pic>
            <p:nvPicPr>
              <p:cNvPr id="451" name="Picture 450"/>
              <p:cNvPicPr>
                <a:picLocks noChangeAspect="1"/>
              </p:cNvPicPr>
              <p:nvPr/>
            </p:nvPicPr>
            <p:blipFill>
              <a:blip r:embed="rId4"/>
              <a:stretch>
                <a:fillRect/>
              </a:stretch>
            </p:blipFill>
            <p:spPr>
              <a:xfrm>
                <a:off x="9243450" y="4218393"/>
                <a:ext cx="714597" cy="500146"/>
              </a:xfrm>
              <a:prstGeom prst="ellipse">
                <a:avLst/>
              </a:prstGeom>
              <a:ln w="28575">
                <a:solidFill>
                  <a:schemeClr val="bg2">
                    <a:lumMod val="75000"/>
                  </a:schemeClr>
                </a:solidFill>
              </a:ln>
            </p:spPr>
          </p:pic>
          <p:sp>
            <p:nvSpPr>
              <p:cNvPr id="452" name="TextBox 451"/>
              <p:cNvSpPr txBox="1"/>
              <p:nvPr/>
            </p:nvSpPr>
            <p:spPr>
              <a:xfrm>
                <a:off x="9145616" y="3916564"/>
                <a:ext cx="920967"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Calibration</a:t>
                </a:r>
              </a:p>
            </p:txBody>
          </p:sp>
        </p:grpSp>
      </p:grpSp>
      <p:grpSp>
        <p:nvGrpSpPr>
          <p:cNvPr id="453" name="Group 452"/>
          <p:cNvGrpSpPr/>
          <p:nvPr/>
        </p:nvGrpSpPr>
        <p:grpSpPr>
          <a:xfrm>
            <a:off x="9878825" y="2962854"/>
            <a:ext cx="1112113" cy="912767"/>
            <a:chOff x="6515448" y="5413925"/>
            <a:chExt cx="1112370" cy="912978"/>
          </a:xfrm>
        </p:grpSpPr>
        <p:grpSp>
          <p:nvGrpSpPr>
            <p:cNvPr id="454" name="Group 453"/>
            <p:cNvGrpSpPr/>
            <p:nvPr/>
          </p:nvGrpSpPr>
          <p:grpSpPr>
            <a:xfrm>
              <a:off x="6515448" y="5413925"/>
              <a:ext cx="1112370" cy="912978"/>
              <a:chOff x="4708528" y="4392165"/>
              <a:chExt cx="1112370" cy="912978"/>
            </a:xfrm>
          </p:grpSpPr>
          <p:sp>
            <p:nvSpPr>
              <p:cNvPr id="456" name="Rectangle 455"/>
              <p:cNvSpPr/>
              <p:nvPr/>
            </p:nvSpPr>
            <p:spPr bwMode="gray">
              <a:xfrm>
                <a:off x="4835732" y="4628487"/>
                <a:ext cx="857963" cy="676656"/>
              </a:xfrm>
              <a:prstGeom prst="rect">
                <a:avLst/>
              </a:prstGeom>
              <a:solidFill>
                <a:schemeClr val="accent1">
                  <a:lumMod val="75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57" name="TextBox 456"/>
              <p:cNvSpPr txBox="1"/>
              <p:nvPr/>
            </p:nvSpPr>
            <p:spPr>
              <a:xfrm>
                <a:off x="4708528" y="4392165"/>
                <a:ext cx="1112370"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Multi-Rater 360</a:t>
                </a:r>
              </a:p>
            </p:txBody>
          </p:sp>
        </p:grpSp>
        <p:pic>
          <p:nvPicPr>
            <p:cNvPr id="455" name="Picture 454"/>
            <p:cNvPicPr>
              <a:picLocks noChangeAspect="1"/>
            </p:cNvPicPr>
            <p:nvPr/>
          </p:nvPicPr>
          <p:blipFill>
            <a:blip r:embed="rId5"/>
            <a:stretch>
              <a:fillRect/>
            </a:stretch>
          </p:blipFill>
          <p:spPr>
            <a:xfrm>
              <a:off x="6764867" y="5725469"/>
              <a:ext cx="632515" cy="501638"/>
            </a:xfrm>
            <a:prstGeom prst="ellipse">
              <a:avLst/>
            </a:prstGeom>
            <a:ln w="28575">
              <a:solidFill>
                <a:schemeClr val="bg2">
                  <a:lumMod val="75000"/>
                </a:schemeClr>
              </a:solidFill>
            </a:ln>
          </p:spPr>
        </p:pic>
      </p:grpSp>
      <p:cxnSp>
        <p:nvCxnSpPr>
          <p:cNvPr id="458" name="Elbow Connector 457"/>
          <p:cNvCxnSpPr>
            <a:stCxn id="456" idx="1"/>
            <a:endCxn id="475" idx="3"/>
          </p:cNvCxnSpPr>
          <p:nvPr/>
        </p:nvCxnSpPr>
        <p:spPr>
          <a:xfrm rot="10800000" flipV="1">
            <a:off x="6999676" y="3537370"/>
            <a:ext cx="3006324" cy="578239"/>
          </a:xfrm>
          <a:prstGeom prst="bentConnector3">
            <a:avLst>
              <a:gd name="adj1" fmla="val 5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65" name="Group 464"/>
          <p:cNvGrpSpPr/>
          <p:nvPr/>
        </p:nvGrpSpPr>
        <p:grpSpPr>
          <a:xfrm>
            <a:off x="7587866" y="1815008"/>
            <a:ext cx="994510" cy="907091"/>
            <a:chOff x="9228648" y="2652564"/>
            <a:chExt cx="994740" cy="907301"/>
          </a:xfrm>
        </p:grpSpPr>
        <p:sp>
          <p:nvSpPr>
            <p:cNvPr id="466" name="Rectangle 465"/>
            <p:cNvSpPr/>
            <p:nvPr/>
          </p:nvSpPr>
          <p:spPr bwMode="gray">
            <a:xfrm>
              <a:off x="9310214" y="2883209"/>
              <a:ext cx="857963" cy="676656"/>
            </a:xfrm>
            <a:prstGeom prst="rect">
              <a:avLst/>
            </a:prstGeom>
            <a:solidFill>
              <a:srgbClr val="0FAAFF"/>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67" name="TextBox 466"/>
            <p:cNvSpPr txBox="1"/>
            <p:nvPr/>
          </p:nvSpPr>
          <p:spPr>
            <a:xfrm>
              <a:off x="9228648" y="2652564"/>
              <a:ext cx="994740"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Performance</a:t>
              </a:r>
            </a:p>
          </p:txBody>
        </p:sp>
        <p:pic>
          <p:nvPicPr>
            <p:cNvPr id="468" name="Picture 467"/>
            <p:cNvPicPr>
              <a:picLocks noChangeAspect="1"/>
            </p:cNvPicPr>
            <p:nvPr/>
          </p:nvPicPr>
          <p:blipFill>
            <a:blip r:embed="rId6"/>
            <a:stretch>
              <a:fillRect/>
            </a:stretch>
          </p:blipFill>
          <p:spPr>
            <a:xfrm>
              <a:off x="9436371" y="2940682"/>
              <a:ext cx="618435" cy="538638"/>
            </a:xfrm>
            <a:prstGeom prst="ellipse">
              <a:avLst/>
            </a:prstGeom>
            <a:ln w="28575">
              <a:solidFill>
                <a:schemeClr val="bg2">
                  <a:lumMod val="75000"/>
                </a:schemeClr>
              </a:solidFill>
            </a:ln>
          </p:spPr>
        </p:pic>
      </p:grpSp>
      <p:cxnSp>
        <p:nvCxnSpPr>
          <p:cNvPr id="260" name="Elbow Connector 259"/>
          <p:cNvCxnSpPr>
            <a:stCxn id="476" idx="3"/>
            <a:endCxn id="466" idx="2"/>
          </p:cNvCxnSpPr>
          <p:nvPr/>
        </p:nvCxnSpPr>
        <p:spPr>
          <a:xfrm flipV="1">
            <a:off x="7064209" y="2722099"/>
            <a:ext cx="1034087" cy="951621"/>
          </a:xfrm>
          <a:prstGeom prst="bentConnector2">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69" name="Group 468"/>
          <p:cNvGrpSpPr/>
          <p:nvPr/>
        </p:nvGrpSpPr>
        <p:grpSpPr>
          <a:xfrm>
            <a:off x="5992829" y="1734936"/>
            <a:ext cx="1187770" cy="889199"/>
            <a:chOff x="7737214" y="2659950"/>
            <a:chExt cx="1188045" cy="889405"/>
          </a:xfrm>
        </p:grpSpPr>
        <p:sp>
          <p:nvSpPr>
            <p:cNvPr id="470" name="Rectangle 469"/>
            <p:cNvSpPr/>
            <p:nvPr/>
          </p:nvSpPr>
          <p:spPr bwMode="gray">
            <a:xfrm>
              <a:off x="7884731" y="2872699"/>
              <a:ext cx="859536" cy="676656"/>
            </a:xfrm>
            <a:prstGeom prst="rect">
              <a:avLst/>
            </a:prstGeom>
            <a:solidFill>
              <a:srgbClr val="92D050"/>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71" name="TextBox 470"/>
            <p:cNvSpPr txBox="1"/>
            <p:nvPr/>
          </p:nvSpPr>
          <p:spPr>
            <a:xfrm>
              <a:off x="7737214" y="2659950"/>
              <a:ext cx="1188045" cy="188192"/>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Continuous PM</a:t>
              </a:r>
            </a:p>
          </p:txBody>
        </p:sp>
        <p:pic>
          <p:nvPicPr>
            <p:cNvPr id="472" name="Picture 471"/>
            <p:cNvPicPr>
              <a:picLocks noChangeAspect="1"/>
            </p:cNvPicPr>
            <p:nvPr/>
          </p:nvPicPr>
          <p:blipFill>
            <a:blip r:embed="rId7"/>
            <a:stretch>
              <a:fillRect/>
            </a:stretch>
          </p:blipFill>
          <p:spPr>
            <a:xfrm>
              <a:off x="7961380" y="2966820"/>
              <a:ext cx="745295" cy="470109"/>
            </a:xfrm>
            <a:prstGeom prst="ellipse">
              <a:avLst/>
            </a:prstGeom>
            <a:ln w="28575">
              <a:solidFill>
                <a:schemeClr val="bg2">
                  <a:lumMod val="75000"/>
                </a:schemeClr>
              </a:solidFill>
            </a:ln>
          </p:spPr>
        </p:pic>
      </p:grpSp>
      <p:grpSp>
        <p:nvGrpSpPr>
          <p:cNvPr id="474" name="Group 473"/>
          <p:cNvGrpSpPr/>
          <p:nvPr/>
        </p:nvGrpSpPr>
        <p:grpSpPr>
          <a:xfrm>
            <a:off x="6071529" y="3581408"/>
            <a:ext cx="992680" cy="874193"/>
            <a:chOff x="7676987" y="4055982"/>
            <a:chExt cx="992910" cy="874395"/>
          </a:xfrm>
        </p:grpSpPr>
        <p:sp>
          <p:nvSpPr>
            <p:cNvPr id="475" name="Rectangle 474"/>
            <p:cNvSpPr/>
            <p:nvPr/>
          </p:nvSpPr>
          <p:spPr bwMode="gray">
            <a:xfrm>
              <a:off x="7747386" y="4250239"/>
              <a:ext cx="857963" cy="680138"/>
            </a:xfrm>
            <a:prstGeom prst="rect">
              <a:avLst/>
            </a:prstGeom>
            <a:solidFill>
              <a:schemeClr val="accent1"/>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76" name="TextBox 475"/>
            <p:cNvSpPr txBox="1"/>
            <p:nvPr/>
          </p:nvSpPr>
          <p:spPr>
            <a:xfrm>
              <a:off x="7676987" y="4055982"/>
              <a:ext cx="992910"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Development</a:t>
              </a:r>
            </a:p>
          </p:txBody>
        </p:sp>
        <p:pic>
          <p:nvPicPr>
            <p:cNvPr id="477" name="Picture 476"/>
            <p:cNvPicPr>
              <a:picLocks noChangeAspect="1"/>
            </p:cNvPicPr>
            <p:nvPr/>
          </p:nvPicPr>
          <p:blipFill>
            <a:blip r:embed="rId8"/>
            <a:stretch>
              <a:fillRect/>
            </a:stretch>
          </p:blipFill>
          <p:spPr>
            <a:xfrm>
              <a:off x="7796594" y="4347401"/>
              <a:ext cx="757998" cy="477642"/>
            </a:xfrm>
            <a:prstGeom prst="ellipse">
              <a:avLst/>
            </a:prstGeom>
            <a:ln w="28575">
              <a:solidFill>
                <a:schemeClr val="bg2">
                  <a:lumMod val="75000"/>
                </a:schemeClr>
              </a:solidFill>
            </a:ln>
          </p:spPr>
        </p:pic>
      </p:grpSp>
      <p:grpSp>
        <p:nvGrpSpPr>
          <p:cNvPr id="480" name="Group 479"/>
          <p:cNvGrpSpPr/>
          <p:nvPr/>
        </p:nvGrpSpPr>
        <p:grpSpPr>
          <a:xfrm>
            <a:off x="8901825" y="5590252"/>
            <a:ext cx="857764" cy="912766"/>
            <a:chOff x="2680796" y="2585102"/>
            <a:chExt cx="857963" cy="912977"/>
          </a:xfrm>
        </p:grpSpPr>
        <p:sp>
          <p:nvSpPr>
            <p:cNvPr id="481" name="Rectangle 480"/>
            <p:cNvSpPr/>
            <p:nvPr/>
          </p:nvSpPr>
          <p:spPr bwMode="gray">
            <a:xfrm>
              <a:off x="2680796" y="2821423"/>
              <a:ext cx="857963" cy="676656"/>
            </a:xfrm>
            <a:prstGeom prst="rect">
              <a:avLst/>
            </a:prstGeom>
            <a:solidFill>
              <a:schemeClr val="accent6">
                <a:lumMod val="75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82" name="TextBox 481"/>
            <p:cNvSpPr txBox="1"/>
            <p:nvPr/>
          </p:nvSpPr>
          <p:spPr>
            <a:xfrm>
              <a:off x="2736536" y="2585102"/>
              <a:ext cx="784031"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Recruiting</a:t>
              </a:r>
            </a:p>
          </p:txBody>
        </p:sp>
        <p:pic>
          <p:nvPicPr>
            <p:cNvPr id="483" name="Picture 482"/>
            <p:cNvPicPr>
              <a:picLocks noChangeAspect="1"/>
            </p:cNvPicPr>
            <p:nvPr/>
          </p:nvPicPr>
          <p:blipFill>
            <a:blip r:embed="rId9"/>
            <a:stretch>
              <a:fillRect/>
            </a:stretch>
          </p:blipFill>
          <p:spPr>
            <a:xfrm>
              <a:off x="2862745" y="2904770"/>
              <a:ext cx="487072" cy="505452"/>
            </a:xfrm>
            <a:prstGeom prst="ellipse">
              <a:avLst/>
            </a:prstGeom>
            <a:ln w="28575">
              <a:solidFill>
                <a:schemeClr val="bg2">
                  <a:lumMod val="75000"/>
                </a:schemeClr>
              </a:solidFill>
            </a:ln>
          </p:spPr>
        </p:pic>
      </p:grpSp>
      <p:grpSp>
        <p:nvGrpSpPr>
          <p:cNvPr id="71" name="Group 70"/>
          <p:cNvGrpSpPr/>
          <p:nvPr/>
        </p:nvGrpSpPr>
        <p:grpSpPr>
          <a:xfrm>
            <a:off x="4640635" y="5424809"/>
            <a:ext cx="1294231" cy="870922"/>
            <a:chOff x="10919537" y="2368421"/>
            <a:chExt cx="1294531" cy="871124"/>
          </a:xfrm>
        </p:grpSpPr>
        <p:sp>
          <p:nvSpPr>
            <p:cNvPr id="72" name="Rectangle 71"/>
            <p:cNvSpPr/>
            <p:nvPr/>
          </p:nvSpPr>
          <p:spPr bwMode="gray">
            <a:xfrm>
              <a:off x="11120297" y="2562889"/>
              <a:ext cx="859536" cy="676656"/>
            </a:xfrm>
            <a:prstGeom prst="rect">
              <a:avLst/>
            </a:prstGeom>
            <a:solidFill>
              <a:schemeClr val="bg1">
                <a:lumMod val="50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73" name="TextBox 72"/>
            <p:cNvSpPr txBox="1"/>
            <p:nvPr/>
          </p:nvSpPr>
          <p:spPr>
            <a:xfrm>
              <a:off x="10919537" y="2368421"/>
              <a:ext cx="1294531"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Central</a:t>
              </a:r>
            </a:p>
          </p:txBody>
        </p:sp>
      </p:grpSp>
      <p:pic>
        <p:nvPicPr>
          <p:cNvPr id="74" name="Picture 73"/>
          <p:cNvPicPr>
            <a:picLocks noChangeAspect="1"/>
          </p:cNvPicPr>
          <p:nvPr/>
        </p:nvPicPr>
        <p:blipFill>
          <a:blip r:embed="rId10"/>
          <a:stretch>
            <a:fillRect/>
          </a:stretch>
        </p:blipFill>
        <p:spPr>
          <a:xfrm>
            <a:off x="4976884" y="5662397"/>
            <a:ext cx="634156" cy="569937"/>
          </a:xfrm>
          <a:prstGeom prst="roundRect">
            <a:avLst/>
          </a:prstGeom>
          <a:ln w="28575">
            <a:solidFill>
              <a:schemeClr val="bg2">
                <a:lumMod val="50000"/>
              </a:schemeClr>
            </a:solidFill>
          </a:ln>
        </p:spPr>
      </p:pic>
      <p:cxnSp>
        <p:nvCxnSpPr>
          <p:cNvPr id="4" name="Elbow Connector 3"/>
          <p:cNvCxnSpPr>
            <a:stCxn id="72" idx="3"/>
            <a:endCxn id="420" idx="2"/>
          </p:cNvCxnSpPr>
          <p:nvPr/>
        </p:nvCxnSpPr>
        <p:spPr>
          <a:xfrm flipV="1">
            <a:off x="5700686" y="5642195"/>
            <a:ext cx="1484545" cy="315287"/>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Group 66"/>
          <p:cNvGrpSpPr/>
          <p:nvPr/>
        </p:nvGrpSpPr>
        <p:grpSpPr>
          <a:xfrm>
            <a:off x="10401692" y="5547109"/>
            <a:ext cx="1294231" cy="905743"/>
            <a:chOff x="10275380" y="1505472"/>
            <a:chExt cx="1294531" cy="905953"/>
          </a:xfrm>
        </p:grpSpPr>
        <p:sp>
          <p:nvSpPr>
            <p:cNvPr id="68" name="Rectangle 67"/>
            <p:cNvSpPr/>
            <p:nvPr/>
          </p:nvSpPr>
          <p:spPr bwMode="gray">
            <a:xfrm>
              <a:off x="10492431" y="1726619"/>
              <a:ext cx="843173" cy="684806"/>
            </a:xfrm>
            <a:prstGeom prst="rect">
              <a:avLst/>
            </a:prstGeom>
            <a:solidFill>
              <a:schemeClr val="bg1">
                <a:lumMod val="65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69" name="Picture 68"/>
            <p:cNvPicPr>
              <a:picLocks noChangeAspect="1"/>
            </p:cNvPicPr>
            <p:nvPr/>
          </p:nvPicPr>
          <p:blipFill>
            <a:blip r:embed="rId11"/>
            <a:stretch>
              <a:fillRect/>
            </a:stretch>
          </p:blipFill>
          <p:spPr>
            <a:xfrm>
              <a:off x="10661650" y="1773765"/>
              <a:ext cx="521096" cy="554357"/>
            </a:xfrm>
            <a:prstGeom prst="ellipse">
              <a:avLst/>
            </a:prstGeom>
            <a:ln w="28575">
              <a:solidFill>
                <a:schemeClr val="bg2">
                  <a:lumMod val="75000"/>
                </a:schemeClr>
              </a:solidFill>
            </a:ln>
          </p:spPr>
        </p:pic>
        <p:sp>
          <p:nvSpPr>
            <p:cNvPr id="75" name="TextBox 74"/>
            <p:cNvSpPr txBox="1"/>
            <p:nvPr/>
          </p:nvSpPr>
          <p:spPr>
            <a:xfrm>
              <a:off x="10275380" y="1505472"/>
              <a:ext cx="1294531" cy="184709"/>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Profile</a:t>
              </a:r>
            </a:p>
          </p:txBody>
        </p:sp>
      </p:grpSp>
      <p:cxnSp>
        <p:nvCxnSpPr>
          <p:cNvPr id="14" name="Elbow Connector 13"/>
          <p:cNvCxnSpPr>
            <a:stCxn id="449" idx="1"/>
            <a:endCxn id="475" idx="3"/>
          </p:cNvCxnSpPr>
          <p:nvPr/>
        </p:nvCxnSpPr>
        <p:spPr>
          <a:xfrm rot="10800000">
            <a:off x="6999678" y="4115610"/>
            <a:ext cx="2589913" cy="653555"/>
          </a:xfrm>
          <a:prstGeom prst="bentConnector3">
            <a:avLst>
              <a:gd name="adj1" fmla="val 59627"/>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457" idx="1"/>
            <a:endCxn id="466" idx="3"/>
          </p:cNvCxnSpPr>
          <p:nvPr/>
        </p:nvCxnSpPr>
        <p:spPr>
          <a:xfrm rot="10800000">
            <a:off x="8527179" y="2383849"/>
            <a:ext cx="1351648" cy="671317"/>
          </a:xfrm>
          <a:prstGeom prst="bentConnector3">
            <a:avLst>
              <a:gd name="adj1" fmla="val 6998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Flowchart: Off-page Connector 87"/>
          <p:cNvSpPr/>
          <p:nvPr/>
        </p:nvSpPr>
        <p:spPr bwMode="gray">
          <a:xfrm>
            <a:off x="8880018" y="1621176"/>
            <a:ext cx="879571" cy="405012"/>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Perform &amp; Reward</a:t>
            </a:r>
          </a:p>
        </p:txBody>
      </p:sp>
      <p:cxnSp>
        <p:nvCxnSpPr>
          <p:cNvPr id="26" name="Elbow Connector 25"/>
          <p:cNvCxnSpPr>
            <a:stCxn id="467" idx="3"/>
            <a:endCxn id="88" idx="1"/>
          </p:cNvCxnSpPr>
          <p:nvPr/>
        </p:nvCxnSpPr>
        <p:spPr>
          <a:xfrm flipV="1">
            <a:off x="8582376" y="1823682"/>
            <a:ext cx="297641" cy="83638"/>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7" name="Group 76"/>
          <p:cNvGrpSpPr/>
          <p:nvPr/>
        </p:nvGrpSpPr>
        <p:grpSpPr>
          <a:xfrm>
            <a:off x="3359686" y="5187933"/>
            <a:ext cx="882446" cy="891969"/>
            <a:chOff x="9353737" y="3470275"/>
            <a:chExt cx="882650" cy="892175"/>
          </a:xfrm>
        </p:grpSpPr>
        <p:sp>
          <p:nvSpPr>
            <p:cNvPr id="78" name="Rectangle 77"/>
            <p:cNvSpPr>
              <a:spLocks noChangeArrowheads="1"/>
            </p:cNvSpPr>
            <p:nvPr/>
          </p:nvSpPr>
          <p:spPr bwMode="auto">
            <a:xfrm>
              <a:off x="9353737" y="3663950"/>
              <a:ext cx="882650" cy="698500"/>
            </a:xfrm>
            <a:prstGeom prst="rect">
              <a:avLst/>
            </a:prstGeom>
            <a:solidFill>
              <a:srgbClr val="FFD0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79" name="Rectangle 78"/>
            <p:cNvSpPr>
              <a:spLocks noChangeArrowheads="1"/>
            </p:cNvSpPr>
            <p:nvPr/>
          </p:nvSpPr>
          <p:spPr bwMode="auto">
            <a:xfrm>
              <a:off x="9593449" y="3470275"/>
              <a:ext cx="42227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217"/>
              <a:r>
                <a:rPr lang="en-US" altLang="en-US" sz="1200" b="1" dirty="0">
                  <a:solidFill>
                    <a:srgbClr val="7F7F7F"/>
                  </a:solidFill>
                </a:rPr>
                <a:t>Jam</a:t>
              </a:r>
              <a:endParaRPr lang="en-US" altLang="en-US" sz="1800" dirty="0"/>
            </a:p>
          </p:txBody>
        </p:sp>
        <p:pic>
          <p:nvPicPr>
            <p:cNvPr id="81" name="Picture 3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60099" y="3725863"/>
              <a:ext cx="673100" cy="5826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Freeform 39"/>
            <p:cNvSpPr>
              <a:spLocks/>
            </p:cNvSpPr>
            <p:nvPr/>
          </p:nvSpPr>
          <p:spPr bwMode="auto">
            <a:xfrm>
              <a:off x="9445812" y="3706813"/>
              <a:ext cx="696913" cy="614363"/>
            </a:xfrm>
            <a:custGeom>
              <a:avLst/>
              <a:gdLst>
                <a:gd name="T0" fmla="*/ 219 w 439"/>
                <a:gd name="T1" fmla="*/ 0 h 387"/>
                <a:gd name="T2" fmla="*/ 242 w 439"/>
                <a:gd name="T3" fmla="*/ 1 h 387"/>
                <a:gd name="T4" fmla="*/ 263 w 439"/>
                <a:gd name="T5" fmla="*/ 5 h 387"/>
                <a:gd name="T6" fmla="*/ 284 w 439"/>
                <a:gd name="T7" fmla="*/ 9 h 387"/>
                <a:gd name="T8" fmla="*/ 305 w 439"/>
                <a:gd name="T9" fmla="*/ 16 h 387"/>
                <a:gd name="T10" fmla="*/ 324 w 439"/>
                <a:gd name="T11" fmla="*/ 24 h 387"/>
                <a:gd name="T12" fmla="*/ 342 w 439"/>
                <a:gd name="T13" fmla="*/ 33 h 387"/>
                <a:gd name="T14" fmla="*/ 374 w 439"/>
                <a:gd name="T15" fmla="*/ 56 h 387"/>
                <a:gd name="T16" fmla="*/ 388 w 439"/>
                <a:gd name="T17" fmla="*/ 71 h 387"/>
                <a:gd name="T18" fmla="*/ 401 w 439"/>
                <a:gd name="T19" fmla="*/ 85 h 387"/>
                <a:gd name="T20" fmla="*/ 412 w 439"/>
                <a:gd name="T21" fmla="*/ 101 h 387"/>
                <a:gd name="T22" fmla="*/ 421 w 439"/>
                <a:gd name="T23" fmla="*/ 118 h 387"/>
                <a:gd name="T24" fmla="*/ 429 w 439"/>
                <a:gd name="T25" fmla="*/ 136 h 387"/>
                <a:gd name="T26" fmla="*/ 434 w 439"/>
                <a:gd name="T27" fmla="*/ 154 h 387"/>
                <a:gd name="T28" fmla="*/ 438 w 439"/>
                <a:gd name="T29" fmla="*/ 174 h 387"/>
                <a:gd name="T30" fmla="*/ 439 w 439"/>
                <a:gd name="T31" fmla="*/ 194 h 387"/>
                <a:gd name="T32" fmla="*/ 438 w 439"/>
                <a:gd name="T33" fmla="*/ 213 h 387"/>
                <a:gd name="T34" fmla="*/ 434 w 439"/>
                <a:gd name="T35" fmla="*/ 233 h 387"/>
                <a:gd name="T36" fmla="*/ 429 w 439"/>
                <a:gd name="T37" fmla="*/ 251 h 387"/>
                <a:gd name="T38" fmla="*/ 421 w 439"/>
                <a:gd name="T39" fmla="*/ 269 h 387"/>
                <a:gd name="T40" fmla="*/ 412 w 439"/>
                <a:gd name="T41" fmla="*/ 286 h 387"/>
                <a:gd name="T42" fmla="*/ 401 w 439"/>
                <a:gd name="T43" fmla="*/ 302 h 387"/>
                <a:gd name="T44" fmla="*/ 388 w 439"/>
                <a:gd name="T45" fmla="*/ 317 h 387"/>
                <a:gd name="T46" fmla="*/ 374 w 439"/>
                <a:gd name="T47" fmla="*/ 331 h 387"/>
                <a:gd name="T48" fmla="*/ 342 w 439"/>
                <a:gd name="T49" fmla="*/ 354 h 387"/>
                <a:gd name="T50" fmla="*/ 324 w 439"/>
                <a:gd name="T51" fmla="*/ 364 h 387"/>
                <a:gd name="T52" fmla="*/ 305 w 439"/>
                <a:gd name="T53" fmla="*/ 372 h 387"/>
                <a:gd name="T54" fmla="*/ 284 w 439"/>
                <a:gd name="T55" fmla="*/ 378 h 387"/>
                <a:gd name="T56" fmla="*/ 263 w 439"/>
                <a:gd name="T57" fmla="*/ 383 h 387"/>
                <a:gd name="T58" fmla="*/ 242 w 439"/>
                <a:gd name="T59" fmla="*/ 386 h 387"/>
                <a:gd name="T60" fmla="*/ 219 w 439"/>
                <a:gd name="T61" fmla="*/ 387 h 387"/>
                <a:gd name="T62" fmla="*/ 197 w 439"/>
                <a:gd name="T63" fmla="*/ 386 h 387"/>
                <a:gd name="T64" fmla="*/ 175 w 439"/>
                <a:gd name="T65" fmla="*/ 383 h 387"/>
                <a:gd name="T66" fmla="*/ 154 w 439"/>
                <a:gd name="T67" fmla="*/ 378 h 387"/>
                <a:gd name="T68" fmla="*/ 134 w 439"/>
                <a:gd name="T69" fmla="*/ 372 h 387"/>
                <a:gd name="T70" fmla="*/ 115 w 439"/>
                <a:gd name="T71" fmla="*/ 364 h 387"/>
                <a:gd name="T72" fmla="*/ 97 w 439"/>
                <a:gd name="T73" fmla="*/ 354 h 387"/>
                <a:gd name="T74" fmla="*/ 65 w 439"/>
                <a:gd name="T75" fmla="*/ 331 h 387"/>
                <a:gd name="T76" fmla="*/ 50 w 439"/>
                <a:gd name="T77" fmla="*/ 317 h 387"/>
                <a:gd name="T78" fmla="*/ 38 w 439"/>
                <a:gd name="T79" fmla="*/ 302 h 387"/>
                <a:gd name="T80" fmla="*/ 27 w 439"/>
                <a:gd name="T81" fmla="*/ 286 h 387"/>
                <a:gd name="T82" fmla="*/ 17 w 439"/>
                <a:gd name="T83" fmla="*/ 269 h 387"/>
                <a:gd name="T84" fmla="*/ 10 w 439"/>
                <a:gd name="T85" fmla="*/ 251 h 387"/>
                <a:gd name="T86" fmla="*/ 4 w 439"/>
                <a:gd name="T87" fmla="*/ 233 h 387"/>
                <a:gd name="T88" fmla="*/ 1 w 439"/>
                <a:gd name="T89" fmla="*/ 213 h 387"/>
                <a:gd name="T90" fmla="*/ 0 w 439"/>
                <a:gd name="T91" fmla="*/ 194 h 387"/>
                <a:gd name="T92" fmla="*/ 1 w 439"/>
                <a:gd name="T93" fmla="*/ 174 h 387"/>
                <a:gd name="T94" fmla="*/ 4 w 439"/>
                <a:gd name="T95" fmla="*/ 154 h 387"/>
                <a:gd name="T96" fmla="*/ 10 w 439"/>
                <a:gd name="T97" fmla="*/ 136 h 387"/>
                <a:gd name="T98" fmla="*/ 17 w 439"/>
                <a:gd name="T99" fmla="*/ 118 h 387"/>
                <a:gd name="T100" fmla="*/ 27 w 439"/>
                <a:gd name="T101" fmla="*/ 101 h 387"/>
                <a:gd name="T102" fmla="*/ 38 w 439"/>
                <a:gd name="T103" fmla="*/ 85 h 387"/>
                <a:gd name="T104" fmla="*/ 50 w 439"/>
                <a:gd name="T105" fmla="*/ 71 h 387"/>
                <a:gd name="T106" fmla="*/ 65 w 439"/>
                <a:gd name="T107" fmla="*/ 56 h 387"/>
                <a:gd name="T108" fmla="*/ 97 w 439"/>
                <a:gd name="T109" fmla="*/ 33 h 387"/>
                <a:gd name="T110" fmla="*/ 115 w 439"/>
                <a:gd name="T111" fmla="*/ 24 h 387"/>
                <a:gd name="T112" fmla="*/ 134 w 439"/>
                <a:gd name="T113" fmla="*/ 16 h 387"/>
                <a:gd name="T114" fmla="*/ 154 w 439"/>
                <a:gd name="T115" fmla="*/ 9 h 387"/>
                <a:gd name="T116" fmla="*/ 175 w 439"/>
                <a:gd name="T117" fmla="*/ 5 h 387"/>
                <a:gd name="T118" fmla="*/ 197 w 439"/>
                <a:gd name="T119" fmla="*/ 1 h 387"/>
                <a:gd name="T120" fmla="*/ 219 w 439"/>
                <a:gd name="T121"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9" h="387">
                  <a:moveTo>
                    <a:pt x="219" y="0"/>
                  </a:moveTo>
                  <a:lnTo>
                    <a:pt x="242" y="1"/>
                  </a:lnTo>
                  <a:lnTo>
                    <a:pt x="263" y="5"/>
                  </a:lnTo>
                  <a:lnTo>
                    <a:pt x="284" y="9"/>
                  </a:lnTo>
                  <a:lnTo>
                    <a:pt x="305" y="16"/>
                  </a:lnTo>
                  <a:lnTo>
                    <a:pt x="324" y="24"/>
                  </a:lnTo>
                  <a:lnTo>
                    <a:pt x="342" y="33"/>
                  </a:lnTo>
                  <a:lnTo>
                    <a:pt x="374" y="56"/>
                  </a:lnTo>
                  <a:lnTo>
                    <a:pt x="388" y="71"/>
                  </a:lnTo>
                  <a:lnTo>
                    <a:pt x="401" y="85"/>
                  </a:lnTo>
                  <a:lnTo>
                    <a:pt x="412" y="101"/>
                  </a:lnTo>
                  <a:lnTo>
                    <a:pt x="421" y="118"/>
                  </a:lnTo>
                  <a:lnTo>
                    <a:pt x="429" y="136"/>
                  </a:lnTo>
                  <a:lnTo>
                    <a:pt x="434" y="154"/>
                  </a:lnTo>
                  <a:lnTo>
                    <a:pt x="438" y="174"/>
                  </a:lnTo>
                  <a:lnTo>
                    <a:pt x="439" y="194"/>
                  </a:lnTo>
                  <a:lnTo>
                    <a:pt x="438" y="213"/>
                  </a:lnTo>
                  <a:lnTo>
                    <a:pt x="434" y="233"/>
                  </a:lnTo>
                  <a:lnTo>
                    <a:pt x="429" y="251"/>
                  </a:lnTo>
                  <a:lnTo>
                    <a:pt x="421" y="269"/>
                  </a:lnTo>
                  <a:lnTo>
                    <a:pt x="412" y="286"/>
                  </a:lnTo>
                  <a:lnTo>
                    <a:pt x="401" y="302"/>
                  </a:lnTo>
                  <a:lnTo>
                    <a:pt x="388" y="317"/>
                  </a:lnTo>
                  <a:lnTo>
                    <a:pt x="374" y="331"/>
                  </a:lnTo>
                  <a:lnTo>
                    <a:pt x="342" y="354"/>
                  </a:lnTo>
                  <a:lnTo>
                    <a:pt x="324" y="364"/>
                  </a:lnTo>
                  <a:lnTo>
                    <a:pt x="305" y="372"/>
                  </a:lnTo>
                  <a:lnTo>
                    <a:pt x="284" y="378"/>
                  </a:lnTo>
                  <a:lnTo>
                    <a:pt x="263" y="383"/>
                  </a:lnTo>
                  <a:lnTo>
                    <a:pt x="242" y="386"/>
                  </a:lnTo>
                  <a:lnTo>
                    <a:pt x="219" y="387"/>
                  </a:lnTo>
                  <a:lnTo>
                    <a:pt x="197" y="386"/>
                  </a:lnTo>
                  <a:lnTo>
                    <a:pt x="175" y="383"/>
                  </a:lnTo>
                  <a:lnTo>
                    <a:pt x="154" y="378"/>
                  </a:lnTo>
                  <a:lnTo>
                    <a:pt x="134" y="372"/>
                  </a:lnTo>
                  <a:lnTo>
                    <a:pt x="115" y="364"/>
                  </a:lnTo>
                  <a:lnTo>
                    <a:pt x="97" y="354"/>
                  </a:lnTo>
                  <a:lnTo>
                    <a:pt x="65" y="331"/>
                  </a:lnTo>
                  <a:lnTo>
                    <a:pt x="50" y="317"/>
                  </a:lnTo>
                  <a:lnTo>
                    <a:pt x="38" y="302"/>
                  </a:lnTo>
                  <a:lnTo>
                    <a:pt x="27" y="286"/>
                  </a:lnTo>
                  <a:lnTo>
                    <a:pt x="17" y="269"/>
                  </a:lnTo>
                  <a:lnTo>
                    <a:pt x="10" y="251"/>
                  </a:lnTo>
                  <a:lnTo>
                    <a:pt x="4" y="233"/>
                  </a:lnTo>
                  <a:lnTo>
                    <a:pt x="1" y="213"/>
                  </a:lnTo>
                  <a:lnTo>
                    <a:pt x="0" y="194"/>
                  </a:lnTo>
                  <a:lnTo>
                    <a:pt x="1" y="174"/>
                  </a:lnTo>
                  <a:lnTo>
                    <a:pt x="4" y="154"/>
                  </a:lnTo>
                  <a:lnTo>
                    <a:pt x="10" y="136"/>
                  </a:lnTo>
                  <a:lnTo>
                    <a:pt x="17" y="118"/>
                  </a:lnTo>
                  <a:lnTo>
                    <a:pt x="27" y="101"/>
                  </a:lnTo>
                  <a:lnTo>
                    <a:pt x="38" y="85"/>
                  </a:lnTo>
                  <a:lnTo>
                    <a:pt x="50" y="71"/>
                  </a:lnTo>
                  <a:lnTo>
                    <a:pt x="65" y="56"/>
                  </a:lnTo>
                  <a:lnTo>
                    <a:pt x="97" y="33"/>
                  </a:lnTo>
                  <a:lnTo>
                    <a:pt x="115" y="24"/>
                  </a:lnTo>
                  <a:lnTo>
                    <a:pt x="134" y="16"/>
                  </a:lnTo>
                  <a:lnTo>
                    <a:pt x="154" y="9"/>
                  </a:lnTo>
                  <a:lnTo>
                    <a:pt x="175" y="5"/>
                  </a:lnTo>
                  <a:lnTo>
                    <a:pt x="197" y="1"/>
                  </a:lnTo>
                  <a:lnTo>
                    <a:pt x="219" y="0"/>
                  </a:lnTo>
                  <a:close/>
                </a:path>
              </a:pathLst>
            </a:custGeom>
            <a:noFill/>
            <a:ln w="30163" cap="rnd">
              <a:solidFill>
                <a:srgbClr val="9999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9" tIns="45709" rIns="91419" bIns="45709" numCol="1" anchor="t" anchorCtr="0" compatLnSpc="1">
              <a:prstTxWarp prst="textNoShape">
                <a:avLst/>
              </a:prstTxWarp>
            </a:bodyPr>
            <a:lstStyle/>
            <a:p>
              <a:endParaRPr lang="en-US"/>
            </a:p>
          </p:txBody>
        </p:sp>
      </p:grpSp>
      <p:cxnSp>
        <p:nvCxnSpPr>
          <p:cNvPr id="5" name="Elbow Connector 4"/>
          <p:cNvCxnSpPr>
            <a:stCxn id="79" idx="0"/>
            <a:endCxn id="423" idx="2"/>
          </p:cNvCxnSpPr>
          <p:nvPr/>
        </p:nvCxnSpPr>
        <p:spPr>
          <a:xfrm rot="5400000" flipH="1" flipV="1">
            <a:off x="3447295" y="4822269"/>
            <a:ext cx="728802" cy="2527"/>
          </a:xfrm>
          <a:prstGeom prst="bentConnector3">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4" name="Oval 83"/>
          <p:cNvSpPr/>
          <p:nvPr/>
        </p:nvSpPr>
        <p:spPr bwMode="gray">
          <a:xfrm>
            <a:off x="4292477" y="3338986"/>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2</a:t>
            </a:r>
          </a:p>
        </p:txBody>
      </p:sp>
      <p:sp>
        <p:nvSpPr>
          <p:cNvPr id="85" name="Oval 84"/>
          <p:cNvSpPr/>
          <p:nvPr/>
        </p:nvSpPr>
        <p:spPr bwMode="gray">
          <a:xfrm>
            <a:off x="8274622" y="3405080"/>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4a</a:t>
            </a:r>
          </a:p>
        </p:txBody>
      </p:sp>
      <p:sp>
        <p:nvSpPr>
          <p:cNvPr id="86" name="Oval 85"/>
          <p:cNvSpPr/>
          <p:nvPr/>
        </p:nvSpPr>
        <p:spPr bwMode="gray">
          <a:xfrm>
            <a:off x="7443727" y="2986548"/>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5a</a:t>
            </a:r>
          </a:p>
        </p:txBody>
      </p:sp>
      <p:sp>
        <p:nvSpPr>
          <p:cNvPr id="89" name="Oval 88"/>
          <p:cNvSpPr/>
          <p:nvPr/>
        </p:nvSpPr>
        <p:spPr bwMode="gray">
          <a:xfrm>
            <a:off x="6320667" y="5708567"/>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10</a:t>
            </a:r>
          </a:p>
        </p:txBody>
      </p:sp>
      <p:sp>
        <p:nvSpPr>
          <p:cNvPr id="90" name="Oval 89"/>
          <p:cNvSpPr/>
          <p:nvPr/>
        </p:nvSpPr>
        <p:spPr bwMode="gray">
          <a:xfrm>
            <a:off x="8170839" y="5026389"/>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9</a:t>
            </a:r>
          </a:p>
        </p:txBody>
      </p:sp>
      <p:sp>
        <p:nvSpPr>
          <p:cNvPr id="91" name="Oval 90"/>
          <p:cNvSpPr/>
          <p:nvPr/>
        </p:nvSpPr>
        <p:spPr bwMode="gray">
          <a:xfrm>
            <a:off x="10772454" y="5090706"/>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8</a:t>
            </a:r>
          </a:p>
        </p:txBody>
      </p:sp>
      <p:sp>
        <p:nvSpPr>
          <p:cNvPr id="94" name="Oval 93"/>
          <p:cNvSpPr/>
          <p:nvPr/>
        </p:nvSpPr>
        <p:spPr bwMode="gray">
          <a:xfrm>
            <a:off x="5552093" y="2475083"/>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3</a:t>
            </a:r>
          </a:p>
        </p:txBody>
      </p:sp>
      <p:sp>
        <p:nvSpPr>
          <p:cNvPr id="96" name="Oval 95"/>
          <p:cNvSpPr/>
          <p:nvPr/>
        </p:nvSpPr>
        <p:spPr bwMode="gray">
          <a:xfrm>
            <a:off x="8701422" y="2569631"/>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5b</a:t>
            </a:r>
          </a:p>
        </p:txBody>
      </p:sp>
      <p:grpSp>
        <p:nvGrpSpPr>
          <p:cNvPr id="3" name="Group 2"/>
          <p:cNvGrpSpPr/>
          <p:nvPr/>
        </p:nvGrpSpPr>
        <p:grpSpPr>
          <a:xfrm>
            <a:off x="308105" y="3211220"/>
            <a:ext cx="1297759" cy="890777"/>
            <a:chOff x="306765" y="3211963"/>
            <a:chExt cx="1298059" cy="890983"/>
          </a:xfrm>
        </p:grpSpPr>
        <p:grpSp>
          <p:nvGrpSpPr>
            <p:cNvPr id="232" name="Group 231"/>
            <p:cNvGrpSpPr/>
            <p:nvPr/>
          </p:nvGrpSpPr>
          <p:grpSpPr>
            <a:xfrm>
              <a:off x="306765" y="3211963"/>
              <a:ext cx="1298059" cy="890983"/>
              <a:chOff x="9840226" y="1505472"/>
              <a:chExt cx="1563244" cy="919331"/>
            </a:xfrm>
          </p:grpSpPr>
          <p:sp>
            <p:nvSpPr>
              <p:cNvPr id="233" name="Rectangle 232"/>
              <p:cNvSpPr/>
              <p:nvPr/>
            </p:nvSpPr>
            <p:spPr bwMode="gray">
              <a:xfrm>
                <a:off x="10140757" y="1726618"/>
                <a:ext cx="1035134" cy="698185"/>
              </a:xfrm>
              <a:prstGeom prst="rect">
                <a:avLst/>
              </a:prstGeom>
              <a:solidFill>
                <a:schemeClr val="bg1">
                  <a:lumMod val="65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235" name="TextBox 234"/>
              <p:cNvSpPr txBox="1"/>
              <p:nvPr/>
            </p:nvSpPr>
            <p:spPr>
              <a:xfrm>
                <a:off x="9840226" y="1505472"/>
                <a:ext cx="1563244" cy="190541"/>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Profile</a:t>
                </a:r>
              </a:p>
            </p:txBody>
          </p:sp>
        </p:grpSp>
        <p:pic>
          <p:nvPicPr>
            <p:cNvPr id="97" name="Picture 96"/>
            <p:cNvPicPr>
              <a:picLocks noChangeAspect="1"/>
            </p:cNvPicPr>
            <p:nvPr/>
          </p:nvPicPr>
          <p:blipFill>
            <a:blip r:embed="rId11"/>
            <a:stretch>
              <a:fillRect/>
            </a:stretch>
          </p:blipFill>
          <p:spPr>
            <a:xfrm>
              <a:off x="711403" y="3456032"/>
              <a:ext cx="580141" cy="617171"/>
            </a:xfrm>
            <a:prstGeom prst="ellipse">
              <a:avLst/>
            </a:prstGeom>
            <a:ln w="28575">
              <a:solidFill>
                <a:schemeClr val="bg2">
                  <a:lumMod val="75000"/>
                </a:schemeClr>
              </a:solidFill>
            </a:ln>
          </p:spPr>
        </p:pic>
      </p:grpSp>
      <p:cxnSp>
        <p:nvCxnSpPr>
          <p:cNvPr id="11" name="Elbow Connector 10"/>
          <p:cNvCxnSpPr>
            <a:stCxn id="420" idx="1"/>
            <a:endCxn id="423" idx="3"/>
          </p:cNvCxnSpPr>
          <p:nvPr/>
        </p:nvCxnSpPr>
        <p:spPr>
          <a:xfrm rot="10800000">
            <a:off x="4241842" y="4120881"/>
            <a:ext cx="2513721" cy="1183064"/>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2146115" y="2483583"/>
            <a:ext cx="1294231"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Goals</a:t>
            </a:r>
          </a:p>
        </p:txBody>
      </p:sp>
      <p:sp>
        <p:nvSpPr>
          <p:cNvPr id="124" name="Flowchart: Off-page Connector 123"/>
          <p:cNvSpPr/>
          <p:nvPr/>
        </p:nvSpPr>
        <p:spPr bwMode="gray">
          <a:xfrm>
            <a:off x="2245138" y="1465689"/>
            <a:ext cx="1096184" cy="545129"/>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Perform &amp; Reward</a:t>
            </a:r>
          </a:p>
        </p:txBody>
      </p:sp>
      <p:cxnSp>
        <p:nvCxnSpPr>
          <p:cNvPr id="66" name="Elbow Connector 65"/>
          <p:cNvCxnSpPr>
            <a:stCxn id="104" idx="0"/>
            <a:endCxn id="124" idx="2"/>
          </p:cNvCxnSpPr>
          <p:nvPr/>
        </p:nvCxnSpPr>
        <p:spPr>
          <a:xfrm rot="16200000" flipV="1">
            <a:off x="2556849" y="2247200"/>
            <a:ext cx="472766" cy="1"/>
          </a:xfrm>
          <a:prstGeom prst="bentConnector3">
            <a:avLst>
              <a:gd name="adj1" fmla="val 5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Elbow Connector 118"/>
          <p:cNvCxnSpPr>
            <a:stCxn id="457" idx="3"/>
            <a:endCxn id="207" idx="0"/>
          </p:cNvCxnSpPr>
          <p:nvPr/>
        </p:nvCxnSpPr>
        <p:spPr>
          <a:xfrm flipH="1">
            <a:off x="3810504" y="3055165"/>
            <a:ext cx="7180435" cy="523615"/>
          </a:xfrm>
          <a:prstGeom prst="bentConnector4">
            <a:avLst>
              <a:gd name="adj1" fmla="val -3183"/>
              <a:gd name="adj2" fmla="val -300289"/>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1" name="Oval 140"/>
          <p:cNvSpPr/>
          <p:nvPr/>
        </p:nvSpPr>
        <p:spPr bwMode="gray">
          <a:xfrm>
            <a:off x="10645883" y="1999631"/>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4b</a:t>
            </a:r>
          </a:p>
        </p:txBody>
      </p:sp>
      <p:cxnSp>
        <p:nvCxnSpPr>
          <p:cNvPr id="122" name="Elbow Connector 121"/>
          <p:cNvCxnSpPr>
            <a:stCxn id="452" idx="3"/>
            <a:endCxn id="207" idx="0"/>
          </p:cNvCxnSpPr>
          <p:nvPr/>
        </p:nvCxnSpPr>
        <p:spPr>
          <a:xfrm flipH="1" flipV="1">
            <a:off x="3810504" y="3578781"/>
            <a:ext cx="6668344" cy="717255"/>
          </a:xfrm>
          <a:prstGeom prst="bentConnector4">
            <a:avLst>
              <a:gd name="adj1" fmla="val -15111"/>
              <a:gd name="adj2" fmla="val 39112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6" name="Oval 145"/>
          <p:cNvSpPr/>
          <p:nvPr/>
        </p:nvSpPr>
        <p:spPr bwMode="gray">
          <a:xfrm>
            <a:off x="6256657" y="4873267"/>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6a</a:t>
            </a:r>
          </a:p>
        </p:txBody>
      </p:sp>
      <p:sp>
        <p:nvSpPr>
          <p:cNvPr id="147" name="Oval 146"/>
          <p:cNvSpPr/>
          <p:nvPr/>
        </p:nvSpPr>
        <p:spPr bwMode="gray">
          <a:xfrm>
            <a:off x="5546504" y="4247995"/>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6b</a:t>
            </a:r>
          </a:p>
        </p:txBody>
      </p:sp>
      <p:sp>
        <p:nvSpPr>
          <p:cNvPr id="149" name="Oval 148"/>
          <p:cNvSpPr/>
          <p:nvPr/>
        </p:nvSpPr>
        <p:spPr bwMode="gray">
          <a:xfrm>
            <a:off x="10805528" y="4004908"/>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7b</a:t>
            </a:r>
          </a:p>
        </p:txBody>
      </p:sp>
      <p:sp>
        <p:nvSpPr>
          <p:cNvPr id="150" name="Oval 149"/>
          <p:cNvSpPr/>
          <p:nvPr/>
        </p:nvSpPr>
        <p:spPr bwMode="gray">
          <a:xfrm>
            <a:off x="7775363" y="4426659"/>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7a</a:t>
            </a:r>
          </a:p>
        </p:txBody>
      </p:sp>
      <p:sp>
        <p:nvSpPr>
          <p:cNvPr id="155" name="Oval 154"/>
          <p:cNvSpPr/>
          <p:nvPr/>
        </p:nvSpPr>
        <p:spPr bwMode="gray">
          <a:xfrm>
            <a:off x="3524111" y="4742225"/>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11</a:t>
            </a:r>
          </a:p>
        </p:txBody>
      </p:sp>
      <p:sp>
        <p:nvSpPr>
          <p:cNvPr id="120" name="Rectangle 119"/>
          <p:cNvSpPr/>
          <p:nvPr/>
        </p:nvSpPr>
        <p:spPr bwMode="gray">
          <a:xfrm>
            <a:off x="190547" y="1295101"/>
            <a:ext cx="11817738" cy="5207917"/>
          </a:xfrm>
          <a:prstGeom prst="rect">
            <a:avLst/>
          </a:prstGeom>
          <a:solidFill>
            <a:schemeClr val="bg1">
              <a:alpha val="68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grpSp>
        <p:nvGrpSpPr>
          <p:cNvPr id="17" name="Group 16"/>
          <p:cNvGrpSpPr/>
          <p:nvPr/>
        </p:nvGrpSpPr>
        <p:grpSpPr>
          <a:xfrm>
            <a:off x="3384077" y="3578780"/>
            <a:ext cx="857764" cy="880350"/>
            <a:chOff x="479280" y="5250613"/>
            <a:chExt cx="857963" cy="880554"/>
          </a:xfrm>
        </p:grpSpPr>
        <p:sp>
          <p:nvSpPr>
            <p:cNvPr id="207" name="TextBox 206"/>
            <p:cNvSpPr txBox="1"/>
            <p:nvPr/>
          </p:nvSpPr>
          <p:spPr>
            <a:xfrm>
              <a:off x="489733" y="5250613"/>
              <a:ext cx="832145"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Learning</a:t>
              </a:r>
            </a:p>
          </p:txBody>
        </p:sp>
        <p:sp>
          <p:nvSpPr>
            <p:cNvPr id="423" name="Rectangle 422"/>
            <p:cNvSpPr/>
            <p:nvPr/>
          </p:nvSpPr>
          <p:spPr bwMode="gray">
            <a:xfrm>
              <a:off x="479280" y="5454511"/>
              <a:ext cx="857963" cy="676656"/>
            </a:xfrm>
            <a:prstGeom prst="rect">
              <a:avLst/>
            </a:prstGeom>
            <a:solidFill>
              <a:srgbClr val="9E3039"/>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424" name="Picture 423"/>
            <p:cNvPicPr>
              <a:picLocks noChangeAspect="1"/>
            </p:cNvPicPr>
            <p:nvPr/>
          </p:nvPicPr>
          <p:blipFill rotWithShape="1">
            <a:blip r:embed="rId13"/>
            <a:srcRect b="32705"/>
            <a:stretch/>
          </p:blipFill>
          <p:spPr>
            <a:xfrm>
              <a:off x="550337" y="5537608"/>
              <a:ext cx="716035" cy="488543"/>
            </a:xfrm>
            <a:prstGeom prst="ellipse">
              <a:avLst/>
            </a:prstGeom>
            <a:ln w="28575">
              <a:solidFill>
                <a:schemeClr val="bg2">
                  <a:lumMod val="75000"/>
                </a:schemeClr>
              </a:solidFill>
            </a:ln>
          </p:spPr>
        </p:pic>
      </p:grpSp>
      <p:sp>
        <p:nvSpPr>
          <p:cNvPr id="95" name="Oval 94"/>
          <p:cNvSpPr/>
          <p:nvPr/>
        </p:nvSpPr>
        <p:spPr bwMode="gray">
          <a:xfrm>
            <a:off x="2530148" y="3296575"/>
            <a:ext cx="207566" cy="198535"/>
          </a:xfrm>
          <a:prstGeom prst="ellipse">
            <a:avLst/>
          </a:prstGeom>
          <a:solidFill>
            <a:srgbClr val="0070C0"/>
          </a:solidFill>
          <a:ln w="6350" algn="ctr">
            <a:noFill/>
            <a:miter lim="800000"/>
            <a:headEnd/>
            <a:tailEnd/>
          </a:ln>
          <a:effectLst>
            <a:glow rad="228600">
              <a:schemeClr val="accent1">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a:t>
            </a:r>
          </a:p>
        </p:txBody>
      </p:sp>
      <p:grpSp>
        <p:nvGrpSpPr>
          <p:cNvPr id="110" name="Group 109"/>
          <p:cNvGrpSpPr/>
          <p:nvPr/>
        </p:nvGrpSpPr>
        <p:grpSpPr>
          <a:xfrm>
            <a:off x="2369138" y="2420827"/>
            <a:ext cx="859337" cy="676499"/>
            <a:chOff x="6457975" y="2872699"/>
            <a:chExt cx="859536" cy="676656"/>
          </a:xfrm>
        </p:grpSpPr>
        <p:sp>
          <p:nvSpPr>
            <p:cNvPr id="111" name="Rectangle 110"/>
            <p:cNvSpPr/>
            <p:nvPr/>
          </p:nvSpPr>
          <p:spPr bwMode="gray">
            <a:xfrm>
              <a:off x="6457975" y="2872699"/>
              <a:ext cx="859536" cy="676656"/>
            </a:xfrm>
            <a:prstGeom prst="rect">
              <a:avLst/>
            </a:prstGeom>
            <a:solidFill>
              <a:srgbClr val="D4652D"/>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112" name="Picture 111"/>
            <p:cNvPicPr>
              <a:picLocks noChangeAspect="1"/>
            </p:cNvPicPr>
            <p:nvPr/>
          </p:nvPicPr>
          <p:blipFill rotWithShape="1">
            <a:blip r:embed="rId14"/>
            <a:srcRect l="18956" t="7002"/>
            <a:stretch/>
          </p:blipFill>
          <p:spPr>
            <a:xfrm>
              <a:off x="6648440" y="2949659"/>
              <a:ext cx="494578" cy="497550"/>
            </a:xfrm>
            <a:prstGeom prst="ellipse">
              <a:avLst/>
            </a:prstGeom>
            <a:ln w="28575">
              <a:solidFill>
                <a:schemeClr val="bg2">
                  <a:lumMod val="75000"/>
                </a:schemeClr>
              </a:solidFill>
            </a:ln>
          </p:spPr>
        </p:pic>
      </p:grpSp>
      <p:sp>
        <p:nvSpPr>
          <p:cNvPr id="221" name="5-Point Star 220"/>
          <p:cNvSpPr/>
          <p:nvPr/>
        </p:nvSpPr>
        <p:spPr bwMode="gray">
          <a:xfrm>
            <a:off x="2136898" y="3458861"/>
            <a:ext cx="726952" cy="537637"/>
          </a:xfrm>
          <a:prstGeom prst="star5">
            <a:avLst/>
          </a:prstGeom>
          <a:solidFill>
            <a:schemeClr val="accent1"/>
          </a:solidFill>
          <a:ln w="6350" algn="ctr">
            <a:solidFill>
              <a:schemeClr val="tx1"/>
            </a:solidFill>
            <a:miter lim="800000"/>
            <a:headEnd/>
            <a:tailEnd/>
          </a:ln>
        </p:spPr>
        <p:txBody>
          <a:bodyPr lIns="0" tIns="0" rIns="0" bIns="0" rtlCol="0" anchor="ctr"/>
          <a:lstStyle/>
          <a:p>
            <a:pPr algn="ctr" defTabSz="914217" fontAlgn="base">
              <a:spcBef>
                <a:spcPct val="50000"/>
              </a:spcBef>
              <a:spcAft>
                <a:spcPct val="0"/>
              </a:spcAft>
              <a:buClr>
                <a:srgbClr val="F0AB00"/>
              </a:buClr>
              <a:buSzPct val="80000"/>
            </a:pPr>
            <a:r>
              <a:rPr lang="en-US" sz="1000" kern="0" dirty="0">
                <a:ea typeface="Arial Unicode MS" pitchFamily="34" charset="-128"/>
                <a:cs typeface="Arial Unicode MS" pitchFamily="34" charset="-128"/>
              </a:rPr>
              <a:t>Start</a:t>
            </a:r>
          </a:p>
        </p:txBody>
      </p:sp>
      <p:sp>
        <p:nvSpPr>
          <p:cNvPr id="118" name="TextBox 117"/>
          <p:cNvSpPr txBox="1"/>
          <p:nvPr/>
        </p:nvSpPr>
        <p:spPr>
          <a:xfrm>
            <a:off x="2404159" y="2207503"/>
            <a:ext cx="831952" cy="184623"/>
          </a:xfrm>
          <a:prstGeom prst="rect">
            <a:avLst/>
          </a:prstGeom>
          <a:solidFill>
            <a:schemeClr val="bg1"/>
          </a:solid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Goals</a:t>
            </a:r>
          </a:p>
        </p:txBody>
      </p:sp>
      <p:sp>
        <p:nvSpPr>
          <p:cNvPr id="107" name="TextBox 106"/>
          <p:cNvSpPr txBox="1"/>
          <p:nvPr/>
        </p:nvSpPr>
        <p:spPr>
          <a:xfrm>
            <a:off x="2863970" y="3183199"/>
            <a:ext cx="649598" cy="5077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Add learning activity</a:t>
            </a:r>
          </a:p>
        </p:txBody>
      </p:sp>
      <p:cxnSp>
        <p:nvCxnSpPr>
          <p:cNvPr id="19" name="Elbow Connector 18"/>
          <p:cNvCxnSpPr>
            <a:stCxn id="423" idx="1"/>
            <a:endCxn id="111" idx="2"/>
          </p:cNvCxnSpPr>
          <p:nvPr/>
        </p:nvCxnSpPr>
        <p:spPr>
          <a:xfrm rot="10800000">
            <a:off x="2798808" y="3097326"/>
            <a:ext cx="585270" cy="1023555"/>
          </a:xfrm>
          <a:prstGeom prst="bentConnector2">
            <a:avLst/>
          </a:prstGeom>
          <a:ln w="6350">
            <a:solidFill>
              <a:schemeClr val="tx1"/>
            </a:solidFill>
            <a:headEnd type="triangle"/>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4720996" y="1699999"/>
            <a:ext cx="6930234" cy="4410529"/>
            <a:chOff x="4652500" y="2542203"/>
            <a:chExt cx="6512034" cy="4146411"/>
          </a:xfrm>
        </p:grpSpPr>
        <p:pic>
          <p:nvPicPr>
            <p:cNvPr id="6" name="Picture 5"/>
            <p:cNvPicPr>
              <a:picLocks noChangeAspect="1"/>
            </p:cNvPicPr>
            <p:nvPr/>
          </p:nvPicPr>
          <p:blipFill>
            <a:blip r:embed="rId15"/>
            <a:stretch>
              <a:fillRect/>
            </a:stretch>
          </p:blipFill>
          <p:spPr>
            <a:xfrm>
              <a:off x="4652500" y="2542203"/>
              <a:ext cx="6512034" cy="4136277"/>
            </a:xfrm>
            <a:prstGeom prst="rect">
              <a:avLst/>
            </a:prstGeom>
            <a:effectLst>
              <a:glow rad="228600">
                <a:schemeClr val="accent1">
                  <a:satMod val="175000"/>
                  <a:alpha val="40000"/>
                </a:schemeClr>
              </a:glow>
            </a:effectLst>
          </p:spPr>
        </p:pic>
        <p:sp>
          <p:nvSpPr>
            <p:cNvPr id="117" name="Rounded Rectangle 116"/>
            <p:cNvSpPr/>
            <p:nvPr/>
          </p:nvSpPr>
          <p:spPr bwMode="gray">
            <a:xfrm>
              <a:off x="9177076" y="6330926"/>
              <a:ext cx="1333571" cy="357688"/>
            </a:xfrm>
            <a:prstGeom prst="roundRect">
              <a:avLst/>
            </a:prstGeom>
            <a:solidFill>
              <a:srgbClr val="F0AB00">
                <a:alpha val="20000"/>
              </a:srgbClr>
            </a:solidFill>
            <a:ln w="28575"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a:ea typeface="Arial Unicode MS" pitchFamily="34" charset="-128"/>
                <a:cs typeface="Arial Unicode MS" pitchFamily="34" charset="-128"/>
              </a:endParaRPr>
            </a:p>
          </p:txBody>
        </p:sp>
      </p:grpSp>
    </p:spTree>
    <p:extLst>
      <p:ext uri="{BB962C8B-B14F-4D97-AF65-F5344CB8AC3E}">
        <p14:creationId xmlns:p14="http://schemas.microsoft.com/office/powerpoint/2010/main" val="157754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0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296" y="503999"/>
            <a:ext cx="11183887" cy="738493"/>
          </a:xfrm>
        </p:spPr>
        <p:txBody>
          <a:bodyPr/>
          <a:lstStyle/>
          <a:p>
            <a:r>
              <a:rPr lang="en-US" dirty="0"/>
              <a:t>Learn &amp; Develop</a:t>
            </a:r>
            <a:br>
              <a:rPr lang="en-US" dirty="0"/>
            </a:br>
            <a:r>
              <a:rPr lang="en-US" b="0" dirty="0"/>
              <a:t>Process Interactions</a:t>
            </a:r>
            <a:endParaRPr lang="en-US" sz="1200" dirty="0"/>
          </a:p>
        </p:txBody>
      </p:sp>
      <p:sp>
        <p:nvSpPr>
          <p:cNvPr id="289" name="Flowchart: Off-page Connector 288"/>
          <p:cNvSpPr/>
          <p:nvPr/>
        </p:nvSpPr>
        <p:spPr bwMode="gray">
          <a:xfrm>
            <a:off x="407914" y="2575020"/>
            <a:ext cx="1098141" cy="532160"/>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Recruit to Hire</a:t>
            </a:r>
          </a:p>
        </p:txBody>
      </p:sp>
      <p:cxnSp>
        <p:nvCxnSpPr>
          <p:cNvPr id="243" name="Elbow Connector 242"/>
          <p:cNvCxnSpPr>
            <a:stCxn id="75" idx="1"/>
            <a:endCxn id="449" idx="2"/>
          </p:cNvCxnSpPr>
          <p:nvPr/>
        </p:nvCxnSpPr>
        <p:spPr>
          <a:xfrm rot="10800000">
            <a:off x="10018473" y="5107416"/>
            <a:ext cx="383219" cy="532028"/>
          </a:xfrm>
          <a:prstGeom prst="bentConnector2">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1" name="Elbow Connector 250"/>
          <p:cNvCxnSpPr>
            <a:stCxn id="422" idx="1"/>
            <a:endCxn id="475" idx="2"/>
          </p:cNvCxnSpPr>
          <p:nvPr/>
        </p:nvCxnSpPr>
        <p:spPr>
          <a:xfrm rot="10800000">
            <a:off x="6570796" y="4455602"/>
            <a:ext cx="150376" cy="378935"/>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Elbow Connector 254"/>
          <p:cNvCxnSpPr>
            <a:stCxn id="476" idx="0"/>
            <a:endCxn id="470" idx="2"/>
          </p:cNvCxnSpPr>
          <p:nvPr/>
        </p:nvCxnSpPr>
        <p:spPr>
          <a:xfrm rot="5400000" flipH="1" flipV="1">
            <a:off x="6090288" y="3101717"/>
            <a:ext cx="957273" cy="2111"/>
          </a:xfrm>
          <a:prstGeom prst="bentConnector3">
            <a:avLst>
              <a:gd name="adj1" fmla="val 50000"/>
            </a:avLst>
          </a:prstGeom>
          <a:ln w="63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482" idx="0"/>
            <a:endCxn id="420" idx="3"/>
          </p:cNvCxnSpPr>
          <p:nvPr/>
        </p:nvCxnSpPr>
        <p:spPr>
          <a:xfrm rot="16200000" flipV="1">
            <a:off x="8339036" y="4579810"/>
            <a:ext cx="286307" cy="1734577"/>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91340" y="4291583"/>
            <a:ext cx="1531288" cy="923116"/>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Employee Profile serves as a central repository for all talent data (all modules </a:t>
            </a:r>
            <a:r>
              <a:rPr lang="en-US" sz="1200" kern="0" dirty="0" err="1">
                <a:ea typeface="Arial Unicode MS" pitchFamily="34" charset="-128"/>
                <a:cs typeface="Arial Unicode MS" pitchFamily="34" charset="-128"/>
              </a:rPr>
              <a:t>feed back</a:t>
            </a:r>
            <a:r>
              <a:rPr lang="en-US" sz="1200" kern="0" dirty="0">
                <a:ea typeface="Arial Unicode MS" pitchFamily="34" charset="-128"/>
                <a:cs typeface="Arial Unicode MS" pitchFamily="34" charset="-128"/>
              </a:rPr>
              <a:t> to EP)</a:t>
            </a:r>
          </a:p>
        </p:txBody>
      </p:sp>
      <p:sp>
        <p:nvSpPr>
          <p:cNvPr id="317" name="Chevron 316"/>
          <p:cNvSpPr/>
          <p:nvPr/>
        </p:nvSpPr>
        <p:spPr bwMode="gray">
          <a:xfrm>
            <a:off x="1802312" y="2782792"/>
            <a:ext cx="396837" cy="1828006"/>
          </a:xfrm>
          <a:prstGeom prst="chevron">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a:ea typeface="Arial Unicode MS" pitchFamily="34" charset="-128"/>
              <a:cs typeface="Arial Unicode MS" pitchFamily="34" charset="-128"/>
            </a:endParaRPr>
          </a:p>
        </p:txBody>
      </p:sp>
      <p:grpSp>
        <p:nvGrpSpPr>
          <p:cNvPr id="25" name="Group 24"/>
          <p:cNvGrpSpPr/>
          <p:nvPr/>
        </p:nvGrpSpPr>
        <p:grpSpPr>
          <a:xfrm>
            <a:off x="6721171" y="4742224"/>
            <a:ext cx="918855" cy="899971"/>
            <a:chOff x="15695960" y="4895968"/>
            <a:chExt cx="919068" cy="900179"/>
          </a:xfrm>
        </p:grpSpPr>
        <p:sp>
          <p:nvSpPr>
            <p:cNvPr id="420" name="Rectangle 419"/>
            <p:cNvSpPr/>
            <p:nvPr/>
          </p:nvSpPr>
          <p:spPr bwMode="gray">
            <a:xfrm>
              <a:off x="15730359" y="5119491"/>
              <a:ext cx="859536" cy="676656"/>
            </a:xfrm>
            <a:prstGeom prst="rect">
              <a:avLst/>
            </a:prstGeom>
            <a:solidFill>
              <a:srgbClr val="2B3F7B"/>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421" name="Picture 420"/>
            <p:cNvPicPr>
              <a:picLocks noChangeAspect="1"/>
            </p:cNvPicPr>
            <p:nvPr/>
          </p:nvPicPr>
          <p:blipFill>
            <a:blip r:embed="rId3"/>
            <a:stretch>
              <a:fillRect/>
            </a:stretch>
          </p:blipFill>
          <p:spPr>
            <a:xfrm>
              <a:off x="15827932" y="5211811"/>
              <a:ext cx="689620" cy="492586"/>
            </a:xfrm>
            <a:prstGeom prst="ellipse">
              <a:avLst/>
            </a:prstGeom>
            <a:ln w="28575">
              <a:solidFill>
                <a:schemeClr val="bg2">
                  <a:lumMod val="75000"/>
                </a:schemeClr>
              </a:solidFill>
            </a:ln>
          </p:spPr>
        </p:pic>
        <p:sp>
          <p:nvSpPr>
            <p:cNvPr id="422" name="TextBox 421"/>
            <p:cNvSpPr txBox="1"/>
            <p:nvPr/>
          </p:nvSpPr>
          <p:spPr>
            <a:xfrm>
              <a:off x="15695960" y="4895968"/>
              <a:ext cx="919068"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Succession</a:t>
              </a:r>
            </a:p>
          </p:txBody>
        </p:sp>
      </p:grpSp>
      <p:grpSp>
        <p:nvGrpSpPr>
          <p:cNvPr id="448" name="Group 447"/>
          <p:cNvGrpSpPr/>
          <p:nvPr/>
        </p:nvGrpSpPr>
        <p:grpSpPr>
          <a:xfrm>
            <a:off x="9558094" y="4203724"/>
            <a:ext cx="920754" cy="903691"/>
            <a:chOff x="10207550" y="3593940"/>
            <a:chExt cx="920967" cy="903900"/>
          </a:xfrm>
        </p:grpSpPr>
        <p:sp>
          <p:nvSpPr>
            <p:cNvPr id="449" name="Rectangle 448"/>
            <p:cNvSpPr/>
            <p:nvPr/>
          </p:nvSpPr>
          <p:spPr bwMode="gray">
            <a:xfrm>
              <a:off x="10239053" y="3821184"/>
              <a:ext cx="857963" cy="676656"/>
            </a:xfrm>
            <a:prstGeom prst="rect">
              <a:avLst/>
            </a:prstGeom>
            <a:solidFill>
              <a:srgbClr val="0070C0"/>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grpSp>
          <p:nvGrpSpPr>
            <p:cNvPr id="450" name="Group 449"/>
            <p:cNvGrpSpPr/>
            <p:nvPr/>
          </p:nvGrpSpPr>
          <p:grpSpPr>
            <a:xfrm>
              <a:off x="10207550" y="3593940"/>
              <a:ext cx="920967" cy="801975"/>
              <a:chOff x="9145616" y="3916564"/>
              <a:chExt cx="920967" cy="801975"/>
            </a:xfrm>
          </p:grpSpPr>
          <p:pic>
            <p:nvPicPr>
              <p:cNvPr id="451" name="Picture 450"/>
              <p:cNvPicPr>
                <a:picLocks noChangeAspect="1"/>
              </p:cNvPicPr>
              <p:nvPr/>
            </p:nvPicPr>
            <p:blipFill>
              <a:blip r:embed="rId4"/>
              <a:stretch>
                <a:fillRect/>
              </a:stretch>
            </p:blipFill>
            <p:spPr>
              <a:xfrm>
                <a:off x="9243450" y="4218393"/>
                <a:ext cx="714597" cy="500146"/>
              </a:xfrm>
              <a:prstGeom prst="ellipse">
                <a:avLst/>
              </a:prstGeom>
              <a:ln w="28575">
                <a:solidFill>
                  <a:schemeClr val="bg2">
                    <a:lumMod val="75000"/>
                  </a:schemeClr>
                </a:solidFill>
              </a:ln>
            </p:spPr>
          </p:pic>
          <p:sp>
            <p:nvSpPr>
              <p:cNvPr id="452" name="TextBox 451"/>
              <p:cNvSpPr txBox="1"/>
              <p:nvPr/>
            </p:nvSpPr>
            <p:spPr>
              <a:xfrm>
                <a:off x="9145616" y="3916564"/>
                <a:ext cx="920967"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Calibration</a:t>
                </a:r>
              </a:p>
            </p:txBody>
          </p:sp>
        </p:grpSp>
      </p:grpSp>
      <p:grpSp>
        <p:nvGrpSpPr>
          <p:cNvPr id="453" name="Group 452"/>
          <p:cNvGrpSpPr/>
          <p:nvPr/>
        </p:nvGrpSpPr>
        <p:grpSpPr>
          <a:xfrm>
            <a:off x="9878825" y="2962854"/>
            <a:ext cx="1112113" cy="912767"/>
            <a:chOff x="6515448" y="5413925"/>
            <a:chExt cx="1112370" cy="912978"/>
          </a:xfrm>
        </p:grpSpPr>
        <p:grpSp>
          <p:nvGrpSpPr>
            <p:cNvPr id="454" name="Group 453"/>
            <p:cNvGrpSpPr/>
            <p:nvPr/>
          </p:nvGrpSpPr>
          <p:grpSpPr>
            <a:xfrm>
              <a:off x="6515448" y="5413925"/>
              <a:ext cx="1112370" cy="912978"/>
              <a:chOff x="4708528" y="4392165"/>
              <a:chExt cx="1112370" cy="912978"/>
            </a:xfrm>
          </p:grpSpPr>
          <p:sp>
            <p:nvSpPr>
              <p:cNvPr id="456" name="Rectangle 455"/>
              <p:cNvSpPr/>
              <p:nvPr/>
            </p:nvSpPr>
            <p:spPr bwMode="gray">
              <a:xfrm>
                <a:off x="4835732" y="4628487"/>
                <a:ext cx="857963" cy="676656"/>
              </a:xfrm>
              <a:prstGeom prst="rect">
                <a:avLst/>
              </a:prstGeom>
              <a:solidFill>
                <a:schemeClr val="accent1">
                  <a:lumMod val="75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57" name="TextBox 456"/>
              <p:cNvSpPr txBox="1"/>
              <p:nvPr/>
            </p:nvSpPr>
            <p:spPr>
              <a:xfrm>
                <a:off x="4708528" y="4392165"/>
                <a:ext cx="1112370"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Multi-Rater 360</a:t>
                </a:r>
              </a:p>
            </p:txBody>
          </p:sp>
        </p:grpSp>
        <p:pic>
          <p:nvPicPr>
            <p:cNvPr id="455" name="Picture 454"/>
            <p:cNvPicPr>
              <a:picLocks noChangeAspect="1"/>
            </p:cNvPicPr>
            <p:nvPr/>
          </p:nvPicPr>
          <p:blipFill>
            <a:blip r:embed="rId5"/>
            <a:stretch>
              <a:fillRect/>
            </a:stretch>
          </p:blipFill>
          <p:spPr>
            <a:xfrm>
              <a:off x="6764867" y="5725469"/>
              <a:ext cx="632515" cy="501638"/>
            </a:xfrm>
            <a:prstGeom prst="ellipse">
              <a:avLst/>
            </a:prstGeom>
            <a:ln w="28575">
              <a:solidFill>
                <a:schemeClr val="bg2">
                  <a:lumMod val="75000"/>
                </a:schemeClr>
              </a:solidFill>
            </a:ln>
          </p:spPr>
        </p:pic>
      </p:grpSp>
      <p:cxnSp>
        <p:nvCxnSpPr>
          <p:cNvPr id="458" name="Elbow Connector 457"/>
          <p:cNvCxnSpPr>
            <a:stCxn id="456" idx="1"/>
            <a:endCxn id="475" idx="3"/>
          </p:cNvCxnSpPr>
          <p:nvPr/>
        </p:nvCxnSpPr>
        <p:spPr>
          <a:xfrm rot="10800000" flipV="1">
            <a:off x="6999676" y="3537370"/>
            <a:ext cx="3006324" cy="578239"/>
          </a:xfrm>
          <a:prstGeom prst="bentConnector3">
            <a:avLst>
              <a:gd name="adj1" fmla="val 5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65" name="Group 464"/>
          <p:cNvGrpSpPr/>
          <p:nvPr/>
        </p:nvGrpSpPr>
        <p:grpSpPr>
          <a:xfrm>
            <a:off x="7587866" y="1815008"/>
            <a:ext cx="994510" cy="907091"/>
            <a:chOff x="9228648" y="2652564"/>
            <a:chExt cx="994740" cy="907301"/>
          </a:xfrm>
        </p:grpSpPr>
        <p:sp>
          <p:nvSpPr>
            <p:cNvPr id="466" name="Rectangle 465"/>
            <p:cNvSpPr/>
            <p:nvPr/>
          </p:nvSpPr>
          <p:spPr bwMode="gray">
            <a:xfrm>
              <a:off x="9310214" y="2883209"/>
              <a:ext cx="857963" cy="676656"/>
            </a:xfrm>
            <a:prstGeom prst="rect">
              <a:avLst/>
            </a:prstGeom>
            <a:solidFill>
              <a:srgbClr val="0FAAFF"/>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67" name="TextBox 466"/>
            <p:cNvSpPr txBox="1"/>
            <p:nvPr/>
          </p:nvSpPr>
          <p:spPr>
            <a:xfrm>
              <a:off x="9228648" y="2652564"/>
              <a:ext cx="994740"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Performance</a:t>
              </a:r>
            </a:p>
          </p:txBody>
        </p:sp>
        <p:pic>
          <p:nvPicPr>
            <p:cNvPr id="468" name="Picture 467"/>
            <p:cNvPicPr>
              <a:picLocks noChangeAspect="1"/>
            </p:cNvPicPr>
            <p:nvPr/>
          </p:nvPicPr>
          <p:blipFill>
            <a:blip r:embed="rId6"/>
            <a:stretch>
              <a:fillRect/>
            </a:stretch>
          </p:blipFill>
          <p:spPr>
            <a:xfrm>
              <a:off x="9436371" y="2940682"/>
              <a:ext cx="618435" cy="538638"/>
            </a:xfrm>
            <a:prstGeom prst="ellipse">
              <a:avLst/>
            </a:prstGeom>
            <a:ln w="28575">
              <a:solidFill>
                <a:schemeClr val="bg2">
                  <a:lumMod val="75000"/>
                </a:schemeClr>
              </a:solidFill>
            </a:ln>
          </p:spPr>
        </p:pic>
      </p:grpSp>
      <p:cxnSp>
        <p:nvCxnSpPr>
          <p:cNvPr id="260" name="Elbow Connector 259"/>
          <p:cNvCxnSpPr>
            <a:stCxn id="476" idx="3"/>
            <a:endCxn id="466" idx="2"/>
          </p:cNvCxnSpPr>
          <p:nvPr/>
        </p:nvCxnSpPr>
        <p:spPr>
          <a:xfrm flipV="1">
            <a:off x="7064209" y="2722099"/>
            <a:ext cx="1034087" cy="951621"/>
          </a:xfrm>
          <a:prstGeom prst="bentConnector2">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80" name="Group 479"/>
          <p:cNvGrpSpPr/>
          <p:nvPr/>
        </p:nvGrpSpPr>
        <p:grpSpPr>
          <a:xfrm>
            <a:off x="8901825" y="5590252"/>
            <a:ext cx="857764" cy="912766"/>
            <a:chOff x="2680796" y="2585102"/>
            <a:chExt cx="857963" cy="912977"/>
          </a:xfrm>
        </p:grpSpPr>
        <p:sp>
          <p:nvSpPr>
            <p:cNvPr id="481" name="Rectangle 480"/>
            <p:cNvSpPr/>
            <p:nvPr/>
          </p:nvSpPr>
          <p:spPr bwMode="gray">
            <a:xfrm>
              <a:off x="2680796" y="2821423"/>
              <a:ext cx="857963" cy="676656"/>
            </a:xfrm>
            <a:prstGeom prst="rect">
              <a:avLst/>
            </a:prstGeom>
            <a:solidFill>
              <a:schemeClr val="accent6">
                <a:lumMod val="75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82" name="TextBox 481"/>
            <p:cNvSpPr txBox="1"/>
            <p:nvPr/>
          </p:nvSpPr>
          <p:spPr>
            <a:xfrm>
              <a:off x="2736536" y="2585102"/>
              <a:ext cx="784031"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Recruiting</a:t>
              </a:r>
            </a:p>
          </p:txBody>
        </p:sp>
        <p:pic>
          <p:nvPicPr>
            <p:cNvPr id="483" name="Picture 482"/>
            <p:cNvPicPr>
              <a:picLocks noChangeAspect="1"/>
            </p:cNvPicPr>
            <p:nvPr/>
          </p:nvPicPr>
          <p:blipFill>
            <a:blip r:embed="rId7"/>
            <a:stretch>
              <a:fillRect/>
            </a:stretch>
          </p:blipFill>
          <p:spPr>
            <a:xfrm>
              <a:off x="2862745" y="2904770"/>
              <a:ext cx="487072" cy="505452"/>
            </a:xfrm>
            <a:prstGeom prst="ellipse">
              <a:avLst/>
            </a:prstGeom>
            <a:ln w="28575">
              <a:solidFill>
                <a:schemeClr val="bg2">
                  <a:lumMod val="75000"/>
                </a:schemeClr>
              </a:solidFill>
            </a:ln>
          </p:spPr>
        </p:pic>
      </p:grpSp>
      <p:grpSp>
        <p:nvGrpSpPr>
          <p:cNvPr id="71" name="Group 70"/>
          <p:cNvGrpSpPr/>
          <p:nvPr/>
        </p:nvGrpSpPr>
        <p:grpSpPr>
          <a:xfrm>
            <a:off x="4640635" y="5424809"/>
            <a:ext cx="1294231" cy="870922"/>
            <a:chOff x="10919537" y="2368421"/>
            <a:chExt cx="1294531" cy="871124"/>
          </a:xfrm>
        </p:grpSpPr>
        <p:sp>
          <p:nvSpPr>
            <p:cNvPr id="72" name="Rectangle 71"/>
            <p:cNvSpPr/>
            <p:nvPr/>
          </p:nvSpPr>
          <p:spPr bwMode="gray">
            <a:xfrm>
              <a:off x="11120297" y="2562889"/>
              <a:ext cx="859536" cy="676656"/>
            </a:xfrm>
            <a:prstGeom prst="rect">
              <a:avLst/>
            </a:prstGeom>
            <a:solidFill>
              <a:schemeClr val="bg1">
                <a:lumMod val="50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73" name="TextBox 72"/>
            <p:cNvSpPr txBox="1"/>
            <p:nvPr/>
          </p:nvSpPr>
          <p:spPr>
            <a:xfrm>
              <a:off x="10919537" y="2368421"/>
              <a:ext cx="1294531"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Central</a:t>
              </a:r>
            </a:p>
          </p:txBody>
        </p:sp>
      </p:grpSp>
      <p:pic>
        <p:nvPicPr>
          <p:cNvPr id="74" name="Picture 73"/>
          <p:cNvPicPr>
            <a:picLocks noChangeAspect="1"/>
          </p:cNvPicPr>
          <p:nvPr/>
        </p:nvPicPr>
        <p:blipFill>
          <a:blip r:embed="rId8"/>
          <a:stretch>
            <a:fillRect/>
          </a:stretch>
        </p:blipFill>
        <p:spPr>
          <a:xfrm>
            <a:off x="4976884" y="5662397"/>
            <a:ext cx="634156" cy="569937"/>
          </a:xfrm>
          <a:prstGeom prst="roundRect">
            <a:avLst/>
          </a:prstGeom>
          <a:ln w="28575">
            <a:solidFill>
              <a:schemeClr val="bg2">
                <a:lumMod val="50000"/>
              </a:schemeClr>
            </a:solidFill>
          </a:ln>
        </p:spPr>
      </p:pic>
      <p:cxnSp>
        <p:nvCxnSpPr>
          <p:cNvPr id="4" name="Elbow Connector 3"/>
          <p:cNvCxnSpPr>
            <a:stCxn id="72" idx="3"/>
            <a:endCxn id="420" idx="2"/>
          </p:cNvCxnSpPr>
          <p:nvPr/>
        </p:nvCxnSpPr>
        <p:spPr>
          <a:xfrm flipV="1">
            <a:off x="5700686" y="5642195"/>
            <a:ext cx="1484545" cy="315287"/>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Group 66"/>
          <p:cNvGrpSpPr/>
          <p:nvPr/>
        </p:nvGrpSpPr>
        <p:grpSpPr>
          <a:xfrm>
            <a:off x="10401692" y="5547109"/>
            <a:ext cx="1294231" cy="905743"/>
            <a:chOff x="10275380" y="1505472"/>
            <a:chExt cx="1294531" cy="905953"/>
          </a:xfrm>
        </p:grpSpPr>
        <p:sp>
          <p:nvSpPr>
            <p:cNvPr id="68" name="Rectangle 67"/>
            <p:cNvSpPr/>
            <p:nvPr/>
          </p:nvSpPr>
          <p:spPr bwMode="gray">
            <a:xfrm>
              <a:off x="10492431" y="1726619"/>
              <a:ext cx="843173" cy="684806"/>
            </a:xfrm>
            <a:prstGeom prst="rect">
              <a:avLst/>
            </a:prstGeom>
            <a:solidFill>
              <a:schemeClr val="bg1">
                <a:lumMod val="65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69" name="Picture 68"/>
            <p:cNvPicPr>
              <a:picLocks noChangeAspect="1"/>
            </p:cNvPicPr>
            <p:nvPr/>
          </p:nvPicPr>
          <p:blipFill>
            <a:blip r:embed="rId9"/>
            <a:stretch>
              <a:fillRect/>
            </a:stretch>
          </p:blipFill>
          <p:spPr>
            <a:xfrm>
              <a:off x="10661650" y="1773765"/>
              <a:ext cx="521096" cy="554357"/>
            </a:xfrm>
            <a:prstGeom prst="ellipse">
              <a:avLst/>
            </a:prstGeom>
            <a:ln w="28575">
              <a:solidFill>
                <a:schemeClr val="bg2">
                  <a:lumMod val="75000"/>
                </a:schemeClr>
              </a:solidFill>
            </a:ln>
          </p:spPr>
        </p:pic>
        <p:sp>
          <p:nvSpPr>
            <p:cNvPr id="75" name="TextBox 74"/>
            <p:cNvSpPr txBox="1"/>
            <p:nvPr/>
          </p:nvSpPr>
          <p:spPr>
            <a:xfrm>
              <a:off x="10275380" y="1505472"/>
              <a:ext cx="1294531" cy="184709"/>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Profile</a:t>
              </a:r>
            </a:p>
          </p:txBody>
        </p:sp>
      </p:grpSp>
      <p:cxnSp>
        <p:nvCxnSpPr>
          <p:cNvPr id="14" name="Elbow Connector 13"/>
          <p:cNvCxnSpPr>
            <a:stCxn id="449" idx="1"/>
            <a:endCxn id="475" idx="3"/>
          </p:cNvCxnSpPr>
          <p:nvPr/>
        </p:nvCxnSpPr>
        <p:spPr>
          <a:xfrm rot="10800000">
            <a:off x="6999678" y="4115610"/>
            <a:ext cx="2589913" cy="653555"/>
          </a:xfrm>
          <a:prstGeom prst="bentConnector3">
            <a:avLst>
              <a:gd name="adj1" fmla="val 59627"/>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457" idx="1"/>
            <a:endCxn id="466" idx="3"/>
          </p:cNvCxnSpPr>
          <p:nvPr/>
        </p:nvCxnSpPr>
        <p:spPr>
          <a:xfrm rot="10800000">
            <a:off x="8527179" y="2383849"/>
            <a:ext cx="1351648" cy="671317"/>
          </a:xfrm>
          <a:prstGeom prst="bentConnector3">
            <a:avLst>
              <a:gd name="adj1" fmla="val 6998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Flowchart: Off-page Connector 87"/>
          <p:cNvSpPr/>
          <p:nvPr/>
        </p:nvSpPr>
        <p:spPr bwMode="gray">
          <a:xfrm>
            <a:off x="8880018" y="1621176"/>
            <a:ext cx="879571" cy="405012"/>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Perform &amp; Reward</a:t>
            </a:r>
          </a:p>
        </p:txBody>
      </p:sp>
      <p:cxnSp>
        <p:nvCxnSpPr>
          <p:cNvPr id="26" name="Elbow Connector 25"/>
          <p:cNvCxnSpPr>
            <a:stCxn id="467" idx="3"/>
            <a:endCxn id="88" idx="1"/>
          </p:cNvCxnSpPr>
          <p:nvPr/>
        </p:nvCxnSpPr>
        <p:spPr>
          <a:xfrm flipV="1">
            <a:off x="8582376" y="1823682"/>
            <a:ext cx="297641" cy="83638"/>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7" name="Group 76"/>
          <p:cNvGrpSpPr/>
          <p:nvPr/>
        </p:nvGrpSpPr>
        <p:grpSpPr>
          <a:xfrm>
            <a:off x="3359686" y="5187933"/>
            <a:ext cx="882446" cy="891969"/>
            <a:chOff x="9353737" y="3470275"/>
            <a:chExt cx="882650" cy="892175"/>
          </a:xfrm>
        </p:grpSpPr>
        <p:sp>
          <p:nvSpPr>
            <p:cNvPr id="78" name="Rectangle 77"/>
            <p:cNvSpPr>
              <a:spLocks noChangeArrowheads="1"/>
            </p:cNvSpPr>
            <p:nvPr/>
          </p:nvSpPr>
          <p:spPr bwMode="auto">
            <a:xfrm>
              <a:off x="9353737" y="3663950"/>
              <a:ext cx="882650" cy="698500"/>
            </a:xfrm>
            <a:prstGeom prst="rect">
              <a:avLst/>
            </a:prstGeom>
            <a:solidFill>
              <a:srgbClr val="FFD0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79" name="Rectangle 78"/>
            <p:cNvSpPr>
              <a:spLocks noChangeArrowheads="1"/>
            </p:cNvSpPr>
            <p:nvPr/>
          </p:nvSpPr>
          <p:spPr bwMode="auto">
            <a:xfrm>
              <a:off x="9593449" y="3470275"/>
              <a:ext cx="42227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217"/>
              <a:r>
                <a:rPr lang="en-US" altLang="en-US" sz="1200" b="1" dirty="0">
                  <a:solidFill>
                    <a:srgbClr val="7F7F7F"/>
                  </a:solidFill>
                </a:rPr>
                <a:t>Jam</a:t>
              </a:r>
              <a:endParaRPr lang="en-US" altLang="en-US" sz="1800" dirty="0"/>
            </a:p>
          </p:txBody>
        </p:sp>
        <p:pic>
          <p:nvPicPr>
            <p:cNvPr id="81" name="Picture 3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60099" y="3725863"/>
              <a:ext cx="673100" cy="5826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Freeform 39"/>
            <p:cNvSpPr>
              <a:spLocks/>
            </p:cNvSpPr>
            <p:nvPr/>
          </p:nvSpPr>
          <p:spPr bwMode="auto">
            <a:xfrm>
              <a:off x="9445812" y="3706813"/>
              <a:ext cx="696913" cy="614363"/>
            </a:xfrm>
            <a:custGeom>
              <a:avLst/>
              <a:gdLst>
                <a:gd name="T0" fmla="*/ 219 w 439"/>
                <a:gd name="T1" fmla="*/ 0 h 387"/>
                <a:gd name="T2" fmla="*/ 242 w 439"/>
                <a:gd name="T3" fmla="*/ 1 h 387"/>
                <a:gd name="T4" fmla="*/ 263 w 439"/>
                <a:gd name="T5" fmla="*/ 5 h 387"/>
                <a:gd name="T6" fmla="*/ 284 w 439"/>
                <a:gd name="T7" fmla="*/ 9 h 387"/>
                <a:gd name="T8" fmla="*/ 305 w 439"/>
                <a:gd name="T9" fmla="*/ 16 h 387"/>
                <a:gd name="T10" fmla="*/ 324 w 439"/>
                <a:gd name="T11" fmla="*/ 24 h 387"/>
                <a:gd name="T12" fmla="*/ 342 w 439"/>
                <a:gd name="T13" fmla="*/ 33 h 387"/>
                <a:gd name="T14" fmla="*/ 374 w 439"/>
                <a:gd name="T15" fmla="*/ 56 h 387"/>
                <a:gd name="T16" fmla="*/ 388 w 439"/>
                <a:gd name="T17" fmla="*/ 71 h 387"/>
                <a:gd name="T18" fmla="*/ 401 w 439"/>
                <a:gd name="T19" fmla="*/ 85 h 387"/>
                <a:gd name="T20" fmla="*/ 412 w 439"/>
                <a:gd name="T21" fmla="*/ 101 h 387"/>
                <a:gd name="T22" fmla="*/ 421 w 439"/>
                <a:gd name="T23" fmla="*/ 118 h 387"/>
                <a:gd name="T24" fmla="*/ 429 w 439"/>
                <a:gd name="T25" fmla="*/ 136 h 387"/>
                <a:gd name="T26" fmla="*/ 434 w 439"/>
                <a:gd name="T27" fmla="*/ 154 h 387"/>
                <a:gd name="T28" fmla="*/ 438 w 439"/>
                <a:gd name="T29" fmla="*/ 174 h 387"/>
                <a:gd name="T30" fmla="*/ 439 w 439"/>
                <a:gd name="T31" fmla="*/ 194 h 387"/>
                <a:gd name="T32" fmla="*/ 438 w 439"/>
                <a:gd name="T33" fmla="*/ 213 h 387"/>
                <a:gd name="T34" fmla="*/ 434 w 439"/>
                <a:gd name="T35" fmla="*/ 233 h 387"/>
                <a:gd name="T36" fmla="*/ 429 w 439"/>
                <a:gd name="T37" fmla="*/ 251 h 387"/>
                <a:gd name="T38" fmla="*/ 421 w 439"/>
                <a:gd name="T39" fmla="*/ 269 h 387"/>
                <a:gd name="T40" fmla="*/ 412 w 439"/>
                <a:gd name="T41" fmla="*/ 286 h 387"/>
                <a:gd name="T42" fmla="*/ 401 w 439"/>
                <a:gd name="T43" fmla="*/ 302 h 387"/>
                <a:gd name="T44" fmla="*/ 388 w 439"/>
                <a:gd name="T45" fmla="*/ 317 h 387"/>
                <a:gd name="T46" fmla="*/ 374 w 439"/>
                <a:gd name="T47" fmla="*/ 331 h 387"/>
                <a:gd name="T48" fmla="*/ 342 w 439"/>
                <a:gd name="T49" fmla="*/ 354 h 387"/>
                <a:gd name="T50" fmla="*/ 324 w 439"/>
                <a:gd name="T51" fmla="*/ 364 h 387"/>
                <a:gd name="T52" fmla="*/ 305 w 439"/>
                <a:gd name="T53" fmla="*/ 372 h 387"/>
                <a:gd name="T54" fmla="*/ 284 w 439"/>
                <a:gd name="T55" fmla="*/ 378 h 387"/>
                <a:gd name="T56" fmla="*/ 263 w 439"/>
                <a:gd name="T57" fmla="*/ 383 h 387"/>
                <a:gd name="T58" fmla="*/ 242 w 439"/>
                <a:gd name="T59" fmla="*/ 386 h 387"/>
                <a:gd name="T60" fmla="*/ 219 w 439"/>
                <a:gd name="T61" fmla="*/ 387 h 387"/>
                <a:gd name="T62" fmla="*/ 197 w 439"/>
                <a:gd name="T63" fmla="*/ 386 h 387"/>
                <a:gd name="T64" fmla="*/ 175 w 439"/>
                <a:gd name="T65" fmla="*/ 383 h 387"/>
                <a:gd name="T66" fmla="*/ 154 w 439"/>
                <a:gd name="T67" fmla="*/ 378 h 387"/>
                <a:gd name="T68" fmla="*/ 134 w 439"/>
                <a:gd name="T69" fmla="*/ 372 h 387"/>
                <a:gd name="T70" fmla="*/ 115 w 439"/>
                <a:gd name="T71" fmla="*/ 364 h 387"/>
                <a:gd name="T72" fmla="*/ 97 w 439"/>
                <a:gd name="T73" fmla="*/ 354 h 387"/>
                <a:gd name="T74" fmla="*/ 65 w 439"/>
                <a:gd name="T75" fmla="*/ 331 h 387"/>
                <a:gd name="T76" fmla="*/ 50 w 439"/>
                <a:gd name="T77" fmla="*/ 317 h 387"/>
                <a:gd name="T78" fmla="*/ 38 w 439"/>
                <a:gd name="T79" fmla="*/ 302 h 387"/>
                <a:gd name="T80" fmla="*/ 27 w 439"/>
                <a:gd name="T81" fmla="*/ 286 h 387"/>
                <a:gd name="T82" fmla="*/ 17 w 439"/>
                <a:gd name="T83" fmla="*/ 269 h 387"/>
                <a:gd name="T84" fmla="*/ 10 w 439"/>
                <a:gd name="T85" fmla="*/ 251 h 387"/>
                <a:gd name="T86" fmla="*/ 4 w 439"/>
                <a:gd name="T87" fmla="*/ 233 h 387"/>
                <a:gd name="T88" fmla="*/ 1 w 439"/>
                <a:gd name="T89" fmla="*/ 213 h 387"/>
                <a:gd name="T90" fmla="*/ 0 w 439"/>
                <a:gd name="T91" fmla="*/ 194 h 387"/>
                <a:gd name="T92" fmla="*/ 1 w 439"/>
                <a:gd name="T93" fmla="*/ 174 h 387"/>
                <a:gd name="T94" fmla="*/ 4 w 439"/>
                <a:gd name="T95" fmla="*/ 154 h 387"/>
                <a:gd name="T96" fmla="*/ 10 w 439"/>
                <a:gd name="T97" fmla="*/ 136 h 387"/>
                <a:gd name="T98" fmla="*/ 17 w 439"/>
                <a:gd name="T99" fmla="*/ 118 h 387"/>
                <a:gd name="T100" fmla="*/ 27 w 439"/>
                <a:gd name="T101" fmla="*/ 101 h 387"/>
                <a:gd name="T102" fmla="*/ 38 w 439"/>
                <a:gd name="T103" fmla="*/ 85 h 387"/>
                <a:gd name="T104" fmla="*/ 50 w 439"/>
                <a:gd name="T105" fmla="*/ 71 h 387"/>
                <a:gd name="T106" fmla="*/ 65 w 439"/>
                <a:gd name="T107" fmla="*/ 56 h 387"/>
                <a:gd name="T108" fmla="*/ 97 w 439"/>
                <a:gd name="T109" fmla="*/ 33 h 387"/>
                <a:gd name="T110" fmla="*/ 115 w 439"/>
                <a:gd name="T111" fmla="*/ 24 h 387"/>
                <a:gd name="T112" fmla="*/ 134 w 439"/>
                <a:gd name="T113" fmla="*/ 16 h 387"/>
                <a:gd name="T114" fmla="*/ 154 w 439"/>
                <a:gd name="T115" fmla="*/ 9 h 387"/>
                <a:gd name="T116" fmla="*/ 175 w 439"/>
                <a:gd name="T117" fmla="*/ 5 h 387"/>
                <a:gd name="T118" fmla="*/ 197 w 439"/>
                <a:gd name="T119" fmla="*/ 1 h 387"/>
                <a:gd name="T120" fmla="*/ 219 w 439"/>
                <a:gd name="T121"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9" h="387">
                  <a:moveTo>
                    <a:pt x="219" y="0"/>
                  </a:moveTo>
                  <a:lnTo>
                    <a:pt x="242" y="1"/>
                  </a:lnTo>
                  <a:lnTo>
                    <a:pt x="263" y="5"/>
                  </a:lnTo>
                  <a:lnTo>
                    <a:pt x="284" y="9"/>
                  </a:lnTo>
                  <a:lnTo>
                    <a:pt x="305" y="16"/>
                  </a:lnTo>
                  <a:lnTo>
                    <a:pt x="324" y="24"/>
                  </a:lnTo>
                  <a:lnTo>
                    <a:pt x="342" y="33"/>
                  </a:lnTo>
                  <a:lnTo>
                    <a:pt x="374" y="56"/>
                  </a:lnTo>
                  <a:lnTo>
                    <a:pt x="388" y="71"/>
                  </a:lnTo>
                  <a:lnTo>
                    <a:pt x="401" y="85"/>
                  </a:lnTo>
                  <a:lnTo>
                    <a:pt x="412" y="101"/>
                  </a:lnTo>
                  <a:lnTo>
                    <a:pt x="421" y="118"/>
                  </a:lnTo>
                  <a:lnTo>
                    <a:pt x="429" y="136"/>
                  </a:lnTo>
                  <a:lnTo>
                    <a:pt x="434" y="154"/>
                  </a:lnTo>
                  <a:lnTo>
                    <a:pt x="438" y="174"/>
                  </a:lnTo>
                  <a:lnTo>
                    <a:pt x="439" y="194"/>
                  </a:lnTo>
                  <a:lnTo>
                    <a:pt x="438" y="213"/>
                  </a:lnTo>
                  <a:lnTo>
                    <a:pt x="434" y="233"/>
                  </a:lnTo>
                  <a:lnTo>
                    <a:pt x="429" y="251"/>
                  </a:lnTo>
                  <a:lnTo>
                    <a:pt x="421" y="269"/>
                  </a:lnTo>
                  <a:lnTo>
                    <a:pt x="412" y="286"/>
                  </a:lnTo>
                  <a:lnTo>
                    <a:pt x="401" y="302"/>
                  </a:lnTo>
                  <a:lnTo>
                    <a:pt x="388" y="317"/>
                  </a:lnTo>
                  <a:lnTo>
                    <a:pt x="374" y="331"/>
                  </a:lnTo>
                  <a:lnTo>
                    <a:pt x="342" y="354"/>
                  </a:lnTo>
                  <a:lnTo>
                    <a:pt x="324" y="364"/>
                  </a:lnTo>
                  <a:lnTo>
                    <a:pt x="305" y="372"/>
                  </a:lnTo>
                  <a:lnTo>
                    <a:pt x="284" y="378"/>
                  </a:lnTo>
                  <a:lnTo>
                    <a:pt x="263" y="383"/>
                  </a:lnTo>
                  <a:lnTo>
                    <a:pt x="242" y="386"/>
                  </a:lnTo>
                  <a:lnTo>
                    <a:pt x="219" y="387"/>
                  </a:lnTo>
                  <a:lnTo>
                    <a:pt x="197" y="386"/>
                  </a:lnTo>
                  <a:lnTo>
                    <a:pt x="175" y="383"/>
                  </a:lnTo>
                  <a:lnTo>
                    <a:pt x="154" y="378"/>
                  </a:lnTo>
                  <a:lnTo>
                    <a:pt x="134" y="372"/>
                  </a:lnTo>
                  <a:lnTo>
                    <a:pt x="115" y="364"/>
                  </a:lnTo>
                  <a:lnTo>
                    <a:pt x="97" y="354"/>
                  </a:lnTo>
                  <a:lnTo>
                    <a:pt x="65" y="331"/>
                  </a:lnTo>
                  <a:lnTo>
                    <a:pt x="50" y="317"/>
                  </a:lnTo>
                  <a:lnTo>
                    <a:pt x="38" y="302"/>
                  </a:lnTo>
                  <a:lnTo>
                    <a:pt x="27" y="286"/>
                  </a:lnTo>
                  <a:lnTo>
                    <a:pt x="17" y="269"/>
                  </a:lnTo>
                  <a:lnTo>
                    <a:pt x="10" y="251"/>
                  </a:lnTo>
                  <a:lnTo>
                    <a:pt x="4" y="233"/>
                  </a:lnTo>
                  <a:lnTo>
                    <a:pt x="1" y="213"/>
                  </a:lnTo>
                  <a:lnTo>
                    <a:pt x="0" y="194"/>
                  </a:lnTo>
                  <a:lnTo>
                    <a:pt x="1" y="174"/>
                  </a:lnTo>
                  <a:lnTo>
                    <a:pt x="4" y="154"/>
                  </a:lnTo>
                  <a:lnTo>
                    <a:pt x="10" y="136"/>
                  </a:lnTo>
                  <a:lnTo>
                    <a:pt x="17" y="118"/>
                  </a:lnTo>
                  <a:lnTo>
                    <a:pt x="27" y="101"/>
                  </a:lnTo>
                  <a:lnTo>
                    <a:pt x="38" y="85"/>
                  </a:lnTo>
                  <a:lnTo>
                    <a:pt x="50" y="71"/>
                  </a:lnTo>
                  <a:lnTo>
                    <a:pt x="65" y="56"/>
                  </a:lnTo>
                  <a:lnTo>
                    <a:pt x="97" y="33"/>
                  </a:lnTo>
                  <a:lnTo>
                    <a:pt x="115" y="24"/>
                  </a:lnTo>
                  <a:lnTo>
                    <a:pt x="134" y="16"/>
                  </a:lnTo>
                  <a:lnTo>
                    <a:pt x="154" y="9"/>
                  </a:lnTo>
                  <a:lnTo>
                    <a:pt x="175" y="5"/>
                  </a:lnTo>
                  <a:lnTo>
                    <a:pt x="197" y="1"/>
                  </a:lnTo>
                  <a:lnTo>
                    <a:pt x="219" y="0"/>
                  </a:lnTo>
                  <a:close/>
                </a:path>
              </a:pathLst>
            </a:custGeom>
            <a:noFill/>
            <a:ln w="30163" cap="rnd">
              <a:solidFill>
                <a:srgbClr val="9999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9" tIns="45709" rIns="91419" bIns="45709" numCol="1" anchor="t" anchorCtr="0" compatLnSpc="1">
              <a:prstTxWarp prst="textNoShape">
                <a:avLst/>
              </a:prstTxWarp>
            </a:bodyPr>
            <a:lstStyle/>
            <a:p>
              <a:endParaRPr lang="en-US"/>
            </a:p>
          </p:txBody>
        </p:sp>
      </p:grpSp>
      <p:cxnSp>
        <p:nvCxnSpPr>
          <p:cNvPr id="5" name="Elbow Connector 4"/>
          <p:cNvCxnSpPr>
            <a:stCxn id="79" idx="0"/>
            <a:endCxn id="423" idx="2"/>
          </p:cNvCxnSpPr>
          <p:nvPr/>
        </p:nvCxnSpPr>
        <p:spPr>
          <a:xfrm rot="5400000" flipH="1" flipV="1">
            <a:off x="3447295" y="4822269"/>
            <a:ext cx="728802" cy="2527"/>
          </a:xfrm>
          <a:prstGeom prst="bentConnector3">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5" name="Oval 84"/>
          <p:cNvSpPr/>
          <p:nvPr/>
        </p:nvSpPr>
        <p:spPr bwMode="gray">
          <a:xfrm>
            <a:off x="8274622" y="3405080"/>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4a</a:t>
            </a:r>
          </a:p>
        </p:txBody>
      </p:sp>
      <p:sp>
        <p:nvSpPr>
          <p:cNvPr id="86" name="Oval 85"/>
          <p:cNvSpPr/>
          <p:nvPr/>
        </p:nvSpPr>
        <p:spPr bwMode="gray">
          <a:xfrm>
            <a:off x="7443727" y="2986548"/>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5a</a:t>
            </a:r>
          </a:p>
        </p:txBody>
      </p:sp>
      <p:sp>
        <p:nvSpPr>
          <p:cNvPr id="89" name="Oval 88"/>
          <p:cNvSpPr/>
          <p:nvPr/>
        </p:nvSpPr>
        <p:spPr bwMode="gray">
          <a:xfrm>
            <a:off x="6320667" y="5708567"/>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10</a:t>
            </a:r>
          </a:p>
        </p:txBody>
      </p:sp>
      <p:sp>
        <p:nvSpPr>
          <p:cNvPr id="90" name="Oval 89"/>
          <p:cNvSpPr/>
          <p:nvPr/>
        </p:nvSpPr>
        <p:spPr bwMode="gray">
          <a:xfrm>
            <a:off x="8170839" y="5026389"/>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9</a:t>
            </a:r>
          </a:p>
        </p:txBody>
      </p:sp>
      <p:sp>
        <p:nvSpPr>
          <p:cNvPr id="91" name="Oval 90"/>
          <p:cNvSpPr/>
          <p:nvPr/>
        </p:nvSpPr>
        <p:spPr bwMode="gray">
          <a:xfrm>
            <a:off x="10772454" y="5090706"/>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8</a:t>
            </a:r>
          </a:p>
        </p:txBody>
      </p:sp>
      <p:sp>
        <p:nvSpPr>
          <p:cNvPr id="94" name="Oval 93"/>
          <p:cNvSpPr/>
          <p:nvPr/>
        </p:nvSpPr>
        <p:spPr bwMode="gray">
          <a:xfrm>
            <a:off x="5552093" y="2475083"/>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3</a:t>
            </a:r>
          </a:p>
        </p:txBody>
      </p:sp>
      <p:sp>
        <p:nvSpPr>
          <p:cNvPr id="96" name="Oval 95"/>
          <p:cNvSpPr/>
          <p:nvPr/>
        </p:nvSpPr>
        <p:spPr bwMode="gray">
          <a:xfrm>
            <a:off x="8701422" y="2569631"/>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5b</a:t>
            </a:r>
          </a:p>
        </p:txBody>
      </p:sp>
      <p:grpSp>
        <p:nvGrpSpPr>
          <p:cNvPr id="3" name="Group 2"/>
          <p:cNvGrpSpPr/>
          <p:nvPr/>
        </p:nvGrpSpPr>
        <p:grpSpPr>
          <a:xfrm>
            <a:off x="308105" y="3211220"/>
            <a:ext cx="1297759" cy="890777"/>
            <a:chOff x="306765" y="3211963"/>
            <a:chExt cx="1298059" cy="890983"/>
          </a:xfrm>
        </p:grpSpPr>
        <p:grpSp>
          <p:nvGrpSpPr>
            <p:cNvPr id="232" name="Group 231"/>
            <p:cNvGrpSpPr/>
            <p:nvPr/>
          </p:nvGrpSpPr>
          <p:grpSpPr>
            <a:xfrm>
              <a:off x="306765" y="3211963"/>
              <a:ext cx="1298059" cy="890983"/>
              <a:chOff x="9840226" y="1505472"/>
              <a:chExt cx="1563244" cy="919331"/>
            </a:xfrm>
          </p:grpSpPr>
          <p:sp>
            <p:nvSpPr>
              <p:cNvPr id="233" name="Rectangle 232"/>
              <p:cNvSpPr/>
              <p:nvPr/>
            </p:nvSpPr>
            <p:spPr bwMode="gray">
              <a:xfrm>
                <a:off x="10140757" y="1726618"/>
                <a:ext cx="1035134" cy="698185"/>
              </a:xfrm>
              <a:prstGeom prst="rect">
                <a:avLst/>
              </a:prstGeom>
              <a:solidFill>
                <a:schemeClr val="bg1">
                  <a:lumMod val="65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235" name="TextBox 234"/>
              <p:cNvSpPr txBox="1"/>
              <p:nvPr/>
            </p:nvSpPr>
            <p:spPr>
              <a:xfrm>
                <a:off x="9840226" y="1505472"/>
                <a:ext cx="1563244" cy="190541"/>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Profile</a:t>
                </a:r>
              </a:p>
            </p:txBody>
          </p:sp>
        </p:grpSp>
        <p:pic>
          <p:nvPicPr>
            <p:cNvPr id="97" name="Picture 96"/>
            <p:cNvPicPr>
              <a:picLocks noChangeAspect="1"/>
            </p:cNvPicPr>
            <p:nvPr/>
          </p:nvPicPr>
          <p:blipFill>
            <a:blip r:embed="rId9"/>
            <a:stretch>
              <a:fillRect/>
            </a:stretch>
          </p:blipFill>
          <p:spPr>
            <a:xfrm>
              <a:off x="711403" y="3456032"/>
              <a:ext cx="580141" cy="617171"/>
            </a:xfrm>
            <a:prstGeom prst="ellipse">
              <a:avLst/>
            </a:prstGeom>
            <a:ln w="28575">
              <a:solidFill>
                <a:schemeClr val="bg2">
                  <a:lumMod val="75000"/>
                </a:schemeClr>
              </a:solidFill>
            </a:ln>
          </p:spPr>
        </p:pic>
      </p:grpSp>
      <p:cxnSp>
        <p:nvCxnSpPr>
          <p:cNvPr id="11" name="Elbow Connector 10"/>
          <p:cNvCxnSpPr>
            <a:stCxn id="420" idx="1"/>
            <a:endCxn id="423" idx="3"/>
          </p:cNvCxnSpPr>
          <p:nvPr/>
        </p:nvCxnSpPr>
        <p:spPr>
          <a:xfrm rot="10800000">
            <a:off x="4241842" y="4120881"/>
            <a:ext cx="2513721" cy="1183064"/>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2146115" y="2483583"/>
            <a:ext cx="1294231"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Goals</a:t>
            </a:r>
          </a:p>
        </p:txBody>
      </p:sp>
      <p:grpSp>
        <p:nvGrpSpPr>
          <p:cNvPr id="110" name="Group 109"/>
          <p:cNvGrpSpPr/>
          <p:nvPr/>
        </p:nvGrpSpPr>
        <p:grpSpPr>
          <a:xfrm>
            <a:off x="2369138" y="2420827"/>
            <a:ext cx="859337" cy="676499"/>
            <a:chOff x="6457975" y="2872699"/>
            <a:chExt cx="859536" cy="676656"/>
          </a:xfrm>
        </p:grpSpPr>
        <p:sp>
          <p:nvSpPr>
            <p:cNvPr id="111" name="Rectangle 110"/>
            <p:cNvSpPr/>
            <p:nvPr/>
          </p:nvSpPr>
          <p:spPr bwMode="gray">
            <a:xfrm>
              <a:off x="6457975" y="2872699"/>
              <a:ext cx="859536" cy="676656"/>
            </a:xfrm>
            <a:prstGeom prst="rect">
              <a:avLst/>
            </a:prstGeom>
            <a:solidFill>
              <a:srgbClr val="D4652D"/>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112" name="Picture 111"/>
            <p:cNvPicPr>
              <a:picLocks noChangeAspect="1"/>
            </p:cNvPicPr>
            <p:nvPr/>
          </p:nvPicPr>
          <p:blipFill rotWithShape="1">
            <a:blip r:embed="rId11"/>
            <a:srcRect l="18956" t="7002"/>
            <a:stretch/>
          </p:blipFill>
          <p:spPr>
            <a:xfrm>
              <a:off x="6648440" y="2949659"/>
              <a:ext cx="494578" cy="497550"/>
            </a:xfrm>
            <a:prstGeom prst="ellipse">
              <a:avLst/>
            </a:prstGeom>
            <a:ln w="28575">
              <a:solidFill>
                <a:schemeClr val="bg2">
                  <a:lumMod val="75000"/>
                </a:schemeClr>
              </a:solidFill>
            </a:ln>
          </p:spPr>
        </p:pic>
      </p:grpSp>
      <p:sp>
        <p:nvSpPr>
          <p:cNvPr id="124" name="Flowchart: Off-page Connector 123"/>
          <p:cNvSpPr/>
          <p:nvPr/>
        </p:nvSpPr>
        <p:spPr bwMode="gray">
          <a:xfrm>
            <a:off x="2245138" y="1465689"/>
            <a:ext cx="1096184" cy="545129"/>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Perform &amp; Reward</a:t>
            </a:r>
          </a:p>
        </p:txBody>
      </p:sp>
      <p:cxnSp>
        <p:nvCxnSpPr>
          <p:cNvPr id="66" name="Elbow Connector 65"/>
          <p:cNvCxnSpPr>
            <a:stCxn id="104" idx="0"/>
            <a:endCxn id="124" idx="2"/>
          </p:cNvCxnSpPr>
          <p:nvPr/>
        </p:nvCxnSpPr>
        <p:spPr>
          <a:xfrm rot="16200000" flipV="1">
            <a:off x="2556849" y="2247200"/>
            <a:ext cx="472766" cy="1"/>
          </a:xfrm>
          <a:prstGeom prst="bentConnector3">
            <a:avLst>
              <a:gd name="adj1" fmla="val 5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Elbow Connector 118"/>
          <p:cNvCxnSpPr>
            <a:stCxn id="457" idx="3"/>
            <a:endCxn id="207" idx="0"/>
          </p:cNvCxnSpPr>
          <p:nvPr/>
        </p:nvCxnSpPr>
        <p:spPr>
          <a:xfrm flipH="1">
            <a:off x="3810504" y="3055165"/>
            <a:ext cx="7180435" cy="523615"/>
          </a:xfrm>
          <a:prstGeom prst="bentConnector4">
            <a:avLst>
              <a:gd name="adj1" fmla="val -3183"/>
              <a:gd name="adj2" fmla="val -300289"/>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1" name="Oval 140"/>
          <p:cNvSpPr/>
          <p:nvPr/>
        </p:nvSpPr>
        <p:spPr bwMode="gray">
          <a:xfrm>
            <a:off x="10645883" y="1999631"/>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4b</a:t>
            </a:r>
          </a:p>
        </p:txBody>
      </p:sp>
      <p:cxnSp>
        <p:nvCxnSpPr>
          <p:cNvPr id="122" name="Elbow Connector 121"/>
          <p:cNvCxnSpPr>
            <a:stCxn id="452" idx="3"/>
            <a:endCxn id="207" idx="0"/>
          </p:cNvCxnSpPr>
          <p:nvPr/>
        </p:nvCxnSpPr>
        <p:spPr>
          <a:xfrm flipH="1" flipV="1">
            <a:off x="3810504" y="3578781"/>
            <a:ext cx="6668344" cy="717255"/>
          </a:xfrm>
          <a:prstGeom prst="bentConnector4">
            <a:avLst>
              <a:gd name="adj1" fmla="val -15111"/>
              <a:gd name="adj2" fmla="val 39112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6" name="Oval 145"/>
          <p:cNvSpPr/>
          <p:nvPr/>
        </p:nvSpPr>
        <p:spPr bwMode="gray">
          <a:xfrm>
            <a:off x="6256657" y="4873267"/>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6a</a:t>
            </a:r>
          </a:p>
        </p:txBody>
      </p:sp>
      <p:sp>
        <p:nvSpPr>
          <p:cNvPr id="149" name="Oval 148"/>
          <p:cNvSpPr/>
          <p:nvPr/>
        </p:nvSpPr>
        <p:spPr bwMode="gray">
          <a:xfrm>
            <a:off x="10805528" y="4004908"/>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7b</a:t>
            </a:r>
          </a:p>
        </p:txBody>
      </p:sp>
      <p:sp>
        <p:nvSpPr>
          <p:cNvPr id="150" name="Oval 149"/>
          <p:cNvSpPr/>
          <p:nvPr/>
        </p:nvSpPr>
        <p:spPr bwMode="gray">
          <a:xfrm>
            <a:off x="7775363" y="4426659"/>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7a</a:t>
            </a:r>
          </a:p>
        </p:txBody>
      </p:sp>
      <p:sp>
        <p:nvSpPr>
          <p:cNvPr id="155" name="Oval 154"/>
          <p:cNvSpPr/>
          <p:nvPr/>
        </p:nvSpPr>
        <p:spPr bwMode="gray">
          <a:xfrm>
            <a:off x="3524111" y="4742225"/>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11</a:t>
            </a:r>
          </a:p>
        </p:txBody>
      </p:sp>
      <p:sp>
        <p:nvSpPr>
          <p:cNvPr id="221" name="5-Point Star 220"/>
          <p:cNvSpPr/>
          <p:nvPr/>
        </p:nvSpPr>
        <p:spPr bwMode="gray">
          <a:xfrm>
            <a:off x="2136898" y="3458861"/>
            <a:ext cx="726952" cy="537637"/>
          </a:xfrm>
          <a:prstGeom prst="star5">
            <a:avLst/>
          </a:prstGeom>
          <a:solidFill>
            <a:schemeClr val="accent1"/>
          </a:solidFill>
          <a:ln w="6350" algn="ctr">
            <a:solidFill>
              <a:schemeClr val="tx1"/>
            </a:solidFill>
            <a:miter lim="800000"/>
            <a:headEnd/>
            <a:tailEnd/>
          </a:ln>
        </p:spPr>
        <p:txBody>
          <a:bodyPr lIns="0" tIns="0" rIns="0" bIns="0" rtlCol="0" anchor="ctr"/>
          <a:lstStyle/>
          <a:p>
            <a:pPr algn="ctr" defTabSz="914217" fontAlgn="base">
              <a:spcBef>
                <a:spcPct val="50000"/>
              </a:spcBef>
              <a:spcAft>
                <a:spcPct val="0"/>
              </a:spcAft>
              <a:buClr>
                <a:srgbClr val="F0AB00"/>
              </a:buClr>
              <a:buSzPct val="80000"/>
            </a:pPr>
            <a:r>
              <a:rPr lang="en-US" sz="1000" kern="0" dirty="0">
                <a:ea typeface="Arial Unicode MS" pitchFamily="34" charset="-128"/>
                <a:cs typeface="Arial Unicode MS" pitchFamily="34" charset="-128"/>
              </a:rPr>
              <a:t>Start</a:t>
            </a:r>
          </a:p>
        </p:txBody>
      </p:sp>
      <p:grpSp>
        <p:nvGrpSpPr>
          <p:cNvPr id="469" name="Group 468"/>
          <p:cNvGrpSpPr/>
          <p:nvPr/>
        </p:nvGrpSpPr>
        <p:grpSpPr>
          <a:xfrm>
            <a:off x="5992829" y="1734936"/>
            <a:ext cx="1187770" cy="889199"/>
            <a:chOff x="7737214" y="2659950"/>
            <a:chExt cx="1188045" cy="889405"/>
          </a:xfrm>
        </p:grpSpPr>
        <p:sp>
          <p:nvSpPr>
            <p:cNvPr id="470" name="Rectangle 469"/>
            <p:cNvSpPr/>
            <p:nvPr/>
          </p:nvSpPr>
          <p:spPr bwMode="gray">
            <a:xfrm>
              <a:off x="7884731" y="2872699"/>
              <a:ext cx="859536" cy="676656"/>
            </a:xfrm>
            <a:prstGeom prst="rect">
              <a:avLst/>
            </a:prstGeom>
            <a:solidFill>
              <a:srgbClr val="92D050"/>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472" name="Picture 471"/>
            <p:cNvPicPr>
              <a:picLocks noChangeAspect="1"/>
            </p:cNvPicPr>
            <p:nvPr/>
          </p:nvPicPr>
          <p:blipFill>
            <a:blip r:embed="rId12"/>
            <a:stretch>
              <a:fillRect/>
            </a:stretch>
          </p:blipFill>
          <p:spPr>
            <a:xfrm>
              <a:off x="7961380" y="2966820"/>
              <a:ext cx="745295" cy="470109"/>
            </a:xfrm>
            <a:prstGeom prst="ellipse">
              <a:avLst/>
            </a:prstGeom>
            <a:ln w="28575">
              <a:solidFill>
                <a:schemeClr val="bg2">
                  <a:lumMod val="75000"/>
                </a:schemeClr>
              </a:solidFill>
            </a:ln>
          </p:spPr>
        </p:pic>
        <p:sp>
          <p:nvSpPr>
            <p:cNvPr id="471" name="TextBox 470"/>
            <p:cNvSpPr txBox="1"/>
            <p:nvPr/>
          </p:nvSpPr>
          <p:spPr>
            <a:xfrm>
              <a:off x="7737214" y="2659950"/>
              <a:ext cx="1188045" cy="188192"/>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Continuous PM</a:t>
              </a:r>
            </a:p>
          </p:txBody>
        </p:sp>
      </p:grpSp>
      <p:sp>
        <p:nvSpPr>
          <p:cNvPr id="95" name="Oval 94"/>
          <p:cNvSpPr/>
          <p:nvPr/>
        </p:nvSpPr>
        <p:spPr bwMode="gray">
          <a:xfrm>
            <a:off x="2530148" y="3296575"/>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a:t>
            </a:r>
          </a:p>
        </p:txBody>
      </p:sp>
      <p:sp>
        <p:nvSpPr>
          <p:cNvPr id="107" name="TextBox 106"/>
          <p:cNvSpPr txBox="1"/>
          <p:nvPr/>
        </p:nvSpPr>
        <p:spPr>
          <a:xfrm>
            <a:off x="2863970" y="3183199"/>
            <a:ext cx="649598" cy="5077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Add learning activity</a:t>
            </a:r>
          </a:p>
        </p:txBody>
      </p:sp>
      <p:cxnSp>
        <p:nvCxnSpPr>
          <p:cNvPr id="19" name="Elbow Connector 18"/>
          <p:cNvCxnSpPr>
            <a:stCxn id="423" idx="1"/>
            <a:endCxn id="111" idx="2"/>
          </p:cNvCxnSpPr>
          <p:nvPr/>
        </p:nvCxnSpPr>
        <p:spPr>
          <a:xfrm rot="10800000">
            <a:off x="2798808" y="3097326"/>
            <a:ext cx="585270" cy="1023555"/>
          </a:xfrm>
          <a:prstGeom prst="bentConnector2">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7" name="Oval 146"/>
          <p:cNvSpPr/>
          <p:nvPr/>
        </p:nvSpPr>
        <p:spPr bwMode="gray">
          <a:xfrm>
            <a:off x="5546504" y="4247995"/>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6b</a:t>
            </a:r>
          </a:p>
        </p:txBody>
      </p:sp>
      <p:sp>
        <p:nvSpPr>
          <p:cNvPr id="120" name="TextBox 119"/>
          <p:cNvSpPr txBox="1"/>
          <p:nvPr/>
        </p:nvSpPr>
        <p:spPr>
          <a:xfrm>
            <a:off x="2404159" y="2207503"/>
            <a:ext cx="831952" cy="184623"/>
          </a:xfrm>
          <a:prstGeom prst="rect">
            <a:avLst/>
          </a:prstGeom>
          <a:solidFill>
            <a:schemeClr val="bg1"/>
          </a:solid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Goals</a:t>
            </a:r>
          </a:p>
        </p:txBody>
      </p:sp>
      <p:sp>
        <p:nvSpPr>
          <p:cNvPr id="121" name="Rectangle 120"/>
          <p:cNvSpPr/>
          <p:nvPr/>
        </p:nvSpPr>
        <p:spPr bwMode="gray">
          <a:xfrm>
            <a:off x="190547" y="1310375"/>
            <a:ext cx="11817738" cy="5192643"/>
          </a:xfrm>
          <a:prstGeom prst="rect">
            <a:avLst/>
          </a:prstGeom>
          <a:solidFill>
            <a:schemeClr val="bg1">
              <a:alpha val="68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242" name="Elbow Connector 241"/>
          <p:cNvCxnSpPr>
            <a:stCxn id="476" idx="1"/>
            <a:endCxn id="207" idx="3"/>
          </p:cNvCxnSpPr>
          <p:nvPr/>
        </p:nvCxnSpPr>
        <p:spPr>
          <a:xfrm rot="10800000">
            <a:off x="4226481" y="3671092"/>
            <a:ext cx="1845050" cy="2627"/>
          </a:xfrm>
          <a:prstGeom prst="bentConnector3">
            <a:avLst>
              <a:gd name="adj1" fmla="val 50000"/>
            </a:avLst>
          </a:prstGeom>
          <a:ln w="6350">
            <a:solidFill>
              <a:schemeClr val="tx1"/>
            </a:solidFill>
            <a:headEnd type="triangle" w="med" len="med"/>
            <a:tailEnd type="triangle" w="med" len="med"/>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3384077" y="3578780"/>
            <a:ext cx="857764" cy="880350"/>
            <a:chOff x="479280" y="5250613"/>
            <a:chExt cx="857963" cy="880554"/>
          </a:xfrm>
        </p:grpSpPr>
        <p:sp>
          <p:nvSpPr>
            <p:cNvPr id="207" name="TextBox 206"/>
            <p:cNvSpPr txBox="1"/>
            <p:nvPr/>
          </p:nvSpPr>
          <p:spPr>
            <a:xfrm>
              <a:off x="489733" y="5250613"/>
              <a:ext cx="832145"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Learning</a:t>
              </a:r>
            </a:p>
          </p:txBody>
        </p:sp>
        <p:sp>
          <p:nvSpPr>
            <p:cNvPr id="423" name="Rectangle 422"/>
            <p:cNvSpPr/>
            <p:nvPr/>
          </p:nvSpPr>
          <p:spPr bwMode="gray">
            <a:xfrm>
              <a:off x="479280" y="5454511"/>
              <a:ext cx="857963" cy="676656"/>
            </a:xfrm>
            <a:prstGeom prst="rect">
              <a:avLst/>
            </a:prstGeom>
            <a:solidFill>
              <a:srgbClr val="9E3039"/>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424" name="Picture 423"/>
            <p:cNvPicPr>
              <a:picLocks noChangeAspect="1"/>
            </p:cNvPicPr>
            <p:nvPr/>
          </p:nvPicPr>
          <p:blipFill rotWithShape="1">
            <a:blip r:embed="rId13"/>
            <a:srcRect b="32705"/>
            <a:stretch/>
          </p:blipFill>
          <p:spPr>
            <a:xfrm>
              <a:off x="550337" y="5537608"/>
              <a:ext cx="716035" cy="488543"/>
            </a:xfrm>
            <a:prstGeom prst="ellipse">
              <a:avLst/>
            </a:prstGeom>
            <a:ln w="28575">
              <a:solidFill>
                <a:schemeClr val="bg2">
                  <a:lumMod val="75000"/>
                </a:schemeClr>
              </a:solidFill>
            </a:ln>
          </p:spPr>
        </p:pic>
      </p:grpSp>
      <p:sp>
        <p:nvSpPr>
          <p:cNvPr id="189" name="TextBox 188"/>
          <p:cNvSpPr txBox="1"/>
          <p:nvPr/>
        </p:nvSpPr>
        <p:spPr>
          <a:xfrm>
            <a:off x="4527240" y="3339499"/>
            <a:ext cx="1407349" cy="5077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Select from learning when defining development goals</a:t>
            </a:r>
          </a:p>
        </p:txBody>
      </p:sp>
      <p:sp>
        <p:nvSpPr>
          <p:cNvPr id="84" name="Oval 83"/>
          <p:cNvSpPr/>
          <p:nvPr/>
        </p:nvSpPr>
        <p:spPr bwMode="gray">
          <a:xfrm>
            <a:off x="4292477" y="3338986"/>
            <a:ext cx="207566" cy="198535"/>
          </a:xfrm>
          <a:prstGeom prst="ellipse">
            <a:avLst/>
          </a:prstGeom>
          <a:solidFill>
            <a:srgbClr val="0070C0"/>
          </a:solidFill>
          <a:ln w="6350" algn="ctr">
            <a:noFill/>
            <a:miter lim="800000"/>
            <a:headEnd/>
            <a:tailEnd/>
          </a:ln>
          <a:effectLst>
            <a:glow rad="228600">
              <a:schemeClr val="accent1">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2</a:t>
            </a:r>
          </a:p>
        </p:txBody>
      </p:sp>
      <p:grpSp>
        <p:nvGrpSpPr>
          <p:cNvPr id="474" name="Group 473"/>
          <p:cNvGrpSpPr/>
          <p:nvPr/>
        </p:nvGrpSpPr>
        <p:grpSpPr>
          <a:xfrm>
            <a:off x="6071529" y="3581408"/>
            <a:ext cx="992680" cy="874193"/>
            <a:chOff x="7676987" y="4055982"/>
            <a:chExt cx="992910" cy="874395"/>
          </a:xfrm>
        </p:grpSpPr>
        <p:sp>
          <p:nvSpPr>
            <p:cNvPr id="475" name="Rectangle 474"/>
            <p:cNvSpPr/>
            <p:nvPr/>
          </p:nvSpPr>
          <p:spPr bwMode="gray">
            <a:xfrm>
              <a:off x="7747386" y="4250239"/>
              <a:ext cx="857963" cy="680138"/>
            </a:xfrm>
            <a:prstGeom prst="rect">
              <a:avLst/>
            </a:prstGeom>
            <a:solidFill>
              <a:schemeClr val="accent1"/>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76" name="TextBox 475"/>
            <p:cNvSpPr txBox="1"/>
            <p:nvPr/>
          </p:nvSpPr>
          <p:spPr>
            <a:xfrm>
              <a:off x="7676987" y="4055982"/>
              <a:ext cx="992910"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Development</a:t>
              </a:r>
            </a:p>
          </p:txBody>
        </p:sp>
        <p:pic>
          <p:nvPicPr>
            <p:cNvPr id="477" name="Picture 476"/>
            <p:cNvPicPr>
              <a:picLocks noChangeAspect="1"/>
            </p:cNvPicPr>
            <p:nvPr/>
          </p:nvPicPr>
          <p:blipFill>
            <a:blip r:embed="rId14"/>
            <a:stretch>
              <a:fillRect/>
            </a:stretch>
          </p:blipFill>
          <p:spPr>
            <a:xfrm>
              <a:off x="7796594" y="4347401"/>
              <a:ext cx="757998" cy="477642"/>
            </a:xfrm>
            <a:prstGeom prst="ellipse">
              <a:avLst/>
            </a:prstGeom>
            <a:ln w="28575">
              <a:solidFill>
                <a:schemeClr val="bg2">
                  <a:lumMod val="75000"/>
                </a:schemeClr>
              </a:solidFill>
            </a:ln>
          </p:spPr>
        </p:pic>
      </p:grpSp>
      <p:pic>
        <p:nvPicPr>
          <p:cNvPr id="116" name="Picture 115"/>
          <p:cNvPicPr>
            <a:picLocks noChangeAspect="1"/>
          </p:cNvPicPr>
          <p:nvPr/>
        </p:nvPicPr>
        <p:blipFill>
          <a:blip r:embed="rId15"/>
          <a:stretch>
            <a:fillRect/>
          </a:stretch>
        </p:blipFill>
        <p:spPr>
          <a:xfrm>
            <a:off x="5975200" y="1310375"/>
            <a:ext cx="5707993" cy="2273313"/>
          </a:xfrm>
          <a:prstGeom prst="rect">
            <a:avLst/>
          </a:prstGeom>
          <a:ln>
            <a:noFill/>
          </a:ln>
          <a:effectLst>
            <a:glow rad="228600">
              <a:schemeClr val="accent1">
                <a:satMod val="175000"/>
                <a:alpha val="40000"/>
              </a:schemeClr>
            </a:glo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17" name="Picture 116"/>
          <p:cNvPicPr>
            <a:picLocks noChangeAspect="1"/>
          </p:cNvPicPr>
          <p:nvPr/>
        </p:nvPicPr>
        <p:blipFill>
          <a:blip r:embed="rId16"/>
          <a:stretch>
            <a:fillRect/>
          </a:stretch>
        </p:blipFill>
        <p:spPr>
          <a:xfrm>
            <a:off x="4752065" y="4717256"/>
            <a:ext cx="7441699" cy="845164"/>
          </a:xfrm>
          <a:prstGeom prst="rect">
            <a:avLst/>
          </a:prstGeom>
          <a:ln>
            <a:noFill/>
          </a:ln>
          <a:effectLst>
            <a:glow rad="228600">
              <a:schemeClr val="accent1">
                <a:satMod val="175000"/>
                <a:alpha val="40000"/>
              </a:schemeClr>
            </a:glo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2141597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P spid="18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Flowchart: Off-page Connector 288"/>
          <p:cNvSpPr/>
          <p:nvPr/>
        </p:nvSpPr>
        <p:spPr bwMode="gray">
          <a:xfrm>
            <a:off x="407914" y="2575020"/>
            <a:ext cx="1098141" cy="532160"/>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Recruit to Hire</a:t>
            </a:r>
          </a:p>
        </p:txBody>
      </p:sp>
      <p:sp>
        <p:nvSpPr>
          <p:cNvPr id="20" name="TextBox 19"/>
          <p:cNvSpPr txBox="1"/>
          <p:nvPr/>
        </p:nvSpPr>
        <p:spPr>
          <a:xfrm>
            <a:off x="191340" y="4291583"/>
            <a:ext cx="1531288" cy="923116"/>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Employee Profile serves as a central repository for all talent data (all modules </a:t>
            </a:r>
            <a:r>
              <a:rPr lang="en-US" sz="1200" kern="0" dirty="0" err="1">
                <a:ea typeface="Arial Unicode MS" pitchFamily="34" charset="-128"/>
                <a:cs typeface="Arial Unicode MS" pitchFamily="34" charset="-128"/>
              </a:rPr>
              <a:t>feed back</a:t>
            </a:r>
            <a:r>
              <a:rPr lang="en-US" sz="1200" kern="0" dirty="0">
                <a:ea typeface="Arial Unicode MS" pitchFamily="34" charset="-128"/>
                <a:cs typeface="Arial Unicode MS" pitchFamily="34" charset="-128"/>
              </a:rPr>
              <a:t> to EP)</a:t>
            </a:r>
          </a:p>
        </p:txBody>
      </p:sp>
      <p:sp>
        <p:nvSpPr>
          <p:cNvPr id="317" name="Chevron 316"/>
          <p:cNvSpPr/>
          <p:nvPr/>
        </p:nvSpPr>
        <p:spPr bwMode="gray">
          <a:xfrm>
            <a:off x="1802312" y="2782792"/>
            <a:ext cx="396837" cy="1828006"/>
          </a:xfrm>
          <a:prstGeom prst="chevron">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a:ea typeface="Arial Unicode MS" pitchFamily="34" charset="-128"/>
              <a:cs typeface="Arial Unicode MS" pitchFamily="34" charset="-128"/>
            </a:endParaRPr>
          </a:p>
        </p:txBody>
      </p:sp>
      <p:grpSp>
        <p:nvGrpSpPr>
          <p:cNvPr id="3" name="Group 2"/>
          <p:cNvGrpSpPr/>
          <p:nvPr/>
        </p:nvGrpSpPr>
        <p:grpSpPr>
          <a:xfrm>
            <a:off x="308105" y="3211220"/>
            <a:ext cx="1297759" cy="890777"/>
            <a:chOff x="306765" y="3211963"/>
            <a:chExt cx="1298059" cy="890983"/>
          </a:xfrm>
        </p:grpSpPr>
        <p:grpSp>
          <p:nvGrpSpPr>
            <p:cNvPr id="232" name="Group 231"/>
            <p:cNvGrpSpPr/>
            <p:nvPr/>
          </p:nvGrpSpPr>
          <p:grpSpPr>
            <a:xfrm>
              <a:off x="306765" y="3211963"/>
              <a:ext cx="1298059" cy="890983"/>
              <a:chOff x="9840226" y="1505472"/>
              <a:chExt cx="1563244" cy="919331"/>
            </a:xfrm>
          </p:grpSpPr>
          <p:sp>
            <p:nvSpPr>
              <p:cNvPr id="233" name="Rectangle 232"/>
              <p:cNvSpPr/>
              <p:nvPr/>
            </p:nvSpPr>
            <p:spPr bwMode="gray">
              <a:xfrm>
                <a:off x="10140757" y="1726618"/>
                <a:ext cx="1035134" cy="698185"/>
              </a:xfrm>
              <a:prstGeom prst="rect">
                <a:avLst/>
              </a:prstGeom>
              <a:solidFill>
                <a:schemeClr val="bg1">
                  <a:lumMod val="65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235" name="TextBox 234"/>
              <p:cNvSpPr txBox="1"/>
              <p:nvPr/>
            </p:nvSpPr>
            <p:spPr>
              <a:xfrm>
                <a:off x="9840226" y="1505472"/>
                <a:ext cx="1563244" cy="190541"/>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Profile</a:t>
                </a:r>
              </a:p>
            </p:txBody>
          </p:sp>
        </p:grpSp>
        <p:pic>
          <p:nvPicPr>
            <p:cNvPr id="97" name="Picture 96"/>
            <p:cNvPicPr>
              <a:picLocks noChangeAspect="1"/>
            </p:cNvPicPr>
            <p:nvPr/>
          </p:nvPicPr>
          <p:blipFill>
            <a:blip r:embed="rId3"/>
            <a:stretch>
              <a:fillRect/>
            </a:stretch>
          </p:blipFill>
          <p:spPr>
            <a:xfrm>
              <a:off x="711403" y="3456032"/>
              <a:ext cx="580141" cy="617171"/>
            </a:xfrm>
            <a:prstGeom prst="ellipse">
              <a:avLst/>
            </a:prstGeom>
            <a:ln w="28575">
              <a:solidFill>
                <a:schemeClr val="bg2">
                  <a:lumMod val="75000"/>
                </a:schemeClr>
              </a:solidFill>
            </a:ln>
          </p:spPr>
        </p:pic>
      </p:grpSp>
      <p:cxnSp>
        <p:nvCxnSpPr>
          <p:cNvPr id="122" name="Elbow Connector 121"/>
          <p:cNvCxnSpPr>
            <a:stCxn id="452" idx="3"/>
            <a:endCxn id="207" idx="0"/>
          </p:cNvCxnSpPr>
          <p:nvPr/>
        </p:nvCxnSpPr>
        <p:spPr>
          <a:xfrm flipH="1" flipV="1">
            <a:off x="3810504" y="3578781"/>
            <a:ext cx="6668344" cy="717255"/>
          </a:xfrm>
          <a:prstGeom prst="bentConnector4">
            <a:avLst>
              <a:gd name="adj1" fmla="val -15111"/>
              <a:gd name="adj2" fmla="val 39112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1" name="5-Point Star 220"/>
          <p:cNvSpPr/>
          <p:nvPr/>
        </p:nvSpPr>
        <p:spPr bwMode="gray">
          <a:xfrm>
            <a:off x="2136898" y="3458861"/>
            <a:ext cx="726952" cy="537637"/>
          </a:xfrm>
          <a:prstGeom prst="star5">
            <a:avLst/>
          </a:prstGeom>
          <a:solidFill>
            <a:schemeClr val="accent1"/>
          </a:solidFill>
          <a:ln w="6350" algn="ctr">
            <a:solidFill>
              <a:schemeClr val="tx1"/>
            </a:solidFill>
            <a:miter lim="800000"/>
            <a:headEnd/>
            <a:tailEnd/>
          </a:ln>
        </p:spPr>
        <p:txBody>
          <a:bodyPr lIns="0" tIns="0" rIns="0" bIns="0" rtlCol="0" anchor="ctr"/>
          <a:lstStyle/>
          <a:p>
            <a:pPr algn="ctr" defTabSz="914217" fontAlgn="base">
              <a:spcBef>
                <a:spcPct val="50000"/>
              </a:spcBef>
              <a:spcAft>
                <a:spcPct val="0"/>
              </a:spcAft>
              <a:buClr>
                <a:srgbClr val="F0AB00"/>
              </a:buClr>
              <a:buSzPct val="80000"/>
            </a:pPr>
            <a:r>
              <a:rPr lang="en-US" sz="1000" kern="0" dirty="0">
                <a:ea typeface="Arial Unicode MS" pitchFamily="34" charset="-128"/>
                <a:cs typeface="Arial Unicode MS" pitchFamily="34" charset="-128"/>
              </a:rPr>
              <a:t>Start</a:t>
            </a:r>
          </a:p>
        </p:txBody>
      </p:sp>
      <p:cxnSp>
        <p:nvCxnSpPr>
          <p:cNvPr id="242" name="Elbow Connector 241"/>
          <p:cNvCxnSpPr>
            <a:stCxn id="476" idx="1"/>
            <a:endCxn id="207" idx="3"/>
          </p:cNvCxnSpPr>
          <p:nvPr/>
        </p:nvCxnSpPr>
        <p:spPr>
          <a:xfrm rot="10800000">
            <a:off x="4226481" y="3671092"/>
            <a:ext cx="1845050" cy="2627"/>
          </a:xfrm>
          <a:prstGeom prst="bentConnector3">
            <a:avLst>
              <a:gd name="adj1" fmla="val 50000"/>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9" name="TextBox 188"/>
          <p:cNvSpPr txBox="1"/>
          <p:nvPr/>
        </p:nvSpPr>
        <p:spPr>
          <a:xfrm>
            <a:off x="4527240" y="3339499"/>
            <a:ext cx="1407349" cy="5077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Select from learning when defining development goals</a:t>
            </a:r>
          </a:p>
        </p:txBody>
      </p:sp>
      <p:grpSp>
        <p:nvGrpSpPr>
          <p:cNvPr id="17" name="Group 16"/>
          <p:cNvGrpSpPr/>
          <p:nvPr/>
        </p:nvGrpSpPr>
        <p:grpSpPr>
          <a:xfrm>
            <a:off x="3384077" y="3578780"/>
            <a:ext cx="857764" cy="880350"/>
            <a:chOff x="479280" y="5250613"/>
            <a:chExt cx="857963" cy="880554"/>
          </a:xfrm>
        </p:grpSpPr>
        <p:sp>
          <p:nvSpPr>
            <p:cNvPr id="207" name="TextBox 206"/>
            <p:cNvSpPr txBox="1"/>
            <p:nvPr/>
          </p:nvSpPr>
          <p:spPr>
            <a:xfrm>
              <a:off x="489733" y="5250613"/>
              <a:ext cx="832145"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Learning</a:t>
              </a:r>
            </a:p>
          </p:txBody>
        </p:sp>
        <p:sp>
          <p:nvSpPr>
            <p:cNvPr id="423" name="Rectangle 422"/>
            <p:cNvSpPr/>
            <p:nvPr/>
          </p:nvSpPr>
          <p:spPr bwMode="gray">
            <a:xfrm>
              <a:off x="479280" y="5454511"/>
              <a:ext cx="857963" cy="676656"/>
            </a:xfrm>
            <a:prstGeom prst="rect">
              <a:avLst/>
            </a:prstGeom>
            <a:solidFill>
              <a:srgbClr val="9E3039"/>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424" name="Picture 423"/>
            <p:cNvPicPr>
              <a:picLocks noChangeAspect="1"/>
            </p:cNvPicPr>
            <p:nvPr/>
          </p:nvPicPr>
          <p:blipFill rotWithShape="1">
            <a:blip r:embed="rId4"/>
            <a:srcRect b="32705"/>
            <a:stretch/>
          </p:blipFill>
          <p:spPr>
            <a:xfrm>
              <a:off x="550337" y="5537608"/>
              <a:ext cx="716035" cy="488543"/>
            </a:xfrm>
            <a:prstGeom prst="ellipse">
              <a:avLst/>
            </a:prstGeom>
            <a:ln w="28575">
              <a:solidFill>
                <a:schemeClr val="bg2">
                  <a:lumMod val="75000"/>
                </a:schemeClr>
              </a:solidFill>
            </a:ln>
          </p:spPr>
        </p:pic>
      </p:grpSp>
      <p:sp>
        <p:nvSpPr>
          <p:cNvPr id="95" name="Oval 94"/>
          <p:cNvSpPr/>
          <p:nvPr/>
        </p:nvSpPr>
        <p:spPr bwMode="gray">
          <a:xfrm>
            <a:off x="2530148" y="3296575"/>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a:t>
            </a:r>
          </a:p>
        </p:txBody>
      </p:sp>
      <p:sp>
        <p:nvSpPr>
          <p:cNvPr id="107" name="TextBox 106"/>
          <p:cNvSpPr txBox="1"/>
          <p:nvPr/>
        </p:nvSpPr>
        <p:spPr>
          <a:xfrm>
            <a:off x="2863970" y="3183199"/>
            <a:ext cx="649598" cy="5077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Add learning activity</a:t>
            </a:r>
          </a:p>
        </p:txBody>
      </p:sp>
      <p:grpSp>
        <p:nvGrpSpPr>
          <p:cNvPr id="110" name="Group 109"/>
          <p:cNvGrpSpPr/>
          <p:nvPr/>
        </p:nvGrpSpPr>
        <p:grpSpPr>
          <a:xfrm>
            <a:off x="2369138" y="2420827"/>
            <a:ext cx="859337" cy="676499"/>
            <a:chOff x="6457975" y="2872699"/>
            <a:chExt cx="859536" cy="676656"/>
          </a:xfrm>
        </p:grpSpPr>
        <p:sp>
          <p:nvSpPr>
            <p:cNvPr id="111" name="Rectangle 110"/>
            <p:cNvSpPr/>
            <p:nvPr/>
          </p:nvSpPr>
          <p:spPr bwMode="gray">
            <a:xfrm>
              <a:off x="6457975" y="2872699"/>
              <a:ext cx="859536" cy="676656"/>
            </a:xfrm>
            <a:prstGeom prst="rect">
              <a:avLst/>
            </a:prstGeom>
            <a:solidFill>
              <a:srgbClr val="D4652D"/>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112" name="Picture 111"/>
            <p:cNvPicPr>
              <a:picLocks noChangeAspect="1"/>
            </p:cNvPicPr>
            <p:nvPr/>
          </p:nvPicPr>
          <p:blipFill rotWithShape="1">
            <a:blip r:embed="rId5"/>
            <a:srcRect l="18956" t="7002"/>
            <a:stretch/>
          </p:blipFill>
          <p:spPr>
            <a:xfrm>
              <a:off x="6648440" y="2949659"/>
              <a:ext cx="494578" cy="497550"/>
            </a:xfrm>
            <a:prstGeom prst="ellipse">
              <a:avLst/>
            </a:prstGeom>
            <a:ln w="28575">
              <a:solidFill>
                <a:schemeClr val="bg2">
                  <a:lumMod val="75000"/>
                </a:schemeClr>
              </a:solidFill>
            </a:ln>
          </p:spPr>
        </p:pic>
      </p:grpSp>
      <p:cxnSp>
        <p:nvCxnSpPr>
          <p:cNvPr id="19" name="Elbow Connector 18"/>
          <p:cNvCxnSpPr>
            <a:stCxn id="423" idx="1"/>
            <a:endCxn id="111" idx="2"/>
          </p:cNvCxnSpPr>
          <p:nvPr/>
        </p:nvCxnSpPr>
        <p:spPr>
          <a:xfrm rot="10800000">
            <a:off x="2798808" y="3097326"/>
            <a:ext cx="585270" cy="1023555"/>
          </a:xfrm>
          <a:prstGeom prst="bentConnector2">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4" name="Flowchart: Off-page Connector 123"/>
          <p:cNvSpPr/>
          <p:nvPr/>
        </p:nvSpPr>
        <p:spPr bwMode="gray">
          <a:xfrm>
            <a:off x="2245138" y="1465689"/>
            <a:ext cx="1096184" cy="545129"/>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Perform &amp; Reward</a:t>
            </a:r>
          </a:p>
        </p:txBody>
      </p:sp>
      <p:cxnSp>
        <p:nvCxnSpPr>
          <p:cNvPr id="66" name="Elbow Connector 65"/>
          <p:cNvCxnSpPr>
            <a:stCxn id="104" idx="0"/>
            <a:endCxn id="124" idx="2"/>
          </p:cNvCxnSpPr>
          <p:nvPr/>
        </p:nvCxnSpPr>
        <p:spPr>
          <a:xfrm rot="16200000" flipV="1">
            <a:off x="2556849" y="2247200"/>
            <a:ext cx="472766" cy="1"/>
          </a:xfrm>
          <a:prstGeom prst="bentConnector3">
            <a:avLst>
              <a:gd name="adj1" fmla="val 5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Oval 83"/>
          <p:cNvSpPr/>
          <p:nvPr/>
        </p:nvSpPr>
        <p:spPr bwMode="gray">
          <a:xfrm>
            <a:off x="4292477" y="3338986"/>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2</a:t>
            </a:r>
          </a:p>
        </p:txBody>
      </p:sp>
      <p:sp>
        <p:nvSpPr>
          <p:cNvPr id="120" name="TextBox 119"/>
          <p:cNvSpPr txBox="1"/>
          <p:nvPr/>
        </p:nvSpPr>
        <p:spPr>
          <a:xfrm>
            <a:off x="2404159" y="2207503"/>
            <a:ext cx="831952" cy="184623"/>
          </a:xfrm>
          <a:prstGeom prst="rect">
            <a:avLst/>
          </a:prstGeom>
          <a:solidFill>
            <a:schemeClr val="bg1"/>
          </a:solid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Goals</a:t>
            </a:r>
          </a:p>
        </p:txBody>
      </p:sp>
      <p:sp>
        <p:nvSpPr>
          <p:cNvPr id="147" name="Oval 146"/>
          <p:cNvSpPr/>
          <p:nvPr/>
        </p:nvSpPr>
        <p:spPr bwMode="gray">
          <a:xfrm>
            <a:off x="5546504" y="4247995"/>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6b</a:t>
            </a:r>
          </a:p>
        </p:txBody>
      </p:sp>
      <p:sp>
        <p:nvSpPr>
          <p:cNvPr id="2" name="Title 1"/>
          <p:cNvSpPr>
            <a:spLocks noGrp="1"/>
          </p:cNvSpPr>
          <p:nvPr>
            <p:ph type="title"/>
          </p:nvPr>
        </p:nvSpPr>
        <p:spPr>
          <a:xfrm>
            <a:off x="505296" y="503999"/>
            <a:ext cx="11183887" cy="738493"/>
          </a:xfrm>
        </p:spPr>
        <p:txBody>
          <a:bodyPr/>
          <a:lstStyle/>
          <a:p>
            <a:r>
              <a:rPr lang="en-US" dirty="0"/>
              <a:t>Learn &amp; Develop</a:t>
            </a:r>
            <a:br>
              <a:rPr lang="en-US" dirty="0"/>
            </a:br>
            <a:r>
              <a:rPr lang="en-US" b="0" dirty="0"/>
              <a:t>Process Interactions</a:t>
            </a:r>
            <a:endParaRPr lang="en-US" sz="1200" dirty="0"/>
          </a:p>
        </p:txBody>
      </p:sp>
      <p:cxnSp>
        <p:nvCxnSpPr>
          <p:cNvPr id="243" name="Elbow Connector 242"/>
          <p:cNvCxnSpPr>
            <a:stCxn id="75" idx="1"/>
            <a:endCxn id="449" idx="2"/>
          </p:cNvCxnSpPr>
          <p:nvPr/>
        </p:nvCxnSpPr>
        <p:spPr>
          <a:xfrm rot="10800000">
            <a:off x="10018473" y="5107416"/>
            <a:ext cx="383219" cy="532028"/>
          </a:xfrm>
          <a:prstGeom prst="bentConnector2">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1" name="Elbow Connector 250"/>
          <p:cNvCxnSpPr>
            <a:stCxn id="422" idx="1"/>
            <a:endCxn id="475" idx="2"/>
          </p:cNvCxnSpPr>
          <p:nvPr/>
        </p:nvCxnSpPr>
        <p:spPr>
          <a:xfrm rot="10800000">
            <a:off x="6570796" y="4455602"/>
            <a:ext cx="150376" cy="378935"/>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482" idx="0"/>
            <a:endCxn id="420" idx="3"/>
          </p:cNvCxnSpPr>
          <p:nvPr/>
        </p:nvCxnSpPr>
        <p:spPr>
          <a:xfrm rot="16200000" flipV="1">
            <a:off x="8339036" y="4579810"/>
            <a:ext cx="286307" cy="1734577"/>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6721171" y="4742224"/>
            <a:ext cx="918855" cy="899971"/>
            <a:chOff x="15695960" y="4895968"/>
            <a:chExt cx="919068" cy="900179"/>
          </a:xfrm>
        </p:grpSpPr>
        <p:sp>
          <p:nvSpPr>
            <p:cNvPr id="420" name="Rectangle 419"/>
            <p:cNvSpPr/>
            <p:nvPr/>
          </p:nvSpPr>
          <p:spPr bwMode="gray">
            <a:xfrm>
              <a:off x="15730359" y="5119491"/>
              <a:ext cx="859536" cy="676656"/>
            </a:xfrm>
            <a:prstGeom prst="rect">
              <a:avLst/>
            </a:prstGeom>
            <a:solidFill>
              <a:srgbClr val="2B3F7B"/>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421" name="Picture 420"/>
            <p:cNvPicPr>
              <a:picLocks noChangeAspect="1"/>
            </p:cNvPicPr>
            <p:nvPr/>
          </p:nvPicPr>
          <p:blipFill>
            <a:blip r:embed="rId6"/>
            <a:stretch>
              <a:fillRect/>
            </a:stretch>
          </p:blipFill>
          <p:spPr>
            <a:xfrm>
              <a:off x="15827932" y="5211811"/>
              <a:ext cx="689620" cy="492586"/>
            </a:xfrm>
            <a:prstGeom prst="ellipse">
              <a:avLst/>
            </a:prstGeom>
            <a:ln w="28575">
              <a:solidFill>
                <a:schemeClr val="bg2">
                  <a:lumMod val="75000"/>
                </a:schemeClr>
              </a:solidFill>
            </a:ln>
          </p:spPr>
        </p:pic>
        <p:sp>
          <p:nvSpPr>
            <p:cNvPr id="422" name="TextBox 421"/>
            <p:cNvSpPr txBox="1"/>
            <p:nvPr/>
          </p:nvSpPr>
          <p:spPr>
            <a:xfrm>
              <a:off x="15695960" y="4895968"/>
              <a:ext cx="919068"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Succession</a:t>
              </a:r>
            </a:p>
          </p:txBody>
        </p:sp>
      </p:grpSp>
      <p:grpSp>
        <p:nvGrpSpPr>
          <p:cNvPr id="448" name="Group 447"/>
          <p:cNvGrpSpPr/>
          <p:nvPr/>
        </p:nvGrpSpPr>
        <p:grpSpPr>
          <a:xfrm>
            <a:off x="9558094" y="4203724"/>
            <a:ext cx="920754" cy="903691"/>
            <a:chOff x="10207550" y="3593940"/>
            <a:chExt cx="920967" cy="903900"/>
          </a:xfrm>
        </p:grpSpPr>
        <p:sp>
          <p:nvSpPr>
            <p:cNvPr id="449" name="Rectangle 448"/>
            <p:cNvSpPr/>
            <p:nvPr/>
          </p:nvSpPr>
          <p:spPr bwMode="gray">
            <a:xfrm>
              <a:off x="10239053" y="3821184"/>
              <a:ext cx="857963" cy="676656"/>
            </a:xfrm>
            <a:prstGeom prst="rect">
              <a:avLst/>
            </a:prstGeom>
            <a:solidFill>
              <a:srgbClr val="0070C0"/>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grpSp>
          <p:nvGrpSpPr>
            <p:cNvPr id="450" name="Group 449"/>
            <p:cNvGrpSpPr/>
            <p:nvPr/>
          </p:nvGrpSpPr>
          <p:grpSpPr>
            <a:xfrm>
              <a:off x="10207550" y="3593940"/>
              <a:ext cx="920967" cy="801975"/>
              <a:chOff x="9145616" y="3916564"/>
              <a:chExt cx="920967" cy="801975"/>
            </a:xfrm>
          </p:grpSpPr>
          <p:pic>
            <p:nvPicPr>
              <p:cNvPr id="451" name="Picture 450"/>
              <p:cNvPicPr>
                <a:picLocks noChangeAspect="1"/>
              </p:cNvPicPr>
              <p:nvPr/>
            </p:nvPicPr>
            <p:blipFill>
              <a:blip r:embed="rId7"/>
              <a:stretch>
                <a:fillRect/>
              </a:stretch>
            </p:blipFill>
            <p:spPr>
              <a:xfrm>
                <a:off x="9243450" y="4218393"/>
                <a:ext cx="714597" cy="500146"/>
              </a:xfrm>
              <a:prstGeom prst="ellipse">
                <a:avLst/>
              </a:prstGeom>
              <a:ln w="28575">
                <a:solidFill>
                  <a:schemeClr val="bg2">
                    <a:lumMod val="75000"/>
                  </a:schemeClr>
                </a:solidFill>
              </a:ln>
            </p:spPr>
          </p:pic>
          <p:sp>
            <p:nvSpPr>
              <p:cNvPr id="452" name="TextBox 451"/>
              <p:cNvSpPr txBox="1"/>
              <p:nvPr/>
            </p:nvSpPr>
            <p:spPr>
              <a:xfrm>
                <a:off x="9145616" y="3916564"/>
                <a:ext cx="920967"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Calibration</a:t>
                </a:r>
              </a:p>
            </p:txBody>
          </p:sp>
        </p:grpSp>
      </p:grpSp>
      <p:grpSp>
        <p:nvGrpSpPr>
          <p:cNvPr id="453" name="Group 452"/>
          <p:cNvGrpSpPr/>
          <p:nvPr/>
        </p:nvGrpSpPr>
        <p:grpSpPr>
          <a:xfrm>
            <a:off x="9878825" y="2962854"/>
            <a:ext cx="1112113" cy="912767"/>
            <a:chOff x="6515448" y="5413925"/>
            <a:chExt cx="1112370" cy="912978"/>
          </a:xfrm>
        </p:grpSpPr>
        <p:grpSp>
          <p:nvGrpSpPr>
            <p:cNvPr id="454" name="Group 453"/>
            <p:cNvGrpSpPr/>
            <p:nvPr/>
          </p:nvGrpSpPr>
          <p:grpSpPr>
            <a:xfrm>
              <a:off x="6515448" y="5413925"/>
              <a:ext cx="1112370" cy="912978"/>
              <a:chOff x="4708528" y="4392165"/>
              <a:chExt cx="1112370" cy="912978"/>
            </a:xfrm>
          </p:grpSpPr>
          <p:sp>
            <p:nvSpPr>
              <p:cNvPr id="456" name="Rectangle 455"/>
              <p:cNvSpPr/>
              <p:nvPr/>
            </p:nvSpPr>
            <p:spPr bwMode="gray">
              <a:xfrm>
                <a:off x="4835732" y="4628487"/>
                <a:ext cx="857963" cy="676656"/>
              </a:xfrm>
              <a:prstGeom prst="rect">
                <a:avLst/>
              </a:prstGeom>
              <a:solidFill>
                <a:schemeClr val="accent1">
                  <a:lumMod val="75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57" name="TextBox 456"/>
              <p:cNvSpPr txBox="1"/>
              <p:nvPr/>
            </p:nvSpPr>
            <p:spPr>
              <a:xfrm>
                <a:off x="4708528" y="4392165"/>
                <a:ext cx="1112370"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Multi-Rater 360</a:t>
                </a:r>
              </a:p>
            </p:txBody>
          </p:sp>
        </p:grpSp>
        <p:pic>
          <p:nvPicPr>
            <p:cNvPr id="455" name="Picture 454"/>
            <p:cNvPicPr>
              <a:picLocks noChangeAspect="1"/>
            </p:cNvPicPr>
            <p:nvPr/>
          </p:nvPicPr>
          <p:blipFill>
            <a:blip r:embed="rId8"/>
            <a:stretch>
              <a:fillRect/>
            </a:stretch>
          </p:blipFill>
          <p:spPr>
            <a:xfrm>
              <a:off x="6764867" y="5725469"/>
              <a:ext cx="632515" cy="501638"/>
            </a:xfrm>
            <a:prstGeom prst="ellipse">
              <a:avLst/>
            </a:prstGeom>
            <a:ln w="28575">
              <a:solidFill>
                <a:schemeClr val="bg2">
                  <a:lumMod val="75000"/>
                </a:schemeClr>
              </a:solidFill>
            </a:ln>
          </p:spPr>
        </p:pic>
      </p:grpSp>
      <p:cxnSp>
        <p:nvCxnSpPr>
          <p:cNvPr id="458" name="Elbow Connector 457"/>
          <p:cNvCxnSpPr>
            <a:stCxn id="456" idx="1"/>
            <a:endCxn id="475" idx="3"/>
          </p:cNvCxnSpPr>
          <p:nvPr/>
        </p:nvCxnSpPr>
        <p:spPr>
          <a:xfrm rot="10800000" flipV="1">
            <a:off x="6999676" y="3537370"/>
            <a:ext cx="3006324" cy="578239"/>
          </a:xfrm>
          <a:prstGeom prst="bentConnector3">
            <a:avLst>
              <a:gd name="adj1" fmla="val 5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65" name="Group 464"/>
          <p:cNvGrpSpPr/>
          <p:nvPr/>
        </p:nvGrpSpPr>
        <p:grpSpPr>
          <a:xfrm>
            <a:off x="7587866" y="1815008"/>
            <a:ext cx="994510" cy="907091"/>
            <a:chOff x="9228648" y="2652564"/>
            <a:chExt cx="994740" cy="907301"/>
          </a:xfrm>
        </p:grpSpPr>
        <p:sp>
          <p:nvSpPr>
            <p:cNvPr id="466" name="Rectangle 465"/>
            <p:cNvSpPr/>
            <p:nvPr/>
          </p:nvSpPr>
          <p:spPr bwMode="gray">
            <a:xfrm>
              <a:off x="9310214" y="2883209"/>
              <a:ext cx="857963" cy="676656"/>
            </a:xfrm>
            <a:prstGeom prst="rect">
              <a:avLst/>
            </a:prstGeom>
            <a:solidFill>
              <a:srgbClr val="0FAAFF"/>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67" name="TextBox 466"/>
            <p:cNvSpPr txBox="1"/>
            <p:nvPr/>
          </p:nvSpPr>
          <p:spPr>
            <a:xfrm>
              <a:off x="9228648" y="2652564"/>
              <a:ext cx="994740"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Performance</a:t>
              </a:r>
            </a:p>
          </p:txBody>
        </p:sp>
        <p:pic>
          <p:nvPicPr>
            <p:cNvPr id="468" name="Picture 467"/>
            <p:cNvPicPr>
              <a:picLocks noChangeAspect="1"/>
            </p:cNvPicPr>
            <p:nvPr/>
          </p:nvPicPr>
          <p:blipFill>
            <a:blip r:embed="rId9"/>
            <a:stretch>
              <a:fillRect/>
            </a:stretch>
          </p:blipFill>
          <p:spPr>
            <a:xfrm>
              <a:off x="9436371" y="2940682"/>
              <a:ext cx="618435" cy="538638"/>
            </a:xfrm>
            <a:prstGeom prst="ellipse">
              <a:avLst/>
            </a:prstGeom>
            <a:ln w="28575">
              <a:solidFill>
                <a:schemeClr val="bg2">
                  <a:lumMod val="75000"/>
                </a:schemeClr>
              </a:solidFill>
            </a:ln>
          </p:spPr>
        </p:pic>
      </p:grpSp>
      <p:cxnSp>
        <p:nvCxnSpPr>
          <p:cNvPr id="260" name="Elbow Connector 259"/>
          <p:cNvCxnSpPr>
            <a:stCxn id="476" idx="3"/>
            <a:endCxn id="466" idx="2"/>
          </p:cNvCxnSpPr>
          <p:nvPr/>
        </p:nvCxnSpPr>
        <p:spPr>
          <a:xfrm flipV="1">
            <a:off x="7064209" y="2722099"/>
            <a:ext cx="1034087" cy="951621"/>
          </a:xfrm>
          <a:prstGeom prst="bentConnector2">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80" name="Group 479"/>
          <p:cNvGrpSpPr/>
          <p:nvPr/>
        </p:nvGrpSpPr>
        <p:grpSpPr>
          <a:xfrm>
            <a:off x="8901825" y="5590252"/>
            <a:ext cx="857764" cy="912766"/>
            <a:chOff x="2680796" y="2585102"/>
            <a:chExt cx="857963" cy="912977"/>
          </a:xfrm>
        </p:grpSpPr>
        <p:sp>
          <p:nvSpPr>
            <p:cNvPr id="481" name="Rectangle 480"/>
            <p:cNvSpPr/>
            <p:nvPr/>
          </p:nvSpPr>
          <p:spPr bwMode="gray">
            <a:xfrm>
              <a:off x="2680796" y="2821423"/>
              <a:ext cx="857963" cy="676656"/>
            </a:xfrm>
            <a:prstGeom prst="rect">
              <a:avLst/>
            </a:prstGeom>
            <a:solidFill>
              <a:schemeClr val="accent6">
                <a:lumMod val="75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82" name="TextBox 481"/>
            <p:cNvSpPr txBox="1"/>
            <p:nvPr/>
          </p:nvSpPr>
          <p:spPr>
            <a:xfrm>
              <a:off x="2736536" y="2585102"/>
              <a:ext cx="784031"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Recruiting</a:t>
              </a:r>
            </a:p>
          </p:txBody>
        </p:sp>
        <p:pic>
          <p:nvPicPr>
            <p:cNvPr id="483" name="Picture 482"/>
            <p:cNvPicPr>
              <a:picLocks noChangeAspect="1"/>
            </p:cNvPicPr>
            <p:nvPr/>
          </p:nvPicPr>
          <p:blipFill>
            <a:blip r:embed="rId10"/>
            <a:stretch>
              <a:fillRect/>
            </a:stretch>
          </p:blipFill>
          <p:spPr>
            <a:xfrm>
              <a:off x="2862745" y="2904770"/>
              <a:ext cx="487072" cy="505452"/>
            </a:xfrm>
            <a:prstGeom prst="ellipse">
              <a:avLst/>
            </a:prstGeom>
            <a:ln w="28575">
              <a:solidFill>
                <a:schemeClr val="bg2">
                  <a:lumMod val="75000"/>
                </a:schemeClr>
              </a:solidFill>
            </a:ln>
          </p:spPr>
        </p:pic>
      </p:grpSp>
      <p:grpSp>
        <p:nvGrpSpPr>
          <p:cNvPr id="71" name="Group 70"/>
          <p:cNvGrpSpPr/>
          <p:nvPr/>
        </p:nvGrpSpPr>
        <p:grpSpPr>
          <a:xfrm>
            <a:off x="4640635" y="5424809"/>
            <a:ext cx="1294231" cy="870922"/>
            <a:chOff x="10919537" y="2368421"/>
            <a:chExt cx="1294531" cy="871124"/>
          </a:xfrm>
        </p:grpSpPr>
        <p:sp>
          <p:nvSpPr>
            <p:cNvPr id="72" name="Rectangle 71"/>
            <p:cNvSpPr/>
            <p:nvPr/>
          </p:nvSpPr>
          <p:spPr bwMode="gray">
            <a:xfrm>
              <a:off x="11120297" y="2562889"/>
              <a:ext cx="859536" cy="676656"/>
            </a:xfrm>
            <a:prstGeom prst="rect">
              <a:avLst/>
            </a:prstGeom>
            <a:solidFill>
              <a:schemeClr val="bg1">
                <a:lumMod val="50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73" name="TextBox 72"/>
            <p:cNvSpPr txBox="1"/>
            <p:nvPr/>
          </p:nvSpPr>
          <p:spPr>
            <a:xfrm>
              <a:off x="10919537" y="2368421"/>
              <a:ext cx="1294531"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Central</a:t>
              </a:r>
            </a:p>
          </p:txBody>
        </p:sp>
      </p:grpSp>
      <p:pic>
        <p:nvPicPr>
          <p:cNvPr id="74" name="Picture 73"/>
          <p:cNvPicPr>
            <a:picLocks noChangeAspect="1"/>
          </p:cNvPicPr>
          <p:nvPr/>
        </p:nvPicPr>
        <p:blipFill>
          <a:blip r:embed="rId11"/>
          <a:stretch>
            <a:fillRect/>
          </a:stretch>
        </p:blipFill>
        <p:spPr>
          <a:xfrm>
            <a:off x="4976884" y="5662397"/>
            <a:ext cx="634156" cy="569937"/>
          </a:xfrm>
          <a:prstGeom prst="roundRect">
            <a:avLst/>
          </a:prstGeom>
          <a:ln w="28575">
            <a:solidFill>
              <a:schemeClr val="bg2">
                <a:lumMod val="50000"/>
              </a:schemeClr>
            </a:solidFill>
          </a:ln>
        </p:spPr>
      </p:pic>
      <p:cxnSp>
        <p:nvCxnSpPr>
          <p:cNvPr id="4" name="Elbow Connector 3"/>
          <p:cNvCxnSpPr>
            <a:stCxn id="72" idx="3"/>
            <a:endCxn id="420" idx="2"/>
          </p:cNvCxnSpPr>
          <p:nvPr/>
        </p:nvCxnSpPr>
        <p:spPr>
          <a:xfrm flipV="1">
            <a:off x="5700686" y="5642195"/>
            <a:ext cx="1484545" cy="315287"/>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Group 66"/>
          <p:cNvGrpSpPr/>
          <p:nvPr/>
        </p:nvGrpSpPr>
        <p:grpSpPr>
          <a:xfrm>
            <a:off x="10401692" y="5547109"/>
            <a:ext cx="1294231" cy="905743"/>
            <a:chOff x="10275380" y="1505472"/>
            <a:chExt cx="1294531" cy="905953"/>
          </a:xfrm>
        </p:grpSpPr>
        <p:sp>
          <p:nvSpPr>
            <p:cNvPr id="68" name="Rectangle 67"/>
            <p:cNvSpPr/>
            <p:nvPr/>
          </p:nvSpPr>
          <p:spPr bwMode="gray">
            <a:xfrm>
              <a:off x="10492431" y="1726619"/>
              <a:ext cx="843173" cy="684806"/>
            </a:xfrm>
            <a:prstGeom prst="rect">
              <a:avLst/>
            </a:prstGeom>
            <a:solidFill>
              <a:schemeClr val="bg1">
                <a:lumMod val="65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69" name="Picture 68"/>
            <p:cNvPicPr>
              <a:picLocks noChangeAspect="1"/>
            </p:cNvPicPr>
            <p:nvPr/>
          </p:nvPicPr>
          <p:blipFill>
            <a:blip r:embed="rId3"/>
            <a:stretch>
              <a:fillRect/>
            </a:stretch>
          </p:blipFill>
          <p:spPr>
            <a:xfrm>
              <a:off x="10661650" y="1773765"/>
              <a:ext cx="521096" cy="554357"/>
            </a:xfrm>
            <a:prstGeom prst="ellipse">
              <a:avLst/>
            </a:prstGeom>
            <a:ln w="28575">
              <a:solidFill>
                <a:schemeClr val="bg2">
                  <a:lumMod val="75000"/>
                </a:schemeClr>
              </a:solidFill>
            </a:ln>
          </p:spPr>
        </p:pic>
        <p:sp>
          <p:nvSpPr>
            <p:cNvPr id="75" name="TextBox 74"/>
            <p:cNvSpPr txBox="1"/>
            <p:nvPr/>
          </p:nvSpPr>
          <p:spPr>
            <a:xfrm>
              <a:off x="10275380" y="1505472"/>
              <a:ext cx="1294531" cy="184709"/>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Profile</a:t>
              </a:r>
            </a:p>
          </p:txBody>
        </p:sp>
      </p:grpSp>
      <p:cxnSp>
        <p:nvCxnSpPr>
          <p:cNvPr id="14" name="Elbow Connector 13"/>
          <p:cNvCxnSpPr>
            <a:stCxn id="449" idx="1"/>
            <a:endCxn id="475" idx="3"/>
          </p:cNvCxnSpPr>
          <p:nvPr/>
        </p:nvCxnSpPr>
        <p:spPr>
          <a:xfrm rot="10800000">
            <a:off x="6999678" y="4115610"/>
            <a:ext cx="2589913" cy="653555"/>
          </a:xfrm>
          <a:prstGeom prst="bentConnector3">
            <a:avLst>
              <a:gd name="adj1" fmla="val 59627"/>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457" idx="1"/>
            <a:endCxn id="466" idx="3"/>
          </p:cNvCxnSpPr>
          <p:nvPr/>
        </p:nvCxnSpPr>
        <p:spPr>
          <a:xfrm rot="10800000">
            <a:off x="8527179" y="2383849"/>
            <a:ext cx="1351648" cy="671317"/>
          </a:xfrm>
          <a:prstGeom prst="bentConnector3">
            <a:avLst>
              <a:gd name="adj1" fmla="val 6998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Flowchart: Off-page Connector 87"/>
          <p:cNvSpPr/>
          <p:nvPr/>
        </p:nvSpPr>
        <p:spPr bwMode="gray">
          <a:xfrm>
            <a:off x="8880018" y="1621176"/>
            <a:ext cx="879571" cy="405012"/>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Perform &amp; Reward</a:t>
            </a:r>
          </a:p>
        </p:txBody>
      </p:sp>
      <p:cxnSp>
        <p:nvCxnSpPr>
          <p:cNvPr id="26" name="Elbow Connector 25"/>
          <p:cNvCxnSpPr>
            <a:stCxn id="467" idx="3"/>
            <a:endCxn id="88" idx="1"/>
          </p:cNvCxnSpPr>
          <p:nvPr/>
        </p:nvCxnSpPr>
        <p:spPr>
          <a:xfrm flipV="1">
            <a:off x="8582376" y="1823682"/>
            <a:ext cx="297641" cy="83638"/>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7" name="Group 76"/>
          <p:cNvGrpSpPr/>
          <p:nvPr/>
        </p:nvGrpSpPr>
        <p:grpSpPr>
          <a:xfrm>
            <a:off x="3359686" y="5187933"/>
            <a:ext cx="882446" cy="891969"/>
            <a:chOff x="9353737" y="3470275"/>
            <a:chExt cx="882650" cy="892175"/>
          </a:xfrm>
        </p:grpSpPr>
        <p:sp>
          <p:nvSpPr>
            <p:cNvPr id="78" name="Rectangle 77"/>
            <p:cNvSpPr>
              <a:spLocks noChangeArrowheads="1"/>
            </p:cNvSpPr>
            <p:nvPr/>
          </p:nvSpPr>
          <p:spPr bwMode="auto">
            <a:xfrm>
              <a:off x="9353737" y="3663950"/>
              <a:ext cx="882650" cy="698500"/>
            </a:xfrm>
            <a:prstGeom prst="rect">
              <a:avLst/>
            </a:prstGeom>
            <a:solidFill>
              <a:srgbClr val="FFD0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79" name="Rectangle 78"/>
            <p:cNvSpPr>
              <a:spLocks noChangeArrowheads="1"/>
            </p:cNvSpPr>
            <p:nvPr/>
          </p:nvSpPr>
          <p:spPr bwMode="auto">
            <a:xfrm>
              <a:off x="9593449" y="3470275"/>
              <a:ext cx="42227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217"/>
              <a:r>
                <a:rPr lang="en-US" altLang="en-US" sz="1200" b="1" dirty="0">
                  <a:solidFill>
                    <a:srgbClr val="7F7F7F"/>
                  </a:solidFill>
                </a:rPr>
                <a:t>Jam</a:t>
              </a:r>
              <a:endParaRPr lang="en-US" altLang="en-US" sz="1800" dirty="0"/>
            </a:p>
          </p:txBody>
        </p:sp>
        <p:pic>
          <p:nvPicPr>
            <p:cNvPr id="81" name="Picture 3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60099" y="3725863"/>
              <a:ext cx="673100" cy="5826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Freeform 39"/>
            <p:cNvSpPr>
              <a:spLocks/>
            </p:cNvSpPr>
            <p:nvPr/>
          </p:nvSpPr>
          <p:spPr bwMode="auto">
            <a:xfrm>
              <a:off x="9445812" y="3706813"/>
              <a:ext cx="696913" cy="614363"/>
            </a:xfrm>
            <a:custGeom>
              <a:avLst/>
              <a:gdLst>
                <a:gd name="T0" fmla="*/ 219 w 439"/>
                <a:gd name="T1" fmla="*/ 0 h 387"/>
                <a:gd name="T2" fmla="*/ 242 w 439"/>
                <a:gd name="T3" fmla="*/ 1 h 387"/>
                <a:gd name="T4" fmla="*/ 263 w 439"/>
                <a:gd name="T5" fmla="*/ 5 h 387"/>
                <a:gd name="T6" fmla="*/ 284 w 439"/>
                <a:gd name="T7" fmla="*/ 9 h 387"/>
                <a:gd name="T8" fmla="*/ 305 w 439"/>
                <a:gd name="T9" fmla="*/ 16 h 387"/>
                <a:gd name="T10" fmla="*/ 324 w 439"/>
                <a:gd name="T11" fmla="*/ 24 h 387"/>
                <a:gd name="T12" fmla="*/ 342 w 439"/>
                <a:gd name="T13" fmla="*/ 33 h 387"/>
                <a:gd name="T14" fmla="*/ 374 w 439"/>
                <a:gd name="T15" fmla="*/ 56 h 387"/>
                <a:gd name="T16" fmla="*/ 388 w 439"/>
                <a:gd name="T17" fmla="*/ 71 h 387"/>
                <a:gd name="T18" fmla="*/ 401 w 439"/>
                <a:gd name="T19" fmla="*/ 85 h 387"/>
                <a:gd name="T20" fmla="*/ 412 w 439"/>
                <a:gd name="T21" fmla="*/ 101 h 387"/>
                <a:gd name="T22" fmla="*/ 421 w 439"/>
                <a:gd name="T23" fmla="*/ 118 h 387"/>
                <a:gd name="T24" fmla="*/ 429 w 439"/>
                <a:gd name="T25" fmla="*/ 136 h 387"/>
                <a:gd name="T26" fmla="*/ 434 w 439"/>
                <a:gd name="T27" fmla="*/ 154 h 387"/>
                <a:gd name="T28" fmla="*/ 438 w 439"/>
                <a:gd name="T29" fmla="*/ 174 h 387"/>
                <a:gd name="T30" fmla="*/ 439 w 439"/>
                <a:gd name="T31" fmla="*/ 194 h 387"/>
                <a:gd name="T32" fmla="*/ 438 w 439"/>
                <a:gd name="T33" fmla="*/ 213 h 387"/>
                <a:gd name="T34" fmla="*/ 434 w 439"/>
                <a:gd name="T35" fmla="*/ 233 h 387"/>
                <a:gd name="T36" fmla="*/ 429 w 439"/>
                <a:gd name="T37" fmla="*/ 251 h 387"/>
                <a:gd name="T38" fmla="*/ 421 w 439"/>
                <a:gd name="T39" fmla="*/ 269 h 387"/>
                <a:gd name="T40" fmla="*/ 412 w 439"/>
                <a:gd name="T41" fmla="*/ 286 h 387"/>
                <a:gd name="T42" fmla="*/ 401 w 439"/>
                <a:gd name="T43" fmla="*/ 302 h 387"/>
                <a:gd name="T44" fmla="*/ 388 w 439"/>
                <a:gd name="T45" fmla="*/ 317 h 387"/>
                <a:gd name="T46" fmla="*/ 374 w 439"/>
                <a:gd name="T47" fmla="*/ 331 h 387"/>
                <a:gd name="T48" fmla="*/ 342 w 439"/>
                <a:gd name="T49" fmla="*/ 354 h 387"/>
                <a:gd name="T50" fmla="*/ 324 w 439"/>
                <a:gd name="T51" fmla="*/ 364 h 387"/>
                <a:gd name="T52" fmla="*/ 305 w 439"/>
                <a:gd name="T53" fmla="*/ 372 h 387"/>
                <a:gd name="T54" fmla="*/ 284 w 439"/>
                <a:gd name="T55" fmla="*/ 378 h 387"/>
                <a:gd name="T56" fmla="*/ 263 w 439"/>
                <a:gd name="T57" fmla="*/ 383 h 387"/>
                <a:gd name="T58" fmla="*/ 242 w 439"/>
                <a:gd name="T59" fmla="*/ 386 h 387"/>
                <a:gd name="T60" fmla="*/ 219 w 439"/>
                <a:gd name="T61" fmla="*/ 387 h 387"/>
                <a:gd name="T62" fmla="*/ 197 w 439"/>
                <a:gd name="T63" fmla="*/ 386 h 387"/>
                <a:gd name="T64" fmla="*/ 175 w 439"/>
                <a:gd name="T65" fmla="*/ 383 h 387"/>
                <a:gd name="T66" fmla="*/ 154 w 439"/>
                <a:gd name="T67" fmla="*/ 378 h 387"/>
                <a:gd name="T68" fmla="*/ 134 w 439"/>
                <a:gd name="T69" fmla="*/ 372 h 387"/>
                <a:gd name="T70" fmla="*/ 115 w 439"/>
                <a:gd name="T71" fmla="*/ 364 h 387"/>
                <a:gd name="T72" fmla="*/ 97 w 439"/>
                <a:gd name="T73" fmla="*/ 354 h 387"/>
                <a:gd name="T74" fmla="*/ 65 w 439"/>
                <a:gd name="T75" fmla="*/ 331 h 387"/>
                <a:gd name="T76" fmla="*/ 50 w 439"/>
                <a:gd name="T77" fmla="*/ 317 h 387"/>
                <a:gd name="T78" fmla="*/ 38 w 439"/>
                <a:gd name="T79" fmla="*/ 302 h 387"/>
                <a:gd name="T80" fmla="*/ 27 w 439"/>
                <a:gd name="T81" fmla="*/ 286 h 387"/>
                <a:gd name="T82" fmla="*/ 17 w 439"/>
                <a:gd name="T83" fmla="*/ 269 h 387"/>
                <a:gd name="T84" fmla="*/ 10 w 439"/>
                <a:gd name="T85" fmla="*/ 251 h 387"/>
                <a:gd name="T86" fmla="*/ 4 w 439"/>
                <a:gd name="T87" fmla="*/ 233 h 387"/>
                <a:gd name="T88" fmla="*/ 1 w 439"/>
                <a:gd name="T89" fmla="*/ 213 h 387"/>
                <a:gd name="T90" fmla="*/ 0 w 439"/>
                <a:gd name="T91" fmla="*/ 194 h 387"/>
                <a:gd name="T92" fmla="*/ 1 w 439"/>
                <a:gd name="T93" fmla="*/ 174 h 387"/>
                <a:gd name="T94" fmla="*/ 4 w 439"/>
                <a:gd name="T95" fmla="*/ 154 h 387"/>
                <a:gd name="T96" fmla="*/ 10 w 439"/>
                <a:gd name="T97" fmla="*/ 136 h 387"/>
                <a:gd name="T98" fmla="*/ 17 w 439"/>
                <a:gd name="T99" fmla="*/ 118 h 387"/>
                <a:gd name="T100" fmla="*/ 27 w 439"/>
                <a:gd name="T101" fmla="*/ 101 h 387"/>
                <a:gd name="T102" fmla="*/ 38 w 439"/>
                <a:gd name="T103" fmla="*/ 85 h 387"/>
                <a:gd name="T104" fmla="*/ 50 w 439"/>
                <a:gd name="T105" fmla="*/ 71 h 387"/>
                <a:gd name="T106" fmla="*/ 65 w 439"/>
                <a:gd name="T107" fmla="*/ 56 h 387"/>
                <a:gd name="T108" fmla="*/ 97 w 439"/>
                <a:gd name="T109" fmla="*/ 33 h 387"/>
                <a:gd name="T110" fmla="*/ 115 w 439"/>
                <a:gd name="T111" fmla="*/ 24 h 387"/>
                <a:gd name="T112" fmla="*/ 134 w 439"/>
                <a:gd name="T113" fmla="*/ 16 h 387"/>
                <a:gd name="T114" fmla="*/ 154 w 439"/>
                <a:gd name="T115" fmla="*/ 9 h 387"/>
                <a:gd name="T116" fmla="*/ 175 w 439"/>
                <a:gd name="T117" fmla="*/ 5 h 387"/>
                <a:gd name="T118" fmla="*/ 197 w 439"/>
                <a:gd name="T119" fmla="*/ 1 h 387"/>
                <a:gd name="T120" fmla="*/ 219 w 439"/>
                <a:gd name="T121"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9" h="387">
                  <a:moveTo>
                    <a:pt x="219" y="0"/>
                  </a:moveTo>
                  <a:lnTo>
                    <a:pt x="242" y="1"/>
                  </a:lnTo>
                  <a:lnTo>
                    <a:pt x="263" y="5"/>
                  </a:lnTo>
                  <a:lnTo>
                    <a:pt x="284" y="9"/>
                  </a:lnTo>
                  <a:lnTo>
                    <a:pt x="305" y="16"/>
                  </a:lnTo>
                  <a:lnTo>
                    <a:pt x="324" y="24"/>
                  </a:lnTo>
                  <a:lnTo>
                    <a:pt x="342" y="33"/>
                  </a:lnTo>
                  <a:lnTo>
                    <a:pt x="374" y="56"/>
                  </a:lnTo>
                  <a:lnTo>
                    <a:pt x="388" y="71"/>
                  </a:lnTo>
                  <a:lnTo>
                    <a:pt x="401" y="85"/>
                  </a:lnTo>
                  <a:lnTo>
                    <a:pt x="412" y="101"/>
                  </a:lnTo>
                  <a:lnTo>
                    <a:pt x="421" y="118"/>
                  </a:lnTo>
                  <a:lnTo>
                    <a:pt x="429" y="136"/>
                  </a:lnTo>
                  <a:lnTo>
                    <a:pt x="434" y="154"/>
                  </a:lnTo>
                  <a:lnTo>
                    <a:pt x="438" y="174"/>
                  </a:lnTo>
                  <a:lnTo>
                    <a:pt x="439" y="194"/>
                  </a:lnTo>
                  <a:lnTo>
                    <a:pt x="438" y="213"/>
                  </a:lnTo>
                  <a:lnTo>
                    <a:pt x="434" y="233"/>
                  </a:lnTo>
                  <a:lnTo>
                    <a:pt x="429" y="251"/>
                  </a:lnTo>
                  <a:lnTo>
                    <a:pt x="421" y="269"/>
                  </a:lnTo>
                  <a:lnTo>
                    <a:pt x="412" y="286"/>
                  </a:lnTo>
                  <a:lnTo>
                    <a:pt x="401" y="302"/>
                  </a:lnTo>
                  <a:lnTo>
                    <a:pt x="388" y="317"/>
                  </a:lnTo>
                  <a:lnTo>
                    <a:pt x="374" y="331"/>
                  </a:lnTo>
                  <a:lnTo>
                    <a:pt x="342" y="354"/>
                  </a:lnTo>
                  <a:lnTo>
                    <a:pt x="324" y="364"/>
                  </a:lnTo>
                  <a:lnTo>
                    <a:pt x="305" y="372"/>
                  </a:lnTo>
                  <a:lnTo>
                    <a:pt x="284" y="378"/>
                  </a:lnTo>
                  <a:lnTo>
                    <a:pt x="263" y="383"/>
                  </a:lnTo>
                  <a:lnTo>
                    <a:pt x="242" y="386"/>
                  </a:lnTo>
                  <a:lnTo>
                    <a:pt x="219" y="387"/>
                  </a:lnTo>
                  <a:lnTo>
                    <a:pt x="197" y="386"/>
                  </a:lnTo>
                  <a:lnTo>
                    <a:pt x="175" y="383"/>
                  </a:lnTo>
                  <a:lnTo>
                    <a:pt x="154" y="378"/>
                  </a:lnTo>
                  <a:lnTo>
                    <a:pt x="134" y="372"/>
                  </a:lnTo>
                  <a:lnTo>
                    <a:pt x="115" y="364"/>
                  </a:lnTo>
                  <a:lnTo>
                    <a:pt x="97" y="354"/>
                  </a:lnTo>
                  <a:lnTo>
                    <a:pt x="65" y="331"/>
                  </a:lnTo>
                  <a:lnTo>
                    <a:pt x="50" y="317"/>
                  </a:lnTo>
                  <a:lnTo>
                    <a:pt x="38" y="302"/>
                  </a:lnTo>
                  <a:lnTo>
                    <a:pt x="27" y="286"/>
                  </a:lnTo>
                  <a:lnTo>
                    <a:pt x="17" y="269"/>
                  </a:lnTo>
                  <a:lnTo>
                    <a:pt x="10" y="251"/>
                  </a:lnTo>
                  <a:lnTo>
                    <a:pt x="4" y="233"/>
                  </a:lnTo>
                  <a:lnTo>
                    <a:pt x="1" y="213"/>
                  </a:lnTo>
                  <a:lnTo>
                    <a:pt x="0" y="194"/>
                  </a:lnTo>
                  <a:lnTo>
                    <a:pt x="1" y="174"/>
                  </a:lnTo>
                  <a:lnTo>
                    <a:pt x="4" y="154"/>
                  </a:lnTo>
                  <a:lnTo>
                    <a:pt x="10" y="136"/>
                  </a:lnTo>
                  <a:lnTo>
                    <a:pt x="17" y="118"/>
                  </a:lnTo>
                  <a:lnTo>
                    <a:pt x="27" y="101"/>
                  </a:lnTo>
                  <a:lnTo>
                    <a:pt x="38" y="85"/>
                  </a:lnTo>
                  <a:lnTo>
                    <a:pt x="50" y="71"/>
                  </a:lnTo>
                  <a:lnTo>
                    <a:pt x="65" y="56"/>
                  </a:lnTo>
                  <a:lnTo>
                    <a:pt x="97" y="33"/>
                  </a:lnTo>
                  <a:lnTo>
                    <a:pt x="115" y="24"/>
                  </a:lnTo>
                  <a:lnTo>
                    <a:pt x="134" y="16"/>
                  </a:lnTo>
                  <a:lnTo>
                    <a:pt x="154" y="9"/>
                  </a:lnTo>
                  <a:lnTo>
                    <a:pt x="175" y="5"/>
                  </a:lnTo>
                  <a:lnTo>
                    <a:pt x="197" y="1"/>
                  </a:lnTo>
                  <a:lnTo>
                    <a:pt x="219" y="0"/>
                  </a:lnTo>
                  <a:close/>
                </a:path>
              </a:pathLst>
            </a:custGeom>
            <a:noFill/>
            <a:ln w="30163" cap="rnd">
              <a:solidFill>
                <a:srgbClr val="9999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9" tIns="45709" rIns="91419" bIns="45709" numCol="1" anchor="t" anchorCtr="0" compatLnSpc="1">
              <a:prstTxWarp prst="textNoShape">
                <a:avLst/>
              </a:prstTxWarp>
            </a:bodyPr>
            <a:lstStyle/>
            <a:p>
              <a:endParaRPr lang="en-US"/>
            </a:p>
          </p:txBody>
        </p:sp>
      </p:grpSp>
      <p:cxnSp>
        <p:nvCxnSpPr>
          <p:cNvPr id="5" name="Elbow Connector 4"/>
          <p:cNvCxnSpPr>
            <a:stCxn id="79" idx="0"/>
            <a:endCxn id="423" idx="2"/>
          </p:cNvCxnSpPr>
          <p:nvPr/>
        </p:nvCxnSpPr>
        <p:spPr>
          <a:xfrm rot="5400000" flipH="1" flipV="1">
            <a:off x="3447295" y="4822269"/>
            <a:ext cx="728802" cy="2527"/>
          </a:xfrm>
          <a:prstGeom prst="bentConnector3">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5" name="Oval 84"/>
          <p:cNvSpPr/>
          <p:nvPr/>
        </p:nvSpPr>
        <p:spPr bwMode="gray">
          <a:xfrm>
            <a:off x="8274622" y="3405080"/>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4a</a:t>
            </a:r>
          </a:p>
        </p:txBody>
      </p:sp>
      <p:sp>
        <p:nvSpPr>
          <p:cNvPr id="86" name="Oval 85"/>
          <p:cNvSpPr/>
          <p:nvPr/>
        </p:nvSpPr>
        <p:spPr bwMode="gray">
          <a:xfrm>
            <a:off x="7443727" y="2986548"/>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5a</a:t>
            </a:r>
          </a:p>
        </p:txBody>
      </p:sp>
      <p:sp>
        <p:nvSpPr>
          <p:cNvPr id="89" name="Oval 88"/>
          <p:cNvSpPr/>
          <p:nvPr/>
        </p:nvSpPr>
        <p:spPr bwMode="gray">
          <a:xfrm>
            <a:off x="6320667" y="5708567"/>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10</a:t>
            </a:r>
          </a:p>
        </p:txBody>
      </p:sp>
      <p:sp>
        <p:nvSpPr>
          <p:cNvPr id="90" name="Oval 89"/>
          <p:cNvSpPr/>
          <p:nvPr/>
        </p:nvSpPr>
        <p:spPr bwMode="gray">
          <a:xfrm>
            <a:off x="8170839" y="5026389"/>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9</a:t>
            </a:r>
          </a:p>
        </p:txBody>
      </p:sp>
      <p:sp>
        <p:nvSpPr>
          <p:cNvPr id="91" name="Oval 90"/>
          <p:cNvSpPr/>
          <p:nvPr/>
        </p:nvSpPr>
        <p:spPr bwMode="gray">
          <a:xfrm>
            <a:off x="10772454" y="5090706"/>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8</a:t>
            </a:r>
          </a:p>
        </p:txBody>
      </p:sp>
      <p:sp>
        <p:nvSpPr>
          <p:cNvPr id="96" name="Oval 95"/>
          <p:cNvSpPr/>
          <p:nvPr/>
        </p:nvSpPr>
        <p:spPr bwMode="gray">
          <a:xfrm>
            <a:off x="8701422" y="2569631"/>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5b</a:t>
            </a:r>
          </a:p>
        </p:txBody>
      </p:sp>
      <p:cxnSp>
        <p:nvCxnSpPr>
          <p:cNvPr id="11" name="Elbow Connector 10"/>
          <p:cNvCxnSpPr>
            <a:stCxn id="420" idx="1"/>
            <a:endCxn id="423" idx="3"/>
          </p:cNvCxnSpPr>
          <p:nvPr/>
        </p:nvCxnSpPr>
        <p:spPr>
          <a:xfrm rot="10800000">
            <a:off x="4241842" y="4120881"/>
            <a:ext cx="2513721" cy="1183064"/>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2146115" y="2483583"/>
            <a:ext cx="1294231"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Goals</a:t>
            </a:r>
          </a:p>
        </p:txBody>
      </p:sp>
      <p:cxnSp>
        <p:nvCxnSpPr>
          <p:cNvPr id="119" name="Elbow Connector 118"/>
          <p:cNvCxnSpPr>
            <a:stCxn id="457" idx="3"/>
            <a:endCxn id="207" idx="0"/>
          </p:cNvCxnSpPr>
          <p:nvPr/>
        </p:nvCxnSpPr>
        <p:spPr>
          <a:xfrm flipH="1">
            <a:off x="3810504" y="3055165"/>
            <a:ext cx="7180435" cy="523615"/>
          </a:xfrm>
          <a:prstGeom prst="bentConnector4">
            <a:avLst>
              <a:gd name="adj1" fmla="val -3183"/>
              <a:gd name="adj2" fmla="val -300289"/>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1" name="Oval 140"/>
          <p:cNvSpPr/>
          <p:nvPr/>
        </p:nvSpPr>
        <p:spPr bwMode="gray">
          <a:xfrm>
            <a:off x="10645883" y="1999631"/>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4b</a:t>
            </a:r>
          </a:p>
        </p:txBody>
      </p:sp>
      <p:sp>
        <p:nvSpPr>
          <p:cNvPr id="146" name="Oval 145"/>
          <p:cNvSpPr/>
          <p:nvPr/>
        </p:nvSpPr>
        <p:spPr bwMode="gray">
          <a:xfrm>
            <a:off x="6256657" y="4873267"/>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6a</a:t>
            </a:r>
          </a:p>
        </p:txBody>
      </p:sp>
      <p:sp>
        <p:nvSpPr>
          <p:cNvPr id="149" name="Oval 148"/>
          <p:cNvSpPr/>
          <p:nvPr/>
        </p:nvSpPr>
        <p:spPr bwMode="gray">
          <a:xfrm>
            <a:off x="10805528" y="4004908"/>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7b</a:t>
            </a:r>
          </a:p>
        </p:txBody>
      </p:sp>
      <p:sp>
        <p:nvSpPr>
          <p:cNvPr id="150" name="Oval 149"/>
          <p:cNvSpPr/>
          <p:nvPr/>
        </p:nvSpPr>
        <p:spPr bwMode="gray">
          <a:xfrm>
            <a:off x="7775363" y="4426659"/>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7a</a:t>
            </a:r>
          </a:p>
        </p:txBody>
      </p:sp>
      <p:sp>
        <p:nvSpPr>
          <p:cNvPr id="155" name="Oval 154"/>
          <p:cNvSpPr/>
          <p:nvPr/>
        </p:nvSpPr>
        <p:spPr bwMode="gray">
          <a:xfrm>
            <a:off x="3524111" y="4742225"/>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11</a:t>
            </a:r>
          </a:p>
        </p:txBody>
      </p:sp>
      <p:sp>
        <p:nvSpPr>
          <p:cNvPr id="113" name="Rectangle 112"/>
          <p:cNvSpPr/>
          <p:nvPr/>
        </p:nvSpPr>
        <p:spPr bwMode="gray">
          <a:xfrm>
            <a:off x="110244" y="1418742"/>
            <a:ext cx="11897772" cy="5084275"/>
          </a:xfrm>
          <a:prstGeom prst="rect">
            <a:avLst/>
          </a:prstGeom>
          <a:solidFill>
            <a:schemeClr val="bg1">
              <a:alpha val="68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255" name="Elbow Connector 254"/>
          <p:cNvCxnSpPr>
            <a:stCxn id="476" idx="0"/>
            <a:endCxn id="470" idx="2"/>
          </p:cNvCxnSpPr>
          <p:nvPr/>
        </p:nvCxnSpPr>
        <p:spPr>
          <a:xfrm rot="5400000" flipH="1" flipV="1">
            <a:off x="6090288" y="3101717"/>
            <a:ext cx="957273" cy="2111"/>
          </a:xfrm>
          <a:prstGeom prst="bentConnector3">
            <a:avLst>
              <a:gd name="adj1" fmla="val 50000"/>
            </a:avLst>
          </a:prstGeom>
          <a:ln w="6350">
            <a:solidFill>
              <a:schemeClr val="tx1"/>
            </a:solidFill>
            <a:headEnd type="none" w="med" len="med"/>
            <a:tailEnd type="triangle" w="med" len="med"/>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79" name="TextBox 278"/>
          <p:cNvSpPr txBox="1"/>
          <p:nvPr/>
        </p:nvSpPr>
        <p:spPr>
          <a:xfrm>
            <a:off x="5217636" y="2726577"/>
            <a:ext cx="1329202" cy="33847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Link CPM activities to development goals</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grpSp>
        <p:nvGrpSpPr>
          <p:cNvPr id="469" name="Group 468"/>
          <p:cNvGrpSpPr/>
          <p:nvPr/>
        </p:nvGrpSpPr>
        <p:grpSpPr>
          <a:xfrm>
            <a:off x="5992829" y="1734936"/>
            <a:ext cx="1187770" cy="889199"/>
            <a:chOff x="7737214" y="2659950"/>
            <a:chExt cx="1188045" cy="889405"/>
          </a:xfrm>
        </p:grpSpPr>
        <p:sp>
          <p:nvSpPr>
            <p:cNvPr id="470" name="Rectangle 469"/>
            <p:cNvSpPr/>
            <p:nvPr/>
          </p:nvSpPr>
          <p:spPr bwMode="gray">
            <a:xfrm>
              <a:off x="7884731" y="2872699"/>
              <a:ext cx="859536" cy="676656"/>
            </a:xfrm>
            <a:prstGeom prst="rect">
              <a:avLst/>
            </a:prstGeom>
            <a:solidFill>
              <a:srgbClr val="92D050"/>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71" name="TextBox 470"/>
            <p:cNvSpPr txBox="1"/>
            <p:nvPr/>
          </p:nvSpPr>
          <p:spPr>
            <a:xfrm>
              <a:off x="7737214" y="2659950"/>
              <a:ext cx="1188045" cy="188192"/>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Continuous PM</a:t>
              </a:r>
            </a:p>
          </p:txBody>
        </p:sp>
        <p:pic>
          <p:nvPicPr>
            <p:cNvPr id="472" name="Picture 471"/>
            <p:cNvPicPr>
              <a:picLocks noChangeAspect="1"/>
            </p:cNvPicPr>
            <p:nvPr/>
          </p:nvPicPr>
          <p:blipFill>
            <a:blip r:embed="rId13"/>
            <a:stretch>
              <a:fillRect/>
            </a:stretch>
          </p:blipFill>
          <p:spPr>
            <a:xfrm>
              <a:off x="7961380" y="2966820"/>
              <a:ext cx="745295" cy="470109"/>
            </a:xfrm>
            <a:prstGeom prst="ellipse">
              <a:avLst/>
            </a:prstGeom>
            <a:ln w="28575">
              <a:solidFill>
                <a:schemeClr val="bg2">
                  <a:lumMod val="75000"/>
                </a:schemeClr>
              </a:solidFill>
            </a:ln>
          </p:spPr>
        </p:pic>
      </p:grpSp>
      <p:grpSp>
        <p:nvGrpSpPr>
          <p:cNvPr id="474" name="Group 473"/>
          <p:cNvGrpSpPr/>
          <p:nvPr/>
        </p:nvGrpSpPr>
        <p:grpSpPr>
          <a:xfrm>
            <a:off x="6071529" y="3581408"/>
            <a:ext cx="992680" cy="874193"/>
            <a:chOff x="7676987" y="4055982"/>
            <a:chExt cx="992910" cy="874395"/>
          </a:xfrm>
        </p:grpSpPr>
        <p:sp>
          <p:nvSpPr>
            <p:cNvPr id="475" name="Rectangle 474"/>
            <p:cNvSpPr/>
            <p:nvPr/>
          </p:nvSpPr>
          <p:spPr bwMode="gray">
            <a:xfrm>
              <a:off x="7747386" y="4250239"/>
              <a:ext cx="857963" cy="680138"/>
            </a:xfrm>
            <a:prstGeom prst="rect">
              <a:avLst/>
            </a:prstGeom>
            <a:solidFill>
              <a:schemeClr val="accent1"/>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76" name="TextBox 475"/>
            <p:cNvSpPr txBox="1"/>
            <p:nvPr/>
          </p:nvSpPr>
          <p:spPr>
            <a:xfrm>
              <a:off x="7676987" y="4055982"/>
              <a:ext cx="992910"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Development</a:t>
              </a:r>
            </a:p>
          </p:txBody>
        </p:sp>
        <p:pic>
          <p:nvPicPr>
            <p:cNvPr id="477" name="Picture 476"/>
            <p:cNvPicPr>
              <a:picLocks noChangeAspect="1"/>
            </p:cNvPicPr>
            <p:nvPr/>
          </p:nvPicPr>
          <p:blipFill>
            <a:blip r:embed="rId14"/>
            <a:stretch>
              <a:fillRect/>
            </a:stretch>
          </p:blipFill>
          <p:spPr>
            <a:xfrm>
              <a:off x="7796594" y="4347401"/>
              <a:ext cx="757998" cy="477642"/>
            </a:xfrm>
            <a:prstGeom prst="ellipse">
              <a:avLst/>
            </a:prstGeom>
            <a:ln w="28575">
              <a:solidFill>
                <a:schemeClr val="bg2">
                  <a:lumMod val="75000"/>
                </a:schemeClr>
              </a:solidFill>
            </a:ln>
          </p:spPr>
        </p:pic>
      </p:grpSp>
      <p:sp>
        <p:nvSpPr>
          <p:cNvPr id="94" name="Oval 93"/>
          <p:cNvSpPr/>
          <p:nvPr/>
        </p:nvSpPr>
        <p:spPr bwMode="gray">
          <a:xfrm>
            <a:off x="5552093" y="2475083"/>
            <a:ext cx="207566" cy="198535"/>
          </a:xfrm>
          <a:prstGeom prst="ellipse">
            <a:avLst/>
          </a:prstGeom>
          <a:solidFill>
            <a:srgbClr val="0070C0"/>
          </a:solidFill>
          <a:ln w="6350" algn="ctr">
            <a:noFill/>
            <a:miter lim="800000"/>
            <a:headEnd/>
            <a:tailEnd/>
          </a:ln>
          <a:effectLst>
            <a:glow rad="228600">
              <a:schemeClr val="accent1">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3</a:t>
            </a:r>
          </a:p>
        </p:txBody>
      </p:sp>
      <p:grpSp>
        <p:nvGrpSpPr>
          <p:cNvPr id="10" name="Group 9"/>
          <p:cNvGrpSpPr/>
          <p:nvPr/>
        </p:nvGrpSpPr>
        <p:grpSpPr>
          <a:xfrm>
            <a:off x="7505573" y="2041734"/>
            <a:ext cx="2637077" cy="3457108"/>
            <a:chOff x="7505899" y="2042207"/>
            <a:chExt cx="2637687" cy="3457908"/>
          </a:xfrm>
        </p:grpSpPr>
        <p:pic>
          <p:nvPicPr>
            <p:cNvPr id="114" name="Picture 113"/>
            <p:cNvPicPr>
              <a:picLocks noChangeAspect="1"/>
            </p:cNvPicPr>
            <p:nvPr/>
          </p:nvPicPr>
          <p:blipFill>
            <a:blip r:embed="rId15"/>
            <a:stretch>
              <a:fillRect/>
            </a:stretch>
          </p:blipFill>
          <p:spPr>
            <a:xfrm>
              <a:off x="7505899" y="2042207"/>
              <a:ext cx="2637687" cy="3457908"/>
            </a:xfrm>
            <a:prstGeom prst="rect">
              <a:avLst/>
            </a:prstGeom>
            <a:ln>
              <a:noFill/>
            </a:ln>
            <a:effectLst>
              <a:glow rad="228600">
                <a:schemeClr val="accent1">
                  <a:satMod val="175000"/>
                  <a:alpha val="40000"/>
                </a:schemeClr>
              </a:glo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116" name="Rounded Rectangle 115"/>
            <p:cNvSpPr/>
            <p:nvPr/>
          </p:nvSpPr>
          <p:spPr bwMode="gray">
            <a:xfrm>
              <a:off x="7505899" y="4863735"/>
              <a:ext cx="2300781" cy="547890"/>
            </a:xfrm>
            <a:prstGeom prst="roundRect">
              <a:avLst/>
            </a:prstGeom>
            <a:solidFill>
              <a:srgbClr val="F0AB00">
                <a:alpha val="20000"/>
              </a:srgbClr>
            </a:solidFill>
            <a:ln w="28575"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a:ea typeface="Arial Unicode MS" pitchFamily="34" charset="-128"/>
                <a:cs typeface="Arial Unicode MS" pitchFamily="34" charset="-128"/>
              </a:endParaRPr>
            </a:p>
          </p:txBody>
        </p:sp>
      </p:grpSp>
      <p:grpSp>
        <p:nvGrpSpPr>
          <p:cNvPr id="9" name="Group 8"/>
          <p:cNvGrpSpPr/>
          <p:nvPr/>
        </p:nvGrpSpPr>
        <p:grpSpPr>
          <a:xfrm>
            <a:off x="1276718" y="2037730"/>
            <a:ext cx="3598041" cy="1579674"/>
            <a:chOff x="1275602" y="2038202"/>
            <a:chExt cx="3598874" cy="1580040"/>
          </a:xfrm>
        </p:grpSpPr>
        <p:pic>
          <p:nvPicPr>
            <p:cNvPr id="115" name="Picture 114"/>
            <p:cNvPicPr>
              <a:picLocks noChangeAspect="1"/>
            </p:cNvPicPr>
            <p:nvPr/>
          </p:nvPicPr>
          <p:blipFill>
            <a:blip r:embed="rId16"/>
            <a:stretch>
              <a:fillRect/>
            </a:stretch>
          </p:blipFill>
          <p:spPr>
            <a:xfrm>
              <a:off x="1275602" y="2038202"/>
              <a:ext cx="3598874" cy="1580040"/>
            </a:xfrm>
            <a:prstGeom prst="rect">
              <a:avLst/>
            </a:prstGeom>
            <a:ln>
              <a:noFill/>
            </a:ln>
            <a:effectLst>
              <a:glow rad="228600">
                <a:schemeClr val="accent1">
                  <a:satMod val="175000"/>
                  <a:alpha val="40000"/>
                </a:schemeClr>
              </a:glo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117" name="Rounded Rectangle 116"/>
            <p:cNvSpPr/>
            <p:nvPr/>
          </p:nvSpPr>
          <p:spPr bwMode="gray">
            <a:xfrm>
              <a:off x="1361248" y="3051112"/>
              <a:ext cx="1373510" cy="547890"/>
            </a:xfrm>
            <a:prstGeom prst="roundRect">
              <a:avLst/>
            </a:prstGeom>
            <a:solidFill>
              <a:srgbClr val="F0AB00">
                <a:alpha val="20000"/>
              </a:srgbClr>
            </a:solidFill>
            <a:ln w="28575"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a:ea typeface="Arial Unicode MS" pitchFamily="34" charset="-128"/>
                <a:cs typeface="Arial Unicode MS" pitchFamily="34" charset="-128"/>
              </a:endParaRPr>
            </a:p>
          </p:txBody>
        </p:sp>
      </p:grpSp>
    </p:spTree>
    <p:extLst>
      <p:ext uri="{BB962C8B-B14F-4D97-AF65-F5344CB8AC3E}">
        <p14:creationId xmlns:p14="http://schemas.microsoft.com/office/powerpoint/2010/main" val="2393347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27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7FCE9FD-9885-4929-BFBD-83F0DA32D996}"/>
              </a:ext>
            </a:extLst>
          </p:cNvPr>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6" name="think-cell Slide" r:id="rId4" imgW="573" imgH="573" progId="TCLayout.ActiveDocument.1">
                  <p:embed/>
                </p:oleObj>
              </mc:Choice>
              <mc:Fallback>
                <p:oleObj name="think-cell Slide" r:id="rId4" imgW="573" imgH="573" progId="TCLayout.ActiveDocument.1">
                  <p:embed/>
                  <p:pic>
                    <p:nvPicPr>
                      <p:cNvPr id="4" name="Object 3" hidden="1">
                        <a:extLst>
                          <a:ext uri="{FF2B5EF4-FFF2-40B4-BE49-F238E27FC236}">
                            <a16:creationId xmlns:a16="http://schemas.microsoft.com/office/drawing/2014/main" id="{07FCE9FD-9885-4929-BFBD-83F0DA32D99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70324D9A-10B6-4139-A00A-3B31F2B12A08}"/>
              </a:ext>
            </a:extLst>
          </p:cNvPr>
          <p:cNvSpPr>
            <a:spLocks noGrp="1"/>
          </p:cNvSpPr>
          <p:nvPr>
            <p:ph type="title"/>
          </p:nvPr>
        </p:nvSpPr>
        <p:spPr/>
        <p:txBody>
          <a:bodyPr/>
          <a:lstStyle/>
          <a:p>
            <a:r>
              <a:rPr lang="en-GB" dirty="0"/>
              <a:t>System Architecture SuccessFactors</a:t>
            </a:r>
          </a:p>
        </p:txBody>
      </p:sp>
      <p:pic>
        <p:nvPicPr>
          <p:cNvPr id="5" name="Picture 4">
            <a:extLst>
              <a:ext uri="{FF2B5EF4-FFF2-40B4-BE49-F238E27FC236}">
                <a16:creationId xmlns:a16="http://schemas.microsoft.com/office/drawing/2014/main" id="{D17EE40B-A3C3-445B-ABE8-8D752D7366F4}"/>
              </a:ext>
            </a:extLst>
          </p:cNvPr>
          <p:cNvPicPr>
            <a:picLocks noChangeAspect="1"/>
          </p:cNvPicPr>
          <p:nvPr/>
        </p:nvPicPr>
        <p:blipFill>
          <a:blip r:embed="rId6"/>
          <a:stretch>
            <a:fillRect/>
          </a:stretch>
        </p:blipFill>
        <p:spPr>
          <a:xfrm>
            <a:off x="1875454" y="971380"/>
            <a:ext cx="8341566" cy="5659898"/>
          </a:xfrm>
          <a:prstGeom prst="rect">
            <a:avLst/>
          </a:prstGeom>
        </p:spPr>
      </p:pic>
    </p:spTree>
    <p:extLst>
      <p:ext uri="{BB962C8B-B14F-4D97-AF65-F5344CB8AC3E}">
        <p14:creationId xmlns:p14="http://schemas.microsoft.com/office/powerpoint/2010/main" val="13439118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Oval 93"/>
          <p:cNvSpPr/>
          <p:nvPr/>
        </p:nvSpPr>
        <p:spPr bwMode="gray">
          <a:xfrm>
            <a:off x="5552093" y="2475083"/>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3</a:t>
            </a:r>
          </a:p>
        </p:txBody>
      </p:sp>
      <p:cxnSp>
        <p:nvCxnSpPr>
          <p:cNvPr id="255" name="Elbow Connector 254"/>
          <p:cNvCxnSpPr>
            <a:stCxn id="476" idx="0"/>
            <a:endCxn id="470" idx="2"/>
          </p:cNvCxnSpPr>
          <p:nvPr/>
        </p:nvCxnSpPr>
        <p:spPr>
          <a:xfrm rot="5400000" flipH="1" flipV="1">
            <a:off x="6090288" y="3101717"/>
            <a:ext cx="957273" cy="2111"/>
          </a:xfrm>
          <a:prstGeom prst="bentConnector3">
            <a:avLst>
              <a:gd name="adj1" fmla="val 50000"/>
            </a:avLst>
          </a:prstGeom>
          <a:ln w="63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2863970" y="3183199"/>
            <a:ext cx="649598" cy="5077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Add learning activity</a:t>
            </a:r>
          </a:p>
        </p:txBody>
      </p:sp>
      <p:sp>
        <p:nvSpPr>
          <p:cNvPr id="147" name="Oval 146"/>
          <p:cNvSpPr/>
          <p:nvPr/>
        </p:nvSpPr>
        <p:spPr bwMode="gray">
          <a:xfrm>
            <a:off x="5546504" y="4247995"/>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6b</a:t>
            </a:r>
          </a:p>
        </p:txBody>
      </p:sp>
      <p:cxnSp>
        <p:nvCxnSpPr>
          <p:cNvPr id="242" name="Elbow Connector 241"/>
          <p:cNvCxnSpPr>
            <a:stCxn id="476" idx="1"/>
            <a:endCxn id="207" idx="3"/>
          </p:cNvCxnSpPr>
          <p:nvPr/>
        </p:nvCxnSpPr>
        <p:spPr>
          <a:xfrm rot="10800000">
            <a:off x="4226481" y="3671092"/>
            <a:ext cx="1845050" cy="2627"/>
          </a:xfrm>
          <a:prstGeom prst="bentConnector3">
            <a:avLst>
              <a:gd name="adj1" fmla="val 50000"/>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3384077" y="3578780"/>
            <a:ext cx="857764" cy="880350"/>
            <a:chOff x="479280" y="5250613"/>
            <a:chExt cx="857963" cy="880554"/>
          </a:xfrm>
        </p:grpSpPr>
        <p:sp>
          <p:nvSpPr>
            <p:cNvPr id="207" name="TextBox 206"/>
            <p:cNvSpPr txBox="1"/>
            <p:nvPr/>
          </p:nvSpPr>
          <p:spPr>
            <a:xfrm>
              <a:off x="489733" y="5250613"/>
              <a:ext cx="832145"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Learning</a:t>
              </a:r>
            </a:p>
          </p:txBody>
        </p:sp>
        <p:sp>
          <p:nvSpPr>
            <p:cNvPr id="423" name="Rectangle 422"/>
            <p:cNvSpPr/>
            <p:nvPr/>
          </p:nvSpPr>
          <p:spPr bwMode="gray">
            <a:xfrm>
              <a:off x="479280" y="5454511"/>
              <a:ext cx="857963" cy="676656"/>
            </a:xfrm>
            <a:prstGeom prst="rect">
              <a:avLst/>
            </a:prstGeom>
            <a:solidFill>
              <a:srgbClr val="9E3039"/>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424" name="Picture 423"/>
            <p:cNvPicPr>
              <a:picLocks noChangeAspect="1"/>
            </p:cNvPicPr>
            <p:nvPr/>
          </p:nvPicPr>
          <p:blipFill rotWithShape="1">
            <a:blip r:embed="rId3"/>
            <a:srcRect b="32705"/>
            <a:stretch/>
          </p:blipFill>
          <p:spPr>
            <a:xfrm>
              <a:off x="550337" y="5537608"/>
              <a:ext cx="716035" cy="488543"/>
            </a:xfrm>
            <a:prstGeom prst="ellipse">
              <a:avLst/>
            </a:prstGeom>
            <a:ln w="28575">
              <a:solidFill>
                <a:schemeClr val="bg2">
                  <a:lumMod val="75000"/>
                </a:schemeClr>
              </a:solidFill>
            </a:ln>
          </p:spPr>
        </p:pic>
      </p:grpSp>
      <p:sp>
        <p:nvSpPr>
          <p:cNvPr id="189" name="TextBox 188"/>
          <p:cNvSpPr txBox="1"/>
          <p:nvPr/>
        </p:nvSpPr>
        <p:spPr>
          <a:xfrm>
            <a:off x="4527240" y="3339499"/>
            <a:ext cx="1407349" cy="5077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Select from learning when defining development goals</a:t>
            </a:r>
          </a:p>
        </p:txBody>
      </p:sp>
      <p:sp>
        <p:nvSpPr>
          <p:cNvPr id="84" name="Oval 83"/>
          <p:cNvSpPr/>
          <p:nvPr/>
        </p:nvSpPr>
        <p:spPr bwMode="gray">
          <a:xfrm>
            <a:off x="4292477" y="3338986"/>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2</a:t>
            </a:r>
          </a:p>
        </p:txBody>
      </p:sp>
      <p:sp>
        <p:nvSpPr>
          <p:cNvPr id="289" name="Flowchart: Off-page Connector 288"/>
          <p:cNvSpPr/>
          <p:nvPr/>
        </p:nvSpPr>
        <p:spPr bwMode="gray">
          <a:xfrm>
            <a:off x="407914" y="2575020"/>
            <a:ext cx="1098141" cy="532160"/>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Recruit to Hire</a:t>
            </a:r>
          </a:p>
        </p:txBody>
      </p:sp>
      <p:sp>
        <p:nvSpPr>
          <p:cNvPr id="20" name="TextBox 19"/>
          <p:cNvSpPr txBox="1"/>
          <p:nvPr/>
        </p:nvSpPr>
        <p:spPr>
          <a:xfrm>
            <a:off x="191340" y="4291583"/>
            <a:ext cx="1531288" cy="923116"/>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Employee Profile serves as a central repository for all talent data (all modules </a:t>
            </a:r>
            <a:r>
              <a:rPr lang="en-US" sz="1200" kern="0" dirty="0" err="1">
                <a:ea typeface="Arial Unicode MS" pitchFamily="34" charset="-128"/>
                <a:cs typeface="Arial Unicode MS" pitchFamily="34" charset="-128"/>
              </a:rPr>
              <a:t>feed back</a:t>
            </a:r>
            <a:r>
              <a:rPr lang="en-US" sz="1200" kern="0" dirty="0">
                <a:ea typeface="Arial Unicode MS" pitchFamily="34" charset="-128"/>
                <a:cs typeface="Arial Unicode MS" pitchFamily="34" charset="-128"/>
              </a:rPr>
              <a:t> to EP)</a:t>
            </a:r>
          </a:p>
        </p:txBody>
      </p:sp>
      <p:sp>
        <p:nvSpPr>
          <p:cNvPr id="317" name="Chevron 316"/>
          <p:cNvSpPr/>
          <p:nvPr/>
        </p:nvSpPr>
        <p:spPr bwMode="gray">
          <a:xfrm>
            <a:off x="1802312" y="2782792"/>
            <a:ext cx="396837" cy="1828006"/>
          </a:xfrm>
          <a:prstGeom prst="chevron">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a:ea typeface="Arial Unicode MS" pitchFamily="34" charset="-128"/>
              <a:cs typeface="Arial Unicode MS" pitchFamily="34" charset="-128"/>
            </a:endParaRPr>
          </a:p>
        </p:txBody>
      </p:sp>
      <p:sp>
        <p:nvSpPr>
          <p:cNvPr id="95" name="Oval 94"/>
          <p:cNvSpPr/>
          <p:nvPr/>
        </p:nvSpPr>
        <p:spPr bwMode="gray">
          <a:xfrm>
            <a:off x="2530148" y="3296575"/>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a:t>
            </a:r>
          </a:p>
        </p:txBody>
      </p:sp>
      <p:grpSp>
        <p:nvGrpSpPr>
          <p:cNvPr id="3" name="Group 2"/>
          <p:cNvGrpSpPr/>
          <p:nvPr/>
        </p:nvGrpSpPr>
        <p:grpSpPr>
          <a:xfrm>
            <a:off x="308105" y="3211220"/>
            <a:ext cx="1297759" cy="890777"/>
            <a:chOff x="306765" y="3211963"/>
            <a:chExt cx="1298059" cy="890983"/>
          </a:xfrm>
        </p:grpSpPr>
        <p:grpSp>
          <p:nvGrpSpPr>
            <p:cNvPr id="232" name="Group 231"/>
            <p:cNvGrpSpPr/>
            <p:nvPr/>
          </p:nvGrpSpPr>
          <p:grpSpPr>
            <a:xfrm>
              <a:off x="306765" y="3211963"/>
              <a:ext cx="1298059" cy="890983"/>
              <a:chOff x="9840226" y="1505472"/>
              <a:chExt cx="1563244" cy="919331"/>
            </a:xfrm>
          </p:grpSpPr>
          <p:sp>
            <p:nvSpPr>
              <p:cNvPr id="233" name="Rectangle 232"/>
              <p:cNvSpPr/>
              <p:nvPr/>
            </p:nvSpPr>
            <p:spPr bwMode="gray">
              <a:xfrm>
                <a:off x="10140757" y="1726618"/>
                <a:ext cx="1035134" cy="698185"/>
              </a:xfrm>
              <a:prstGeom prst="rect">
                <a:avLst/>
              </a:prstGeom>
              <a:solidFill>
                <a:schemeClr val="bg1">
                  <a:lumMod val="65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235" name="TextBox 234"/>
              <p:cNvSpPr txBox="1"/>
              <p:nvPr/>
            </p:nvSpPr>
            <p:spPr>
              <a:xfrm>
                <a:off x="9840226" y="1505472"/>
                <a:ext cx="1563244" cy="190541"/>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Profile</a:t>
                </a:r>
              </a:p>
            </p:txBody>
          </p:sp>
        </p:grpSp>
        <p:pic>
          <p:nvPicPr>
            <p:cNvPr id="97" name="Picture 96"/>
            <p:cNvPicPr>
              <a:picLocks noChangeAspect="1"/>
            </p:cNvPicPr>
            <p:nvPr/>
          </p:nvPicPr>
          <p:blipFill>
            <a:blip r:embed="rId4"/>
            <a:stretch>
              <a:fillRect/>
            </a:stretch>
          </p:blipFill>
          <p:spPr>
            <a:xfrm>
              <a:off x="711403" y="3456032"/>
              <a:ext cx="580141" cy="617171"/>
            </a:xfrm>
            <a:prstGeom prst="ellipse">
              <a:avLst/>
            </a:prstGeom>
            <a:ln w="28575">
              <a:solidFill>
                <a:schemeClr val="bg2">
                  <a:lumMod val="75000"/>
                </a:schemeClr>
              </a:solidFill>
            </a:ln>
          </p:spPr>
        </p:pic>
      </p:grpSp>
      <p:sp>
        <p:nvSpPr>
          <p:cNvPr id="104" name="TextBox 103"/>
          <p:cNvSpPr txBox="1"/>
          <p:nvPr/>
        </p:nvSpPr>
        <p:spPr>
          <a:xfrm>
            <a:off x="2146115" y="2483583"/>
            <a:ext cx="1294231"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Goals</a:t>
            </a:r>
          </a:p>
        </p:txBody>
      </p:sp>
      <p:grpSp>
        <p:nvGrpSpPr>
          <p:cNvPr id="110" name="Group 109"/>
          <p:cNvGrpSpPr/>
          <p:nvPr/>
        </p:nvGrpSpPr>
        <p:grpSpPr>
          <a:xfrm>
            <a:off x="2369138" y="2420827"/>
            <a:ext cx="859337" cy="676499"/>
            <a:chOff x="6457975" y="2872699"/>
            <a:chExt cx="859536" cy="676656"/>
          </a:xfrm>
        </p:grpSpPr>
        <p:sp>
          <p:nvSpPr>
            <p:cNvPr id="111" name="Rectangle 110"/>
            <p:cNvSpPr/>
            <p:nvPr/>
          </p:nvSpPr>
          <p:spPr bwMode="gray">
            <a:xfrm>
              <a:off x="6457975" y="2872699"/>
              <a:ext cx="859536" cy="676656"/>
            </a:xfrm>
            <a:prstGeom prst="rect">
              <a:avLst/>
            </a:prstGeom>
            <a:solidFill>
              <a:srgbClr val="D4652D"/>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112" name="Picture 111"/>
            <p:cNvPicPr>
              <a:picLocks noChangeAspect="1"/>
            </p:cNvPicPr>
            <p:nvPr/>
          </p:nvPicPr>
          <p:blipFill rotWithShape="1">
            <a:blip r:embed="rId5"/>
            <a:srcRect l="18956" t="7002"/>
            <a:stretch/>
          </p:blipFill>
          <p:spPr>
            <a:xfrm>
              <a:off x="6648440" y="2949659"/>
              <a:ext cx="494578" cy="497550"/>
            </a:xfrm>
            <a:prstGeom prst="ellipse">
              <a:avLst/>
            </a:prstGeom>
            <a:ln w="28575">
              <a:solidFill>
                <a:schemeClr val="bg2">
                  <a:lumMod val="75000"/>
                </a:schemeClr>
              </a:solidFill>
            </a:ln>
          </p:spPr>
        </p:pic>
      </p:grpSp>
      <p:cxnSp>
        <p:nvCxnSpPr>
          <p:cNvPr id="19" name="Elbow Connector 18"/>
          <p:cNvCxnSpPr>
            <a:stCxn id="423" idx="1"/>
            <a:endCxn id="111" idx="2"/>
          </p:cNvCxnSpPr>
          <p:nvPr/>
        </p:nvCxnSpPr>
        <p:spPr>
          <a:xfrm rot="10800000">
            <a:off x="2798808" y="3097326"/>
            <a:ext cx="585270" cy="1023555"/>
          </a:xfrm>
          <a:prstGeom prst="bentConnector2">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4" name="Flowchart: Off-page Connector 123"/>
          <p:cNvSpPr/>
          <p:nvPr/>
        </p:nvSpPr>
        <p:spPr bwMode="gray">
          <a:xfrm>
            <a:off x="2245138" y="1465689"/>
            <a:ext cx="1096184" cy="545129"/>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Perform &amp; Reward</a:t>
            </a:r>
          </a:p>
        </p:txBody>
      </p:sp>
      <p:cxnSp>
        <p:nvCxnSpPr>
          <p:cNvPr id="66" name="Elbow Connector 65"/>
          <p:cNvCxnSpPr>
            <a:stCxn id="104" idx="0"/>
            <a:endCxn id="124" idx="2"/>
          </p:cNvCxnSpPr>
          <p:nvPr/>
        </p:nvCxnSpPr>
        <p:spPr>
          <a:xfrm rot="16200000" flipV="1">
            <a:off x="2556849" y="2247200"/>
            <a:ext cx="472766" cy="1"/>
          </a:xfrm>
          <a:prstGeom prst="bentConnector3">
            <a:avLst>
              <a:gd name="adj1" fmla="val 5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1" name="5-Point Star 220"/>
          <p:cNvSpPr/>
          <p:nvPr/>
        </p:nvSpPr>
        <p:spPr bwMode="gray">
          <a:xfrm>
            <a:off x="2136898" y="3458861"/>
            <a:ext cx="726952" cy="537637"/>
          </a:xfrm>
          <a:prstGeom prst="star5">
            <a:avLst/>
          </a:prstGeom>
          <a:solidFill>
            <a:schemeClr val="accent1"/>
          </a:solidFill>
          <a:ln w="6350" algn="ctr">
            <a:solidFill>
              <a:schemeClr val="tx1"/>
            </a:solidFill>
            <a:miter lim="800000"/>
            <a:headEnd/>
            <a:tailEnd/>
          </a:ln>
        </p:spPr>
        <p:txBody>
          <a:bodyPr lIns="0" tIns="0" rIns="0" bIns="0" rtlCol="0" anchor="ctr"/>
          <a:lstStyle/>
          <a:p>
            <a:pPr algn="ctr" defTabSz="914217" fontAlgn="base">
              <a:spcBef>
                <a:spcPct val="50000"/>
              </a:spcBef>
              <a:spcAft>
                <a:spcPct val="0"/>
              </a:spcAft>
              <a:buClr>
                <a:srgbClr val="F0AB00"/>
              </a:buClr>
              <a:buSzPct val="80000"/>
            </a:pPr>
            <a:r>
              <a:rPr lang="en-US" sz="1000" kern="0" dirty="0">
                <a:ea typeface="Arial Unicode MS" pitchFamily="34" charset="-128"/>
                <a:cs typeface="Arial Unicode MS" pitchFamily="34" charset="-128"/>
              </a:rPr>
              <a:t>Start</a:t>
            </a:r>
          </a:p>
        </p:txBody>
      </p:sp>
      <p:sp>
        <p:nvSpPr>
          <p:cNvPr id="116" name="TextBox 115"/>
          <p:cNvSpPr txBox="1"/>
          <p:nvPr/>
        </p:nvSpPr>
        <p:spPr>
          <a:xfrm>
            <a:off x="2404159" y="2207503"/>
            <a:ext cx="831952" cy="184623"/>
          </a:xfrm>
          <a:prstGeom prst="rect">
            <a:avLst/>
          </a:prstGeom>
          <a:solidFill>
            <a:schemeClr val="bg1"/>
          </a:solid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Goals</a:t>
            </a:r>
          </a:p>
        </p:txBody>
      </p:sp>
      <p:sp>
        <p:nvSpPr>
          <p:cNvPr id="279" name="TextBox 278"/>
          <p:cNvSpPr txBox="1"/>
          <p:nvPr/>
        </p:nvSpPr>
        <p:spPr>
          <a:xfrm>
            <a:off x="5217636" y="2726577"/>
            <a:ext cx="1329202" cy="33847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Link CPM activities to development goals</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grpSp>
        <p:nvGrpSpPr>
          <p:cNvPr id="469" name="Group 468"/>
          <p:cNvGrpSpPr/>
          <p:nvPr/>
        </p:nvGrpSpPr>
        <p:grpSpPr>
          <a:xfrm>
            <a:off x="5992829" y="1734936"/>
            <a:ext cx="1187770" cy="889199"/>
            <a:chOff x="7737214" y="2659950"/>
            <a:chExt cx="1188045" cy="889405"/>
          </a:xfrm>
        </p:grpSpPr>
        <p:sp>
          <p:nvSpPr>
            <p:cNvPr id="470" name="Rectangle 469"/>
            <p:cNvSpPr/>
            <p:nvPr/>
          </p:nvSpPr>
          <p:spPr bwMode="gray">
            <a:xfrm>
              <a:off x="7884731" y="2872699"/>
              <a:ext cx="859536" cy="676656"/>
            </a:xfrm>
            <a:prstGeom prst="rect">
              <a:avLst/>
            </a:prstGeom>
            <a:solidFill>
              <a:srgbClr val="92D050"/>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71" name="TextBox 470"/>
            <p:cNvSpPr txBox="1"/>
            <p:nvPr/>
          </p:nvSpPr>
          <p:spPr>
            <a:xfrm>
              <a:off x="7737214" y="2659950"/>
              <a:ext cx="1188045" cy="188192"/>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Continuous PM</a:t>
              </a:r>
            </a:p>
          </p:txBody>
        </p:sp>
        <p:pic>
          <p:nvPicPr>
            <p:cNvPr id="472" name="Picture 471"/>
            <p:cNvPicPr>
              <a:picLocks noChangeAspect="1"/>
            </p:cNvPicPr>
            <p:nvPr/>
          </p:nvPicPr>
          <p:blipFill>
            <a:blip r:embed="rId6"/>
            <a:stretch>
              <a:fillRect/>
            </a:stretch>
          </p:blipFill>
          <p:spPr>
            <a:xfrm>
              <a:off x="7961380" y="2966820"/>
              <a:ext cx="745295" cy="470109"/>
            </a:xfrm>
            <a:prstGeom prst="ellipse">
              <a:avLst/>
            </a:prstGeom>
            <a:ln w="28575">
              <a:solidFill>
                <a:schemeClr val="bg2">
                  <a:lumMod val="75000"/>
                </a:schemeClr>
              </a:solidFill>
            </a:ln>
          </p:spPr>
        </p:pic>
      </p:grpSp>
      <p:grpSp>
        <p:nvGrpSpPr>
          <p:cNvPr id="465" name="Group 464"/>
          <p:cNvGrpSpPr/>
          <p:nvPr/>
        </p:nvGrpSpPr>
        <p:grpSpPr>
          <a:xfrm>
            <a:off x="7587866" y="1815008"/>
            <a:ext cx="994510" cy="907091"/>
            <a:chOff x="9228648" y="2652564"/>
            <a:chExt cx="994740" cy="907301"/>
          </a:xfrm>
        </p:grpSpPr>
        <p:sp>
          <p:nvSpPr>
            <p:cNvPr id="466" name="Rectangle 465"/>
            <p:cNvSpPr/>
            <p:nvPr/>
          </p:nvSpPr>
          <p:spPr bwMode="gray">
            <a:xfrm>
              <a:off x="9310214" y="2883209"/>
              <a:ext cx="857963" cy="676656"/>
            </a:xfrm>
            <a:prstGeom prst="rect">
              <a:avLst/>
            </a:prstGeom>
            <a:solidFill>
              <a:srgbClr val="0FAAFF"/>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67" name="TextBox 466"/>
            <p:cNvSpPr txBox="1"/>
            <p:nvPr/>
          </p:nvSpPr>
          <p:spPr>
            <a:xfrm>
              <a:off x="9228648" y="2652564"/>
              <a:ext cx="994740"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Performance</a:t>
              </a:r>
            </a:p>
          </p:txBody>
        </p:sp>
        <p:pic>
          <p:nvPicPr>
            <p:cNvPr id="468" name="Picture 467"/>
            <p:cNvPicPr>
              <a:picLocks noChangeAspect="1"/>
            </p:cNvPicPr>
            <p:nvPr/>
          </p:nvPicPr>
          <p:blipFill>
            <a:blip r:embed="rId7"/>
            <a:stretch>
              <a:fillRect/>
            </a:stretch>
          </p:blipFill>
          <p:spPr>
            <a:xfrm>
              <a:off x="9436371" y="2940682"/>
              <a:ext cx="618435" cy="538638"/>
            </a:xfrm>
            <a:prstGeom prst="ellipse">
              <a:avLst/>
            </a:prstGeom>
            <a:ln w="28575">
              <a:solidFill>
                <a:schemeClr val="bg2">
                  <a:lumMod val="75000"/>
                </a:schemeClr>
              </a:solidFill>
            </a:ln>
          </p:spPr>
        </p:pic>
      </p:grpSp>
      <p:cxnSp>
        <p:nvCxnSpPr>
          <p:cNvPr id="260" name="Elbow Connector 259"/>
          <p:cNvCxnSpPr>
            <a:stCxn id="476" idx="3"/>
            <a:endCxn id="466" idx="2"/>
          </p:cNvCxnSpPr>
          <p:nvPr/>
        </p:nvCxnSpPr>
        <p:spPr>
          <a:xfrm flipV="1">
            <a:off x="7064209" y="2722099"/>
            <a:ext cx="1034087" cy="951621"/>
          </a:xfrm>
          <a:prstGeom prst="bentConnector2">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457" idx="1"/>
            <a:endCxn id="466" idx="3"/>
          </p:cNvCxnSpPr>
          <p:nvPr/>
        </p:nvCxnSpPr>
        <p:spPr>
          <a:xfrm rot="10800000">
            <a:off x="8527179" y="2383849"/>
            <a:ext cx="1351648" cy="671317"/>
          </a:xfrm>
          <a:prstGeom prst="bentConnector3">
            <a:avLst>
              <a:gd name="adj1" fmla="val 6998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Flowchart: Off-page Connector 87"/>
          <p:cNvSpPr/>
          <p:nvPr/>
        </p:nvSpPr>
        <p:spPr bwMode="gray">
          <a:xfrm>
            <a:off x="8880018" y="1621176"/>
            <a:ext cx="879571" cy="405012"/>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Perform &amp; Reward</a:t>
            </a:r>
          </a:p>
        </p:txBody>
      </p:sp>
      <p:cxnSp>
        <p:nvCxnSpPr>
          <p:cNvPr id="26" name="Elbow Connector 25"/>
          <p:cNvCxnSpPr>
            <a:stCxn id="467" idx="3"/>
            <a:endCxn id="88" idx="1"/>
          </p:cNvCxnSpPr>
          <p:nvPr/>
        </p:nvCxnSpPr>
        <p:spPr>
          <a:xfrm flipV="1">
            <a:off x="8582376" y="1823682"/>
            <a:ext cx="297641" cy="83638"/>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Oval 85"/>
          <p:cNvSpPr/>
          <p:nvPr/>
        </p:nvSpPr>
        <p:spPr bwMode="gray">
          <a:xfrm>
            <a:off x="7443727" y="2986548"/>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5a</a:t>
            </a:r>
          </a:p>
        </p:txBody>
      </p:sp>
      <p:cxnSp>
        <p:nvCxnSpPr>
          <p:cNvPr id="14" name="Elbow Connector 13"/>
          <p:cNvCxnSpPr>
            <a:stCxn id="449" idx="1"/>
            <a:endCxn id="475" idx="3"/>
          </p:cNvCxnSpPr>
          <p:nvPr/>
        </p:nvCxnSpPr>
        <p:spPr>
          <a:xfrm rot="10800000">
            <a:off x="6999678" y="4115610"/>
            <a:ext cx="2589913" cy="653555"/>
          </a:xfrm>
          <a:prstGeom prst="bentConnector3">
            <a:avLst>
              <a:gd name="adj1" fmla="val 59627"/>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Oval 95"/>
          <p:cNvSpPr/>
          <p:nvPr/>
        </p:nvSpPr>
        <p:spPr bwMode="gray">
          <a:xfrm>
            <a:off x="8701422" y="2569631"/>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5b</a:t>
            </a:r>
          </a:p>
        </p:txBody>
      </p:sp>
      <p:sp>
        <p:nvSpPr>
          <p:cNvPr id="141" name="Oval 140"/>
          <p:cNvSpPr/>
          <p:nvPr/>
        </p:nvSpPr>
        <p:spPr bwMode="gray">
          <a:xfrm>
            <a:off x="10645883" y="1999631"/>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4b</a:t>
            </a:r>
          </a:p>
        </p:txBody>
      </p:sp>
      <p:cxnSp>
        <p:nvCxnSpPr>
          <p:cNvPr id="119" name="Elbow Connector 118"/>
          <p:cNvCxnSpPr>
            <a:stCxn id="457" idx="3"/>
            <a:endCxn id="207" idx="0"/>
          </p:cNvCxnSpPr>
          <p:nvPr/>
        </p:nvCxnSpPr>
        <p:spPr>
          <a:xfrm flipH="1">
            <a:off x="3810504" y="3055165"/>
            <a:ext cx="7180435" cy="523615"/>
          </a:xfrm>
          <a:prstGeom prst="bentConnector4">
            <a:avLst>
              <a:gd name="adj1" fmla="val -3183"/>
              <a:gd name="adj2" fmla="val -300289"/>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Elbow Connector 121"/>
          <p:cNvCxnSpPr>
            <a:stCxn id="452" idx="3"/>
            <a:endCxn id="207" idx="0"/>
          </p:cNvCxnSpPr>
          <p:nvPr/>
        </p:nvCxnSpPr>
        <p:spPr>
          <a:xfrm flipH="1" flipV="1">
            <a:off x="3810504" y="3578781"/>
            <a:ext cx="6668344" cy="717255"/>
          </a:xfrm>
          <a:prstGeom prst="bentConnector4">
            <a:avLst>
              <a:gd name="adj1" fmla="val -15111"/>
              <a:gd name="adj2" fmla="val 39112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Oval 148"/>
          <p:cNvSpPr/>
          <p:nvPr/>
        </p:nvSpPr>
        <p:spPr bwMode="gray">
          <a:xfrm>
            <a:off x="10805528" y="4004908"/>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7b</a:t>
            </a:r>
          </a:p>
        </p:txBody>
      </p:sp>
      <p:cxnSp>
        <p:nvCxnSpPr>
          <p:cNvPr id="251" name="Elbow Connector 250"/>
          <p:cNvCxnSpPr>
            <a:stCxn id="422" idx="1"/>
            <a:endCxn id="475" idx="2"/>
          </p:cNvCxnSpPr>
          <p:nvPr/>
        </p:nvCxnSpPr>
        <p:spPr>
          <a:xfrm rot="10800000">
            <a:off x="6570796" y="4455602"/>
            <a:ext cx="150376" cy="378935"/>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Elbow Connector 4"/>
          <p:cNvCxnSpPr>
            <a:stCxn id="79" idx="0"/>
            <a:endCxn id="423" idx="2"/>
          </p:cNvCxnSpPr>
          <p:nvPr/>
        </p:nvCxnSpPr>
        <p:spPr>
          <a:xfrm rot="5400000" flipH="1" flipV="1">
            <a:off x="3447295" y="4822269"/>
            <a:ext cx="728802" cy="2527"/>
          </a:xfrm>
          <a:prstGeom prst="bentConnector3">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Elbow Connector 10"/>
          <p:cNvCxnSpPr>
            <a:stCxn id="420" idx="1"/>
            <a:endCxn id="423" idx="3"/>
          </p:cNvCxnSpPr>
          <p:nvPr/>
        </p:nvCxnSpPr>
        <p:spPr>
          <a:xfrm rot="10800000">
            <a:off x="4241842" y="4120881"/>
            <a:ext cx="2513721" cy="1183064"/>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0" name="Oval 149"/>
          <p:cNvSpPr/>
          <p:nvPr/>
        </p:nvSpPr>
        <p:spPr bwMode="gray">
          <a:xfrm>
            <a:off x="7775363" y="4426659"/>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7a</a:t>
            </a:r>
          </a:p>
        </p:txBody>
      </p:sp>
      <p:grpSp>
        <p:nvGrpSpPr>
          <p:cNvPr id="77" name="Group 76"/>
          <p:cNvGrpSpPr/>
          <p:nvPr/>
        </p:nvGrpSpPr>
        <p:grpSpPr>
          <a:xfrm>
            <a:off x="3359686" y="5187933"/>
            <a:ext cx="882446" cy="891969"/>
            <a:chOff x="9353737" y="3470275"/>
            <a:chExt cx="882650" cy="892175"/>
          </a:xfrm>
        </p:grpSpPr>
        <p:sp>
          <p:nvSpPr>
            <p:cNvPr id="78" name="Rectangle 77"/>
            <p:cNvSpPr>
              <a:spLocks noChangeArrowheads="1"/>
            </p:cNvSpPr>
            <p:nvPr/>
          </p:nvSpPr>
          <p:spPr bwMode="auto">
            <a:xfrm>
              <a:off x="9353737" y="3663950"/>
              <a:ext cx="882650" cy="698500"/>
            </a:xfrm>
            <a:prstGeom prst="rect">
              <a:avLst/>
            </a:prstGeom>
            <a:solidFill>
              <a:srgbClr val="FFD0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79" name="Rectangle 78"/>
            <p:cNvSpPr>
              <a:spLocks noChangeArrowheads="1"/>
            </p:cNvSpPr>
            <p:nvPr/>
          </p:nvSpPr>
          <p:spPr bwMode="auto">
            <a:xfrm>
              <a:off x="9593449" y="3470275"/>
              <a:ext cx="42227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217"/>
              <a:r>
                <a:rPr lang="en-US" altLang="en-US" sz="1200" b="1" dirty="0">
                  <a:solidFill>
                    <a:srgbClr val="7F7F7F"/>
                  </a:solidFill>
                </a:rPr>
                <a:t>Jam</a:t>
              </a:r>
              <a:endParaRPr lang="en-US" altLang="en-US" sz="1800" dirty="0"/>
            </a:p>
          </p:txBody>
        </p:sp>
        <p:pic>
          <p:nvPicPr>
            <p:cNvPr id="81" name="Picture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60099" y="3725863"/>
              <a:ext cx="673100" cy="5826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Freeform 39"/>
            <p:cNvSpPr>
              <a:spLocks/>
            </p:cNvSpPr>
            <p:nvPr/>
          </p:nvSpPr>
          <p:spPr bwMode="auto">
            <a:xfrm>
              <a:off x="9445812" y="3706813"/>
              <a:ext cx="696913" cy="614363"/>
            </a:xfrm>
            <a:custGeom>
              <a:avLst/>
              <a:gdLst>
                <a:gd name="T0" fmla="*/ 219 w 439"/>
                <a:gd name="T1" fmla="*/ 0 h 387"/>
                <a:gd name="T2" fmla="*/ 242 w 439"/>
                <a:gd name="T3" fmla="*/ 1 h 387"/>
                <a:gd name="T4" fmla="*/ 263 w 439"/>
                <a:gd name="T5" fmla="*/ 5 h 387"/>
                <a:gd name="T6" fmla="*/ 284 w 439"/>
                <a:gd name="T7" fmla="*/ 9 h 387"/>
                <a:gd name="T8" fmla="*/ 305 w 439"/>
                <a:gd name="T9" fmla="*/ 16 h 387"/>
                <a:gd name="T10" fmla="*/ 324 w 439"/>
                <a:gd name="T11" fmla="*/ 24 h 387"/>
                <a:gd name="T12" fmla="*/ 342 w 439"/>
                <a:gd name="T13" fmla="*/ 33 h 387"/>
                <a:gd name="T14" fmla="*/ 374 w 439"/>
                <a:gd name="T15" fmla="*/ 56 h 387"/>
                <a:gd name="T16" fmla="*/ 388 w 439"/>
                <a:gd name="T17" fmla="*/ 71 h 387"/>
                <a:gd name="T18" fmla="*/ 401 w 439"/>
                <a:gd name="T19" fmla="*/ 85 h 387"/>
                <a:gd name="T20" fmla="*/ 412 w 439"/>
                <a:gd name="T21" fmla="*/ 101 h 387"/>
                <a:gd name="T22" fmla="*/ 421 w 439"/>
                <a:gd name="T23" fmla="*/ 118 h 387"/>
                <a:gd name="T24" fmla="*/ 429 w 439"/>
                <a:gd name="T25" fmla="*/ 136 h 387"/>
                <a:gd name="T26" fmla="*/ 434 w 439"/>
                <a:gd name="T27" fmla="*/ 154 h 387"/>
                <a:gd name="T28" fmla="*/ 438 w 439"/>
                <a:gd name="T29" fmla="*/ 174 h 387"/>
                <a:gd name="T30" fmla="*/ 439 w 439"/>
                <a:gd name="T31" fmla="*/ 194 h 387"/>
                <a:gd name="T32" fmla="*/ 438 w 439"/>
                <a:gd name="T33" fmla="*/ 213 h 387"/>
                <a:gd name="T34" fmla="*/ 434 w 439"/>
                <a:gd name="T35" fmla="*/ 233 h 387"/>
                <a:gd name="T36" fmla="*/ 429 w 439"/>
                <a:gd name="T37" fmla="*/ 251 h 387"/>
                <a:gd name="T38" fmla="*/ 421 w 439"/>
                <a:gd name="T39" fmla="*/ 269 h 387"/>
                <a:gd name="T40" fmla="*/ 412 w 439"/>
                <a:gd name="T41" fmla="*/ 286 h 387"/>
                <a:gd name="T42" fmla="*/ 401 w 439"/>
                <a:gd name="T43" fmla="*/ 302 h 387"/>
                <a:gd name="T44" fmla="*/ 388 w 439"/>
                <a:gd name="T45" fmla="*/ 317 h 387"/>
                <a:gd name="T46" fmla="*/ 374 w 439"/>
                <a:gd name="T47" fmla="*/ 331 h 387"/>
                <a:gd name="T48" fmla="*/ 342 w 439"/>
                <a:gd name="T49" fmla="*/ 354 h 387"/>
                <a:gd name="T50" fmla="*/ 324 w 439"/>
                <a:gd name="T51" fmla="*/ 364 h 387"/>
                <a:gd name="T52" fmla="*/ 305 w 439"/>
                <a:gd name="T53" fmla="*/ 372 h 387"/>
                <a:gd name="T54" fmla="*/ 284 w 439"/>
                <a:gd name="T55" fmla="*/ 378 h 387"/>
                <a:gd name="T56" fmla="*/ 263 w 439"/>
                <a:gd name="T57" fmla="*/ 383 h 387"/>
                <a:gd name="T58" fmla="*/ 242 w 439"/>
                <a:gd name="T59" fmla="*/ 386 h 387"/>
                <a:gd name="T60" fmla="*/ 219 w 439"/>
                <a:gd name="T61" fmla="*/ 387 h 387"/>
                <a:gd name="T62" fmla="*/ 197 w 439"/>
                <a:gd name="T63" fmla="*/ 386 h 387"/>
                <a:gd name="T64" fmla="*/ 175 w 439"/>
                <a:gd name="T65" fmla="*/ 383 h 387"/>
                <a:gd name="T66" fmla="*/ 154 w 439"/>
                <a:gd name="T67" fmla="*/ 378 h 387"/>
                <a:gd name="T68" fmla="*/ 134 w 439"/>
                <a:gd name="T69" fmla="*/ 372 h 387"/>
                <a:gd name="T70" fmla="*/ 115 w 439"/>
                <a:gd name="T71" fmla="*/ 364 h 387"/>
                <a:gd name="T72" fmla="*/ 97 w 439"/>
                <a:gd name="T73" fmla="*/ 354 h 387"/>
                <a:gd name="T74" fmla="*/ 65 w 439"/>
                <a:gd name="T75" fmla="*/ 331 h 387"/>
                <a:gd name="T76" fmla="*/ 50 w 439"/>
                <a:gd name="T77" fmla="*/ 317 h 387"/>
                <a:gd name="T78" fmla="*/ 38 w 439"/>
                <a:gd name="T79" fmla="*/ 302 h 387"/>
                <a:gd name="T80" fmla="*/ 27 w 439"/>
                <a:gd name="T81" fmla="*/ 286 h 387"/>
                <a:gd name="T82" fmla="*/ 17 w 439"/>
                <a:gd name="T83" fmla="*/ 269 h 387"/>
                <a:gd name="T84" fmla="*/ 10 w 439"/>
                <a:gd name="T85" fmla="*/ 251 h 387"/>
                <a:gd name="T86" fmla="*/ 4 w 439"/>
                <a:gd name="T87" fmla="*/ 233 h 387"/>
                <a:gd name="T88" fmla="*/ 1 w 439"/>
                <a:gd name="T89" fmla="*/ 213 h 387"/>
                <a:gd name="T90" fmla="*/ 0 w 439"/>
                <a:gd name="T91" fmla="*/ 194 h 387"/>
                <a:gd name="T92" fmla="*/ 1 w 439"/>
                <a:gd name="T93" fmla="*/ 174 h 387"/>
                <a:gd name="T94" fmla="*/ 4 w 439"/>
                <a:gd name="T95" fmla="*/ 154 h 387"/>
                <a:gd name="T96" fmla="*/ 10 w 439"/>
                <a:gd name="T97" fmla="*/ 136 h 387"/>
                <a:gd name="T98" fmla="*/ 17 w 439"/>
                <a:gd name="T99" fmla="*/ 118 h 387"/>
                <a:gd name="T100" fmla="*/ 27 w 439"/>
                <a:gd name="T101" fmla="*/ 101 h 387"/>
                <a:gd name="T102" fmla="*/ 38 w 439"/>
                <a:gd name="T103" fmla="*/ 85 h 387"/>
                <a:gd name="T104" fmla="*/ 50 w 439"/>
                <a:gd name="T105" fmla="*/ 71 h 387"/>
                <a:gd name="T106" fmla="*/ 65 w 439"/>
                <a:gd name="T107" fmla="*/ 56 h 387"/>
                <a:gd name="T108" fmla="*/ 97 w 439"/>
                <a:gd name="T109" fmla="*/ 33 h 387"/>
                <a:gd name="T110" fmla="*/ 115 w 439"/>
                <a:gd name="T111" fmla="*/ 24 h 387"/>
                <a:gd name="T112" fmla="*/ 134 w 439"/>
                <a:gd name="T113" fmla="*/ 16 h 387"/>
                <a:gd name="T114" fmla="*/ 154 w 439"/>
                <a:gd name="T115" fmla="*/ 9 h 387"/>
                <a:gd name="T116" fmla="*/ 175 w 439"/>
                <a:gd name="T117" fmla="*/ 5 h 387"/>
                <a:gd name="T118" fmla="*/ 197 w 439"/>
                <a:gd name="T119" fmla="*/ 1 h 387"/>
                <a:gd name="T120" fmla="*/ 219 w 439"/>
                <a:gd name="T121"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9" h="387">
                  <a:moveTo>
                    <a:pt x="219" y="0"/>
                  </a:moveTo>
                  <a:lnTo>
                    <a:pt x="242" y="1"/>
                  </a:lnTo>
                  <a:lnTo>
                    <a:pt x="263" y="5"/>
                  </a:lnTo>
                  <a:lnTo>
                    <a:pt x="284" y="9"/>
                  </a:lnTo>
                  <a:lnTo>
                    <a:pt x="305" y="16"/>
                  </a:lnTo>
                  <a:lnTo>
                    <a:pt x="324" y="24"/>
                  </a:lnTo>
                  <a:lnTo>
                    <a:pt x="342" y="33"/>
                  </a:lnTo>
                  <a:lnTo>
                    <a:pt x="374" y="56"/>
                  </a:lnTo>
                  <a:lnTo>
                    <a:pt x="388" y="71"/>
                  </a:lnTo>
                  <a:lnTo>
                    <a:pt x="401" y="85"/>
                  </a:lnTo>
                  <a:lnTo>
                    <a:pt x="412" y="101"/>
                  </a:lnTo>
                  <a:lnTo>
                    <a:pt x="421" y="118"/>
                  </a:lnTo>
                  <a:lnTo>
                    <a:pt x="429" y="136"/>
                  </a:lnTo>
                  <a:lnTo>
                    <a:pt x="434" y="154"/>
                  </a:lnTo>
                  <a:lnTo>
                    <a:pt x="438" y="174"/>
                  </a:lnTo>
                  <a:lnTo>
                    <a:pt x="439" y="194"/>
                  </a:lnTo>
                  <a:lnTo>
                    <a:pt x="438" y="213"/>
                  </a:lnTo>
                  <a:lnTo>
                    <a:pt x="434" y="233"/>
                  </a:lnTo>
                  <a:lnTo>
                    <a:pt x="429" y="251"/>
                  </a:lnTo>
                  <a:lnTo>
                    <a:pt x="421" y="269"/>
                  </a:lnTo>
                  <a:lnTo>
                    <a:pt x="412" y="286"/>
                  </a:lnTo>
                  <a:lnTo>
                    <a:pt x="401" y="302"/>
                  </a:lnTo>
                  <a:lnTo>
                    <a:pt x="388" y="317"/>
                  </a:lnTo>
                  <a:lnTo>
                    <a:pt x="374" y="331"/>
                  </a:lnTo>
                  <a:lnTo>
                    <a:pt x="342" y="354"/>
                  </a:lnTo>
                  <a:lnTo>
                    <a:pt x="324" y="364"/>
                  </a:lnTo>
                  <a:lnTo>
                    <a:pt x="305" y="372"/>
                  </a:lnTo>
                  <a:lnTo>
                    <a:pt x="284" y="378"/>
                  </a:lnTo>
                  <a:lnTo>
                    <a:pt x="263" y="383"/>
                  </a:lnTo>
                  <a:lnTo>
                    <a:pt x="242" y="386"/>
                  </a:lnTo>
                  <a:lnTo>
                    <a:pt x="219" y="387"/>
                  </a:lnTo>
                  <a:lnTo>
                    <a:pt x="197" y="386"/>
                  </a:lnTo>
                  <a:lnTo>
                    <a:pt x="175" y="383"/>
                  </a:lnTo>
                  <a:lnTo>
                    <a:pt x="154" y="378"/>
                  </a:lnTo>
                  <a:lnTo>
                    <a:pt x="134" y="372"/>
                  </a:lnTo>
                  <a:lnTo>
                    <a:pt x="115" y="364"/>
                  </a:lnTo>
                  <a:lnTo>
                    <a:pt x="97" y="354"/>
                  </a:lnTo>
                  <a:lnTo>
                    <a:pt x="65" y="331"/>
                  </a:lnTo>
                  <a:lnTo>
                    <a:pt x="50" y="317"/>
                  </a:lnTo>
                  <a:lnTo>
                    <a:pt x="38" y="302"/>
                  </a:lnTo>
                  <a:lnTo>
                    <a:pt x="27" y="286"/>
                  </a:lnTo>
                  <a:lnTo>
                    <a:pt x="17" y="269"/>
                  </a:lnTo>
                  <a:lnTo>
                    <a:pt x="10" y="251"/>
                  </a:lnTo>
                  <a:lnTo>
                    <a:pt x="4" y="233"/>
                  </a:lnTo>
                  <a:lnTo>
                    <a:pt x="1" y="213"/>
                  </a:lnTo>
                  <a:lnTo>
                    <a:pt x="0" y="194"/>
                  </a:lnTo>
                  <a:lnTo>
                    <a:pt x="1" y="174"/>
                  </a:lnTo>
                  <a:lnTo>
                    <a:pt x="4" y="154"/>
                  </a:lnTo>
                  <a:lnTo>
                    <a:pt x="10" y="136"/>
                  </a:lnTo>
                  <a:lnTo>
                    <a:pt x="17" y="118"/>
                  </a:lnTo>
                  <a:lnTo>
                    <a:pt x="27" y="101"/>
                  </a:lnTo>
                  <a:lnTo>
                    <a:pt x="38" y="85"/>
                  </a:lnTo>
                  <a:lnTo>
                    <a:pt x="50" y="71"/>
                  </a:lnTo>
                  <a:lnTo>
                    <a:pt x="65" y="56"/>
                  </a:lnTo>
                  <a:lnTo>
                    <a:pt x="97" y="33"/>
                  </a:lnTo>
                  <a:lnTo>
                    <a:pt x="115" y="24"/>
                  </a:lnTo>
                  <a:lnTo>
                    <a:pt x="134" y="16"/>
                  </a:lnTo>
                  <a:lnTo>
                    <a:pt x="154" y="9"/>
                  </a:lnTo>
                  <a:lnTo>
                    <a:pt x="175" y="5"/>
                  </a:lnTo>
                  <a:lnTo>
                    <a:pt x="197" y="1"/>
                  </a:lnTo>
                  <a:lnTo>
                    <a:pt x="219" y="0"/>
                  </a:lnTo>
                  <a:close/>
                </a:path>
              </a:pathLst>
            </a:custGeom>
            <a:noFill/>
            <a:ln w="30163" cap="rnd">
              <a:solidFill>
                <a:srgbClr val="9999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9" tIns="45709" rIns="91419" bIns="45709" numCol="1" anchor="t" anchorCtr="0" compatLnSpc="1">
              <a:prstTxWarp prst="textNoShape">
                <a:avLst/>
              </a:prstTxWarp>
            </a:bodyPr>
            <a:lstStyle/>
            <a:p>
              <a:endParaRPr lang="en-US"/>
            </a:p>
          </p:txBody>
        </p:sp>
      </p:grpSp>
      <p:cxnSp>
        <p:nvCxnSpPr>
          <p:cNvPr id="243" name="Elbow Connector 242"/>
          <p:cNvCxnSpPr>
            <a:stCxn id="75" idx="1"/>
            <a:endCxn id="449" idx="2"/>
          </p:cNvCxnSpPr>
          <p:nvPr/>
        </p:nvCxnSpPr>
        <p:spPr>
          <a:xfrm rot="10800000">
            <a:off x="10018473" y="5107416"/>
            <a:ext cx="383219" cy="532028"/>
          </a:xfrm>
          <a:prstGeom prst="bentConnector2">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482" idx="0"/>
            <a:endCxn id="420" idx="3"/>
          </p:cNvCxnSpPr>
          <p:nvPr/>
        </p:nvCxnSpPr>
        <p:spPr>
          <a:xfrm rot="16200000" flipV="1">
            <a:off x="8339036" y="4579810"/>
            <a:ext cx="286307" cy="1734577"/>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80" name="Group 479"/>
          <p:cNvGrpSpPr/>
          <p:nvPr/>
        </p:nvGrpSpPr>
        <p:grpSpPr>
          <a:xfrm>
            <a:off x="8901825" y="5590252"/>
            <a:ext cx="857764" cy="912766"/>
            <a:chOff x="2680796" y="2585102"/>
            <a:chExt cx="857963" cy="912977"/>
          </a:xfrm>
        </p:grpSpPr>
        <p:sp>
          <p:nvSpPr>
            <p:cNvPr id="481" name="Rectangle 480"/>
            <p:cNvSpPr/>
            <p:nvPr/>
          </p:nvSpPr>
          <p:spPr bwMode="gray">
            <a:xfrm>
              <a:off x="2680796" y="2821423"/>
              <a:ext cx="857963" cy="676656"/>
            </a:xfrm>
            <a:prstGeom prst="rect">
              <a:avLst/>
            </a:prstGeom>
            <a:solidFill>
              <a:schemeClr val="accent6">
                <a:lumMod val="75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82" name="TextBox 481"/>
            <p:cNvSpPr txBox="1"/>
            <p:nvPr/>
          </p:nvSpPr>
          <p:spPr>
            <a:xfrm>
              <a:off x="2736536" y="2585102"/>
              <a:ext cx="784031"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Recruiting</a:t>
              </a:r>
            </a:p>
          </p:txBody>
        </p:sp>
        <p:pic>
          <p:nvPicPr>
            <p:cNvPr id="483" name="Picture 482"/>
            <p:cNvPicPr>
              <a:picLocks noChangeAspect="1"/>
            </p:cNvPicPr>
            <p:nvPr/>
          </p:nvPicPr>
          <p:blipFill>
            <a:blip r:embed="rId9"/>
            <a:stretch>
              <a:fillRect/>
            </a:stretch>
          </p:blipFill>
          <p:spPr>
            <a:xfrm>
              <a:off x="2862745" y="2904770"/>
              <a:ext cx="487072" cy="505452"/>
            </a:xfrm>
            <a:prstGeom prst="ellipse">
              <a:avLst/>
            </a:prstGeom>
            <a:ln w="28575">
              <a:solidFill>
                <a:schemeClr val="bg2">
                  <a:lumMod val="75000"/>
                </a:schemeClr>
              </a:solidFill>
            </a:ln>
          </p:spPr>
        </p:pic>
      </p:grpSp>
      <p:grpSp>
        <p:nvGrpSpPr>
          <p:cNvPr id="67" name="Group 66"/>
          <p:cNvGrpSpPr/>
          <p:nvPr/>
        </p:nvGrpSpPr>
        <p:grpSpPr>
          <a:xfrm>
            <a:off x="10401692" y="5547109"/>
            <a:ext cx="1294231" cy="905743"/>
            <a:chOff x="10275380" y="1505472"/>
            <a:chExt cx="1294531" cy="905953"/>
          </a:xfrm>
        </p:grpSpPr>
        <p:sp>
          <p:nvSpPr>
            <p:cNvPr id="68" name="Rectangle 67"/>
            <p:cNvSpPr/>
            <p:nvPr/>
          </p:nvSpPr>
          <p:spPr bwMode="gray">
            <a:xfrm>
              <a:off x="10492431" y="1726619"/>
              <a:ext cx="843173" cy="684806"/>
            </a:xfrm>
            <a:prstGeom prst="rect">
              <a:avLst/>
            </a:prstGeom>
            <a:solidFill>
              <a:schemeClr val="bg1">
                <a:lumMod val="65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69" name="Picture 68"/>
            <p:cNvPicPr>
              <a:picLocks noChangeAspect="1"/>
            </p:cNvPicPr>
            <p:nvPr/>
          </p:nvPicPr>
          <p:blipFill>
            <a:blip r:embed="rId4"/>
            <a:stretch>
              <a:fillRect/>
            </a:stretch>
          </p:blipFill>
          <p:spPr>
            <a:xfrm>
              <a:off x="10661650" y="1773765"/>
              <a:ext cx="521096" cy="554357"/>
            </a:xfrm>
            <a:prstGeom prst="ellipse">
              <a:avLst/>
            </a:prstGeom>
            <a:ln w="28575">
              <a:solidFill>
                <a:schemeClr val="bg2">
                  <a:lumMod val="75000"/>
                </a:schemeClr>
              </a:solidFill>
            </a:ln>
          </p:spPr>
        </p:pic>
        <p:sp>
          <p:nvSpPr>
            <p:cNvPr id="75" name="TextBox 74"/>
            <p:cNvSpPr txBox="1"/>
            <p:nvPr/>
          </p:nvSpPr>
          <p:spPr>
            <a:xfrm>
              <a:off x="10275380" y="1505472"/>
              <a:ext cx="1294531" cy="184709"/>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Profile</a:t>
              </a:r>
            </a:p>
          </p:txBody>
        </p:sp>
      </p:grpSp>
      <p:grpSp>
        <p:nvGrpSpPr>
          <p:cNvPr id="25" name="Group 24"/>
          <p:cNvGrpSpPr/>
          <p:nvPr/>
        </p:nvGrpSpPr>
        <p:grpSpPr>
          <a:xfrm>
            <a:off x="6721171" y="4742224"/>
            <a:ext cx="918855" cy="899971"/>
            <a:chOff x="15695960" y="4895968"/>
            <a:chExt cx="919068" cy="900179"/>
          </a:xfrm>
        </p:grpSpPr>
        <p:sp>
          <p:nvSpPr>
            <p:cNvPr id="420" name="Rectangle 419"/>
            <p:cNvSpPr/>
            <p:nvPr/>
          </p:nvSpPr>
          <p:spPr bwMode="gray">
            <a:xfrm>
              <a:off x="15730359" y="5119491"/>
              <a:ext cx="859536" cy="676656"/>
            </a:xfrm>
            <a:prstGeom prst="rect">
              <a:avLst/>
            </a:prstGeom>
            <a:solidFill>
              <a:srgbClr val="2B3F7B"/>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421" name="Picture 420"/>
            <p:cNvPicPr>
              <a:picLocks noChangeAspect="1"/>
            </p:cNvPicPr>
            <p:nvPr/>
          </p:nvPicPr>
          <p:blipFill>
            <a:blip r:embed="rId10"/>
            <a:stretch>
              <a:fillRect/>
            </a:stretch>
          </p:blipFill>
          <p:spPr>
            <a:xfrm>
              <a:off x="15827932" y="5211811"/>
              <a:ext cx="689620" cy="492586"/>
            </a:xfrm>
            <a:prstGeom prst="ellipse">
              <a:avLst/>
            </a:prstGeom>
            <a:ln w="28575">
              <a:solidFill>
                <a:schemeClr val="bg2">
                  <a:lumMod val="75000"/>
                </a:schemeClr>
              </a:solidFill>
            </a:ln>
          </p:spPr>
        </p:pic>
        <p:sp>
          <p:nvSpPr>
            <p:cNvPr id="422" name="TextBox 421"/>
            <p:cNvSpPr txBox="1"/>
            <p:nvPr/>
          </p:nvSpPr>
          <p:spPr>
            <a:xfrm>
              <a:off x="15695960" y="4895968"/>
              <a:ext cx="919068"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Succession</a:t>
              </a:r>
            </a:p>
          </p:txBody>
        </p:sp>
      </p:grpSp>
      <p:grpSp>
        <p:nvGrpSpPr>
          <p:cNvPr id="71" name="Group 70"/>
          <p:cNvGrpSpPr/>
          <p:nvPr/>
        </p:nvGrpSpPr>
        <p:grpSpPr>
          <a:xfrm>
            <a:off x="4640635" y="5424809"/>
            <a:ext cx="1294231" cy="870922"/>
            <a:chOff x="10919537" y="2368421"/>
            <a:chExt cx="1294531" cy="871124"/>
          </a:xfrm>
        </p:grpSpPr>
        <p:sp>
          <p:nvSpPr>
            <p:cNvPr id="72" name="Rectangle 71"/>
            <p:cNvSpPr/>
            <p:nvPr/>
          </p:nvSpPr>
          <p:spPr bwMode="gray">
            <a:xfrm>
              <a:off x="11120297" y="2562889"/>
              <a:ext cx="859536" cy="676656"/>
            </a:xfrm>
            <a:prstGeom prst="rect">
              <a:avLst/>
            </a:prstGeom>
            <a:solidFill>
              <a:schemeClr val="bg1">
                <a:lumMod val="50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73" name="TextBox 72"/>
            <p:cNvSpPr txBox="1"/>
            <p:nvPr/>
          </p:nvSpPr>
          <p:spPr>
            <a:xfrm>
              <a:off x="10919537" y="2368421"/>
              <a:ext cx="1294531"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Central</a:t>
              </a:r>
            </a:p>
          </p:txBody>
        </p:sp>
      </p:grpSp>
      <p:pic>
        <p:nvPicPr>
          <p:cNvPr id="74" name="Picture 73"/>
          <p:cNvPicPr>
            <a:picLocks noChangeAspect="1"/>
          </p:cNvPicPr>
          <p:nvPr/>
        </p:nvPicPr>
        <p:blipFill>
          <a:blip r:embed="rId11"/>
          <a:stretch>
            <a:fillRect/>
          </a:stretch>
        </p:blipFill>
        <p:spPr>
          <a:xfrm>
            <a:off x="4976884" y="5662397"/>
            <a:ext cx="634156" cy="569937"/>
          </a:xfrm>
          <a:prstGeom prst="roundRect">
            <a:avLst/>
          </a:prstGeom>
          <a:ln w="28575">
            <a:solidFill>
              <a:schemeClr val="bg2">
                <a:lumMod val="50000"/>
              </a:schemeClr>
            </a:solidFill>
          </a:ln>
        </p:spPr>
      </p:pic>
      <p:cxnSp>
        <p:nvCxnSpPr>
          <p:cNvPr id="4" name="Elbow Connector 3"/>
          <p:cNvCxnSpPr>
            <a:stCxn id="72" idx="3"/>
            <a:endCxn id="420" idx="2"/>
          </p:cNvCxnSpPr>
          <p:nvPr/>
        </p:nvCxnSpPr>
        <p:spPr>
          <a:xfrm flipV="1">
            <a:off x="5700686" y="5642195"/>
            <a:ext cx="1484545" cy="315287"/>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Oval 88"/>
          <p:cNvSpPr/>
          <p:nvPr/>
        </p:nvSpPr>
        <p:spPr bwMode="gray">
          <a:xfrm>
            <a:off x="6320667" y="5708567"/>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10</a:t>
            </a:r>
          </a:p>
        </p:txBody>
      </p:sp>
      <p:sp>
        <p:nvSpPr>
          <p:cNvPr id="90" name="Oval 89"/>
          <p:cNvSpPr/>
          <p:nvPr/>
        </p:nvSpPr>
        <p:spPr bwMode="gray">
          <a:xfrm>
            <a:off x="8170839" y="5026389"/>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9</a:t>
            </a:r>
          </a:p>
        </p:txBody>
      </p:sp>
      <p:sp>
        <p:nvSpPr>
          <p:cNvPr id="91" name="Oval 90"/>
          <p:cNvSpPr/>
          <p:nvPr/>
        </p:nvSpPr>
        <p:spPr bwMode="gray">
          <a:xfrm>
            <a:off x="10772454" y="5090706"/>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8</a:t>
            </a:r>
          </a:p>
        </p:txBody>
      </p:sp>
      <p:sp>
        <p:nvSpPr>
          <p:cNvPr id="146" name="Oval 145"/>
          <p:cNvSpPr/>
          <p:nvPr/>
        </p:nvSpPr>
        <p:spPr bwMode="gray">
          <a:xfrm>
            <a:off x="6256657" y="4873267"/>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6a</a:t>
            </a:r>
          </a:p>
        </p:txBody>
      </p:sp>
      <p:sp>
        <p:nvSpPr>
          <p:cNvPr id="155" name="Oval 154"/>
          <p:cNvSpPr/>
          <p:nvPr/>
        </p:nvSpPr>
        <p:spPr bwMode="gray">
          <a:xfrm>
            <a:off x="3524111" y="4742225"/>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11</a:t>
            </a:r>
          </a:p>
        </p:txBody>
      </p:sp>
      <p:grpSp>
        <p:nvGrpSpPr>
          <p:cNvPr id="448" name="Group 447"/>
          <p:cNvGrpSpPr/>
          <p:nvPr/>
        </p:nvGrpSpPr>
        <p:grpSpPr>
          <a:xfrm>
            <a:off x="9558094" y="4203724"/>
            <a:ext cx="920754" cy="903691"/>
            <a:chOff x="10207550" y="3593940"/>
            <a:chExt cx="920967" cy="903900"/>
          </a:xfrm>
        </p:grpSpPr>
        <p:sp>
          <p:nvSpPr>
            <p:cNvPr id="449" name="Rectangle 448"/>
            <p:cNvSpPr/>
            <p:nvPr/>
          </p:nvSpPr>
          <p:spPr bwMode="gray">
            <a:xfrm>
              <a:off x="10239053" y="3821184"/>
              <a:ext cx="857963" cy="676656"/>
            </a:xfrm>
            <a:prstGeom prst="rect">
              <a:avLst/>
            </a:prstGeom>
            <a:solidFill>
              <a:srgbClr val="0070C0"/>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grpSp>
          <p:nvGrpSpPr>
            <p:cNvPr id="450" name="Group 449"/>
            <p:cNvGrpSpPr/>
            <p:nvPr/>
          </p:nvGrpSpPr>
          <p:grpSpPr>
            <a:xfrm>
              <a:off x="10207550" y="3593940"/>
              <a:ext cx="920967" cy="801975"/>
              <a:chOff x="9145616" y="3916564"/>
              <a:chExt cx="920967" cy="801975"/>
            </a:xfrm>
          </p:grpSpPr>
          <p:pic>
            <p:nvPicPr>
              <p:cNvPr id="451" name="Picture 450"/>
              <p:cNvPicPr>
                <a:picLocks noChangeAspect="1"/>
              </p:cNvPicPr>
              <p:nvPr/>
            </p:nvPicPr>
            <p:blipFill>
              <a:blip r:embed="rId12"/>
              <a:stretch>
                <a:fillRect/>
              </a:stretch>
            </p:blipFill>
            <p:spPr>
              <a:xfrm>
                <a:off x="9243450" y="4218393"/>
                <a:ext cx="714597" cy="500146"/>
              </a:xfrm>
              <a:prstGeom prst="ellipse">
                <a:avLst/>
              </a:prstGeom>
              <a:ln w="28575">
                <a:solidFill>
                  <a:schemeClr val="bg2">
                    <a:lumMod val="75000"/>
                  </a:schemeClr>
                </a:solidFill>
              </a:ln>
            </p:spPr>
          </p:pic>
          <p:sp>
            <p:nvSpPr>
              <p:cNvPr id="452" name="TextBox 451"/>
              <p:cNvSpPr txBox="1"/>
              <p:nvPr/>
            </p:nvSpPr>
            <p:spPr>
              <a:xfrm>
                <a:off x="9145616" y="3916564"/>
                <a:ext cx="920967"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Calibration</a:t>
                </a:r>
              </a:p>
            </p:txBody>
          </p:sp>
        </p:grpSp>
      </p:grpSp>
      <p:sp>
        <p:nvSpPr>
          <p:cNvPr id="113" name="Rectangle 112"/>
          <p:cNvSpPr/>
          <p:nvPr/>
        </p:nvSpPr>
        <p:spPr bwMode="gray">
          <a:xfrm>
            <a:off x="166407" y="1432171"/>
            <a:ext cx="11643636" cy="5084275"/>
          </a:xfrm>
          <a:prstGeom prst="rect">
            <a:avLst/>
          </a:prstGeom>
          <a:solidFill>
            <a:schemeClr val="bg1">
              <a:alpha val="68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grpSp>
        <p:nvGrpSpPr>
          <p:cNvPr id="453" name="Group 452"/>
          <p:cNvGrpSpPr/>
          <p:nvPr/>
        </p:nvGrpSpPr>
        <p:grpSpPr>
          <a:xfrm>
            <a:off x="9878825" y="2962854"/>
            <a:ext cx="1112113" cy="912767"/>
            <a:chOff x="6515448" y="5413925"/>
            <a:chExt cx="1112370" cy="912978"/>
          </a:xfrm>
        </p:grpSpPr>
        <p:grpSp>
          <p:nvGrpSpPr>
            <p:cNvPr id="454" name="Group 453"/>
            <p:cNvGrpSpPr/>
            <p:nvPr/>
          </p:nvGrpSpPr>
          <p:grpSpPr>
            <a:xfrm>
              <a:off x="6515448" y="5413925"/>
              <a:ext cx="1112370" cy="912978"/>
              <a:chOff x="4708528" y="4392165"/>
              <a:chExt cx="1112370" cy="912978"/>
            </a:xfrm>
          </p:grpSpPr>
          <p:sp>
            <p:nvSpPr>
              <p:cNvPr id="456" name="Rectangle 455"/>
              <p:cNvSpPr/>
              <p:nvPr/>
            </p:nvSpPr>
            <p:spPr bwMode="gray">
              <a:xfrm>
                <a:off x="4835732" y="4628487"/>
                <a:ext cx="857963" cy="676656"/>
              </a:xfrm>
              <a:prstGeom prst="rect">
                <a:avLst/>
              </a:prstGeom>
              <a:solidFill>
                <a:schemeClr val="accent1">
                  <a:lumMod val="75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57" name="TextBox 456"/>
              <p:cNvSpPr txBox="1"/>
              <p:nvPr/>
            </p:nvSpPr>
            <p:spPr>
              <a:xfrm>
                <a:off x="4708528" y="4392165"/>
                <a:ext cx="1112370"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Multi-Rater 360</a:t>
                </a:r>
              </a:p>
            </p:txBody>
          </p:sp>
        </p:grpSp>
        <p:pic>
          <p:nvPicPr>
            <p:cNvPr id="455" name="Picture 454"/>
            <p:cNvPicPr>
              <a:picLocks noChangeAspect="1"/>
            </p:cNvPicPr>
            <p:nvPr/>
          </p:nvPicPr>
          <p:blipFill>
            <a:blip r:embed="rId13"/>
            <a:stretch>
              <a:fillRect/>
            </a:stretch>
          </p:blipFill>
          <p:spPr>
            <a:xfrm>
              <a:off x="6764867" y="5725469"/>
              <a:ext cx="632515" cy="501638"/>
            </a:xfrm>
            <a:prstGeom prst="ellipse">
              <a:avLst/>
            </a:prstGeom>
            <a:ln w="28575">
              <a:solidFill>
                <a:schemeClr val="bg2">
                  <a:lumMod val="75000"/>
                </a:schemeClr>
              </a:solidFill>
            </a:ln>
          </p:spPr>
        </p:pic>
      </p:grpSp>
      <p:cxnSp>
        <p:nvCxnSpPr>
          <p:cNvPr id="458" name="Elbow Connector 457"/>
          <p:cNvCxnSpPr>
            <a:stCxn id="456" idx="1"/>
            <a:endCxn id="475" idx="3"/>
          </p:cNvCxnSpPr>
          <p:nvPr/>
        </p:nvCxnSpPr>
        <p:spPr>
          <a:xfrm rot="10800000" flipV="1">
            <a:off x="6999676" y="3537370"/>
            <a:ext cx="3006324" cy="578239"/>
          </a:xfrm>
          <a:prstGeom prst="bentConnector3">
            <a:avLst>
              <a:gd name="adj1" fmla="val 50000"/>
            </a:avLst>
          </a:prstGeom>
          <a:ln w="6350">
            <a:solidFill>
              <a:schemeClr val="tx1"/>
            </a:solidFill>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474" name="Group 473"/>
          <p:cNvGrpSpPr/>
          <p:nvPr/>
        </p:nvGrpSpPr>
        <p:grpSpPr>
          <a:xfrm>
            <a:off x="6071529" y="3581408"/>
            <a:ext cx="992680" cy="874193"/>
            <a:chOff x="7676987" y="4055982"/>
            <a:chExt cx="992910" cy="874395"/>
          </a:xfrm>
        </p:grpSpPr>
        <p:sp>
          <p:nvSpPr>
            <p:cNvPr id="475" name="Rectangle 474"/>
            <p:cNvSpPr/>
            <p:nvPr/>
          </p:nvSpPr>
          <p:spPr bwMode="gray">
            <a:xfrm>
              <a:off x="7747386" y="4250239"/>
              <a:ext cx="857963" cy="680138"/>
            </a:xfrm>
            <a:prstGeom prst="rect">
              <a:avLst/>
            </a:prstGeom>
            <a:solidFill>
              <a:schemeClr val="accent1"/>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76" name="TextBox 475"/>
            <p:cNvSpPr txBox="1"/>
            <p:nvPr/>
          </p:nvSpPr>
          <p:spPr>
            <a:xfrm>
              <a:off x="7676987" y="4055982"/>
              <a:ext cx="992910"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Development</a:t>
              </a:r>
            </a:p>
          </p:txBody>
        </p:sp>
        <p:pic>
          <p:nvPicPr>
            <p:cNvPr id="477" name="Picture 476"/>
            <p:cNvPicPr>
              <a:picLocks noChangeAspect="1"/>
            </p:cNvPicPr>
            <p:nvPr/>
          </p:nvPicPr>
          <p:blipFill>
            <a:blip r:embed="rId14"/>
            <a:stretch>
              <a:fillRect/>
            </a:stretch>
          </p:blipFill>
          <p:spPr>
            <a:xfrm>
              <a:off x="7796594" y="4347401"/>
              <a:ext cx="757998" cy="477642"/>
            </a:xfrm>
            <a:prstGeom prst="ellipse">
              <a:avLst/>
            </a:prstGeom>
            <a:ln w="28575">
              <a:solidFill>
                <a:schemeClr val="bg2">
                  <a:lumMod val="75000"/>
                </a:schemeClr>
              </a:solidFill>
            </a:ln>
          </p:spPr>
        </p:pic>
      </p:grpSp>
      <p:sp>
        <p:nvSpPr>
          <p:cNvPr id="493" name="TextBox 492"/>
          <p:cNvSpPr txBox="1"/>
          <p:nvPr/>
        </p:nvSpPr>
        <p:spPr>
          <a:xfrm>
            <a:off x="8552733" y="3380323"/>
            <a:ext cx="1398874" cy="33847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Add development goals from 360 Report</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85" name="Oval 84"/>
          <p:cNvSpPr/>
          <p:nvPr/>
        </p:nvSpPr>
        <p:spPr bwMode="gray">
          <a:xfrm>
            <a:off x="8274622" y="3405080"/>
            <a:ext cx="207566" cy="198535"/>
          </a:xfrm>
          <a:prstGeom prst="ellipse">
            <a:avLst/>
          </a:prstGeom>
          <a:solidFill>
            <a:srgbClr val="0070C0"/>
          </a:solidFill>
          <a:ln w="6350" algn="ctr">
            <a:noFill/>
            <a:miter lim="800000"/>
            <a:headEnd/>
            <a:tailEnd/>
          </a:ln>
          <a:effectLst>
            <a:glow rad="228600">
              <a:schemeClr val="accent1">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4a</a:t>
            </a:r>
          </a:p>
        </p:txBody>
      </p:sp>
      <p:grpSp>
        <p:nvGrpSpPr>
          <p:cNvPr id="7" name="Group 6"/>
          <p:cNvGrpSpPr/>
          <p:nvPr/>
        </p:nvGrpSpPr>
        <p:grpSpPr>
          <a:xfrm>
            <a:off x="517742" y="1779050"/>
            <a:ext cx="5304197" cy="3751981"/>
            <a:chOff x="4391763" y="1779462"/>
            <a:chExt cx="5305425" cy="3752850"/>
          </a:xfrm>
        </p:grpSpPr>
        <p:pic>
          <p:nvPicPr>
            <p:cNvPr id="118" name="Picture 117"/>
            <p:cNvPicPr>
              <a:picLocks noChangeAspect="1"/>
            </p:cNvPicPr>
            <p:nvPr/>
          </p:nvPicPr>
          <p:blipFill>
            <a:blip r:embed="rId15"/>
            <a:stretch>
              <a:fillRect/>
            </a:stretch>
          </p:blipFill>
          <p:spPr>
            <a:xfrm>
              <a:off x="4391763" y="1779462"/>
              <a:ext cx="5305425" cy="3752850"/>
            </a:xfrm>
            <a:prstGeom prst="rect">
              <a:avLst/>
            </a:prstGeom>
            <a:effectLst>
              <a:glow rad="228600">
                <a:schemeClr val="accent1">
                  <a:satMod val="175000"/>
                  <a:alpha val="40000"/>
                </a:schemeClr>
              </a:glow>
            </a:effectLst>
          </p:spPr>
        </p:pic>
        <p:sp>
          <p:nvSpPr>
            <p:cNvPr id="120" name="Rounded Rectangle 119"/>
            <p:cNvSpPr/>
            <p:nvPr/>
          </p:nvSpPr>
          <p:spPr bwMode="gray">
            <a:xfrm>
              <a:off x="4401717" y="5217716"/>
              <a:ext cx="1476953" cy="194239"/>
            </a:xfrm>
            <a:prstGeom prst="roundRect">
              <a:avLst/>
            </a:prstGeom>
            <a:solidFill>
              <a:srgbClr val="F0AB00">
                <a:alpha val="20000"/>
              </a:srgbClr>
            </a:solidFill>
            <a:ln w="28575"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a:ea typeface="Arial Unicode MS" pitchFamily="34" charset="-128"/>
                <a:cs typeface="Arial Unicode MS" pitchFamily="34" charset="-128"/>
              </a:endParaRPr>
            </a:p>
          </p:txBody>
        </p:sp>
      </p:grpSp>
      <p:sp>
        <p:nvSpPr>
          <p:cNvPr id="108" name="Title 1"/>
          <p:cNvSpPr>
            <a:spLocks noGrp="1"/>
          </p:cNvSpPr>
          <p:nvPr>
            <p:ph type="title"/>
          </p:nvPr>
        </p:nvSpPr>
        <p:spPr>
          <a:xfrm>
            <a:off x="505296" y="503999"/>
            <a:ext cx="11183887" cy="738493"/>
          </a:xfrm>
        </p:spPr>
        <p:txBody>
          <a:bodyPr/>
          <a:lstStyle/>
          <a:p>
            <a:r>
              <a:rPr lang="en-US" dirty="0"/>
              <a:t>Learn &amp; Develop</a:t>
            </a:r>
            <a:br>
              <a:rPr lang="en-US" dirty="0"/>
            </a:br>
            <a:r>
              <a:rPr lang="en-US" b="0" dirty="0"/>
              <a:t>Process Interactions</a:t>
            </a:r>
            <a:endParaRPr lang="en-US" sz="1200" dirty="0"/>
          </a:p>
        </p:txBody>
      </p:sp>
    </p:spTree>
    <p:extLst>
      <p:ext uri="{BB962C8B-B14F-4D97-AF65-F5344CB8AC3E}">
        <p14:creationId xmlns:p14="http://schemas.microsoft.com/office/powerpoint/2010/main" val="2737158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49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9" name="Group 468"/>
          <p:cNvGrpSpPr/>
          <p:nvPr/>
        </p:nvGrpSpPr>
        <p:grpSpPr>
          <a:xfrm>
            <a:off x="5992829" y="1734936"/>
            <a:ext cx="1187770" cy="889199"/>
            <a:chOff x="7737214" y="2659950"/>
            <a:chExt cx="1188045" cy="889405"/>
          </a:xfrm>
        </p:grpSpPr>
        <p:sp>
          <p:nvSpPr>
            <p:cNvPr id="470" name="Rectangle 469"/>
            <p:cNvSpPr/>
            <p:nvPr/>
          </p:nvSpPr>
          <p:spPr bwMode="gray">
            <a:xfrm>
              <a:off x="7884731" y="2872699"/>
              <a:ext cx="859536" cy="676656"/>
            </a:xfrm>
            <a:prstGeom prst="rect">
              <a:avLst/>
            </a:prstGeom>
            <a:solidFill>
              <a:srgbClr val="92D050"/>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71" name="TextBox 470"/>
            <p:cNvSpPr txBox="1"/>
            <p:nvPr/>
          </p:nvSpPr>
          <p:spPr>
            <a:xfrm>
              <a:off x="7737214" y="2659950"/>
              <a:ext cx="1188045" cy="188192"/>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Continuous PM</a:t>
              </a:r>
            </a:p>
          </p:txBody>
        </p:sp>
        <p:pic>
          <p:nvPicPr>
            <p:cNvPr id="472" name="Picture 471"/>
            <p:cNvPicPr>
              <a:picLocks noChangeAspect="1"/>
            </p:cNvPicPr>
            <p:nvPr/>
          </p:nvPicPr>
          <p:blipFill>
            <a:blip r:embed="rId3"/>
            <a:stretch>
              <a:fillRect/>
            </a:stretch>
          </p:blipFill>
          <p:spPr>
            <a:xfrm>
              <a:off x="7961380" y="2966820"/>
              <a:ext cx="745295" cy="470109"/>
            </a:xfrm>
            <a:prstGeom prst="ellipse">
              <a:avLst/>
            </a:prstGeom>
            <a:ln w="28575">
              <a:solidFill>
                <a:schemeClr val="bg2">
                  <a:lumMod val="75000"/>
                </a:schemeClr>
              </a:solidFill>
            </a:ln>
          </p:spPr>
        </p:pic>
      </p:grpSp>
      <p:grpSp>
        <p:nvGrpSpPr>
          <p:cNvPr id="465" name="Group 464"/>
          <p:cNvGrpSpPr/>
          <p:nvPr/>
        </p:nvGrpSpPr>
        <p:grpSpPr>
          <a:xfrm>
            <a:off x="7587866" y="1815008"/>
            <a:ext cx="994510" cy="907091"/>
            <a:chOff x="9228648" y="2652564"/>
            <a:chExt cx="994740" cy="907301"/>
          </a:xfrm>
        </p:grpSpPr>
        <p:sp>
          <p:nvSpPr>
            <p:cNvPr id="466" name="Rectangle 465"/>
            <p:cNvSpPr/>
            <p:nvPr/>
          </p:nvSpPr>
          <p:spPr bwMode="gray">
            <a:xfrm>
              <a:off x="9310214" y="2883209"/>
              <a:ext cx="857963" cy="676656"/>
            </a:xfrm>
            <a:prstGeom prst="rect">
              <a:avLst/>
            </a:prstGeom>
            <a:solidFill>
              <a:srgbClr val="0FAAFF"/>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67" name="TextBox 466"/>
            <p:cNvSpPr txBox="1"/>
            <p:nvPr/>
          </p:nvSpPr>
          <p:spPr>
            <a:xfrm>
              <a:off x="9228648" y="2652564"/>
              <a:ext cx="994740"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Performance</a:t>
              </a:r>
            </a:p>
          </p:txBody>
        </p:sp>
        <p:pic>
          <p:nvPicPr>
            <p:cNvPr id="468" name="Picture 467"/>
            <p:cNvPicPr>
              <a:picLocks noChangeAspect="1"/>
            </p:cNvPicPr>
            <p:nvPr/>
          </p:nvPicPr>
          <p:blipFill>
            <a:blip r:embed="rId4"/>
            <a:stretch>
              <a:fillRect/>
            </a:stretch>
          </p:blipFill>
          <p:spPr>
            <a:xfrm>
              <a:off x="9436371" y="2940682"/>
              <a:ext cx="618435" cy="538638"/>
            </a:xfrm>
            <a:prstGeom prst="ellipse">
              <a:avLst/>
            </a:prstGeom>
            <a:ln w="28575">
              <a:solidFill>
                <a:schemeClr val="bg2">
                  <a:lumMod val="75000"/>
                </a:schemeClr>
              </a:solidFill>
            </a:ln>
          </p:spPr>
        </p:pic>
      </p:grpSp>
      <p:sp>
        <p:nvSpPr>
          <p:cNvPr id="88" name="Flowchart: Off-page Connector 87"/>
          <p:cNvSpPr/>
          <p:nvPr/>
        </p:nvSpPr>
        <p:spPr bwMode="gray">
          <a:xfrm>
            <a:off x="8880018" y="1621176"/>
            <a:ext cx="879571" cy="405012"/>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Perform &amp; Reward</a:t>
            </a:r>
          </a:p>
        </p:txBody>
      </p:sp>
      <p:cxnSp>
        <p:nvCxnSpPr>
          <p:cNvPr id="26" name="Elbow Connector 25"/>
          <p:cNvCxnSpPr>
            <a:stCxn id="467" idx="3"/>
            <a:endCxn id="88" idx="1"/>
          </p:cNvCxnSpPr>
          <p:nvPr/>
        </p:nvCxnSpPr>
        <p:spPr>
          <a:xfrm flipV="1">
            <a:off x="8582376" y="1823682"/>
            <a:ext cx="297641" cy="83638"/>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0" name="Elbow Connector 259"/>
          <p:cNvCxnSpPr>
            <a:stCxn id="476" idx="3"/>
            <a:endCxn id="466" idx="2"/>
          </p:cNvCxnSpPr>
          <p:nvPr/>
        </p:nvCxnSpPr>
        <p:spPr>
          <a:xfrm flipV="1">
            <a:off x="7064209" y="2722099"/>
            <a:ext cx="1034087" cy="951621"/>
          </a:xfrm>
          <a:prstGeom prst="bentConnector2">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457" idx="1"/>
            <a:endCxn id="466" idx="3"/>
          </p:cNvCxnSpPr>
          <p:nvPr/>
        </p:nvCxnSpPr>
        <p:spPr>
          <a:xfrm rot="10800000">
            <a:off x="8527179" y="2383849"/>
            <a:ext cx="1351648" cy="671317"/>
          </a:xfrm>
          <a:prstGeom prst="bentConnector3">
            <a:avLst>
              <a:gd name="adj1" fmla="val 6998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Oval 85"/>
          <p:cNvSpPr/>
          <p:nvPr/>
        </p:nvSpPr>
        <p:spPr bwMode="gray">
          <a:xfrm>
            <a:off x="7443727" y="2986548"/>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5a</a:t>
            </a:r>
          </a:p>
        </p:txBody>
      </p:sp>
      <p:sp>
        <p:nvSpPr>
          <p:cNvPr id="96" name="Oval 95"/>
          <p:cNvSpPr/>
          <p:nvPr/>
        </p:nvSpPr>
        <p:spPr bwMode="gray">
          <a:xfrm>
            <a:off x="8701422" y="2569631"/>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5b</a:t>
            </a:r>
          </a:p>
        </p:txBody>
      </p:sp>
      <p:sp>
        <p:nvSpPr>
          <p:cNvPr id="147" name="Oval 146"/>
          <p:cNvSpPr/>
          <p:nvPr/>
        </p:nvSpPr>
        <p:spPr bwMode="gray">
          <a:xfrm>
            <a:off x="5546504" y="4247995"/>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6b</a:t>
            </a:r>
          </a:p>
        </p:txBody>
      </p:sp>
      <p:cxnSp>
        <p:nvCxnSpPr>
          <p:cNvPr id="251" name="Elbow Connector 250"/>
          <p:cNvCxnSpPr>
            <a:stCxn id="422" idx="1"/>
            <a:endCxn id="475" idx="2"/>
          </p:cNvCxnSpPr>
          <p:nvPr/>
        </p:nvCxnSpPr>
        <p:spPr>
          <a:xfrm rot="10800000">
            <a:off x="6570796" y="4455602"/>
            <a:ext cx="150376" cy="378935"/>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449" idx="1"/>
            <a:endCxn id="475" idx="3"/>
          </p:cNvCxnSpPr>
          <p:nvPr/>
        </p:nvCxnSpPr>
        <p:spPr>
          <a:xfrm rot="10800000">
            <a:off x="6999678" y="4115610"/>
            <a:ext cx="2589913" cy="653555"/>
          </a:xfrm>
          <a:prstGeom prst="bentConnector3">
            <a:avLst>
              <a:gd name="adj1" fmla="val 59627"/>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0" name="Oval 149"/>
          <p:cNvSpPr/>
          <p:nvPr/>
        </p:nvSpPr>
        <p:spPr bwMode="gray">
          <a:xfrm>
            <a:off x="7775363" y="4426659"/>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7a</a:t>
            </a:r>
          </a:p>
        </p:txBody>
      </p:sp>
      <p:cxnSp>
        <p:nvCxnSpPr>
          <p:cNvPr id="242" name="Elbow Connector 241"/>
          <p:cNvCxnSpPr>
            <a:stCxn id="476" idx="1"/>
            <a:endCxn id="207" idx="3"/>
          </p:cNvCxnSpPr>
          <p:nvPr/>
        </p:nvCxnSpPr>
        <p:spPr>
          <a:xfrm rot="10800000">
            <a:off x="4226481" y="3671092"/>
            <a:ext cx="1845050" cy="2627"/>
          </a:xfrm>
          <a:prstGeom prst="bentConnector3">
            <a:avLst>
              <a:gd name="adj1" fmla="val 50000"/>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5" name="Elbow Connector 254"/>
          <p:cNvCxnSpPr>
            <a:stCxn id="476" idx="0"/>
            <a:endCxn id="470" idx="2"/>
          </p:cNvCxnSpPr>
          <p:nvPr/>
        </p:nvCxnSpPr>
        <p:spPr>
          <a:xfrm rot="5400000" flipH="1" flipV="1">
            <a:off x="6090288" y="3101717"/>
            <a:ext cx="957273" cy="2111"/>
          </a:xfrm>
          <a:prstGeom prst="bentConnector3">
            <a:avLst>
              <a:gd name="adj1" fmla="val 50000"/>
            </a:avLst>
          </a:prstGeom>
          <a:ln w="63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9" name="TextBox 278"/>
          <p:cNvSpPr txBox="1"/>
          <p:nvPr/>
        </p:nvSpPr>
        <p:spPr>
          <a:xfrm>
            <a:off x="5217636" y="2726577"/>
            <a:ext cx="1329202" cy="33847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Link CPM activities to development goals</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cxnSp>
        <p:nvCxnSpPr>
          <p:cNvPr id="458" name="Elbow Connector 457"/>
          <p:cNvCxnSpPr>
            <a:stCxn id="456" idx="1"/>
            <a:endCxn id="475" idx="3"/>
          </p:cNvCxnSpPr>
          <p:nvPr/>
        </p:nvCxnSpPr>
        <p:spPr>
          <a:xfrm rot="10800000" flipV="1">
            <a:off x="6999676" y="3537370"/>
            <a:ext cx="3006324" cy="578239"/>
          </a:xfrm>
          <a:prstGeom prst="bentConnector3">
            <a:avLst>
              <a:gd name="adj1" fmla="val 5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74" name="Group 473"/>
          <p:cNvGrpSpPr/>
          <p:nvPr/>
        </p:nvGrpSpPr>
        <p:grpSpPr>
          <a:xfrm>
            <a:off x="6071529" y="3581408"/>
            <a:ext cx="992680" cy="874193"/>
            <a:chOff x="7676987" y="4055982"/>
            <a:chExt cx="992910" cy="874395"/>
          </a:xfrm>
        </p:grpSpPr>
        <p:sp>
          <p:nvSpPr>
            <p:cNvPr id="475" name="Rectangle 474"/>
            <p:cNvSpPr/>
            <p:nvPr/>
          </p:nvSpPr>
          <p:spPr bwMode="gray">
            <a:xfrm>
              <a:off x="7747386" y="4250239"/>
              <a:ext cx="857963" cy="680138"/>
            </a:xfrm>
            <a:prstGeom prst="rect">
              <a:avLst/>
            </a:prstGeom>
            <a:solidFill>
              <a:schemeClr val="accent1"/>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76" name="TextBox 475"/>
            <p:cNvSpPr txBox="1"/>
            <p:nvPr/>
          </p:nvSpPr>
          <p:spPr>
            <a:xfrm>
              <a:off x="7676987" y="4055982"/>
              <a:ext cx="992910"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Development</a:t>
              </a:r>
            </a:p>
          </p:txBody>
        </p:sp>
        <p:pic>
          <p:nvPicPr>
            <p:cNvPr id="477" name="Picture 476"/>
            <p:cNvPicPr>
              <a:picLocks noChangeAspect="1"/>
            </p:cNvPicPr>
            <p:nvPr/>
          </p:nvPicPr>
          <p:blipFill>
            <a:blip r:embed="rId5"/>
            <a:stretch>
              <a:fillRect/>
            </a:stretch>
          </p:blipFill>
          <p:spPr>
            <a:xfrm>
              <a:off x="7796594" y="4347401"/>
              <a:ext cx="757998" cy="477642"/>
            </a:xfrm>
            <a:prstGeom prst="ellipse">
              <a:avLst/>
            </a:prstGeom>
            <a:ln w="28575">
              <a:solidFill>
                <a:schemeClr val="bg2">
                  <a:lumMod val="75000"/>
                </a:schemeClr>
              </a:solidFill>
            </a:ln>
          </p:spPr>
        </p:pic>
      </p:grpSp>
      <p:sp>
        <p:nvSpPr>
          <p:cNvPr id="493" name="TextBox 492"/>
          <p:cNvSpPr txBox="1"/>
          <p:nvPr/>
        </p:nvSpPr>
        <p:spPr>
          <a:xfrm>
            <a:off x="8552733" y="3380323"/>
            <a:ext cx="1398874" cy="33847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Add development goals from 360 Report</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189" name="TextBox 188"/>
          <p:cNvSpPr txBox="1"/>
          <p:nvPr/>
        </p:nvSpPr>
        <p:spPr>
          <a:xfrm>
            <a:off x="4527240" y="3339499"/>
            <a:ext cx="1407349" cy="5077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Select from learning when defining development goals</a:t>
            </a:r>
          </a:p>
        </p:txBody>
      </p:sp>
      <p:sp>
        <p:nvSpPr>
          <p:cNvPr id="84" name="Oval 83"/>
          <p:cNvSpPr/>
          <p:nvPr/>
        </p:nvSpPr>
        <p:spPr bwMode="gray">
          <a:xfrm>
            <a:off x="4292477" y="3338986"/>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2</a:t>
            </a:r>
          </a:p>
        </p:txBody>
      </p:sp>
      <p:sp>
        <p:nvSpPr>
          <p:cNvPr id="85" name="Oval 84"/>
          <p:cNvSpPr/>
          <p:nvPr/>
        </p:nvSpPr>
        <p:spPr bwMode="gray">
          <a:xfrm>
            <a:off x="8274622" y="3405080"/>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4a</a:t>
            </a:r>
          </a:p>
        </p:txBody>
      </p:sp>
      <p:sp>
        <p:nvSpPr>
          <p:cNvPr id="94" name="Oval 93"/>
          <p:cNvSpPr/>
          <p:nvPr/>
        </p:nvSpPr>
        <p:spPr bwMode="gray">
          <a:xfrm>
            <a:off x="5552093" y="2475083"/>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3</a:t>
            </a:r>
          </a:p>
        </p:txBody>
      </p:sp>
      <p:sp>
        <p:nvSpPr>
          <p:cNvPr id="317" name="Chevron 316"/>
          <p:cNvSpPr/>
          <p:nvPr/>
        </p:nvSpPr>
        <p:spPr bwMode="gray">
          <a:xfrm>
            <a:off x="1802312" y="2782792"/>
            <a:ext cx="396837" cy="1828006"/>
          </a:xfrm>
          <a:prstGeom prst="chevron">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a:ea typeface="Arial Unicode MS" pitchFamily="34" charset="-128"/>
              <a:cs typeface="Arial Unicode MS" pitchFamily="34" charset="-128"/>
            </a:endParaRPr>
          </a:p>
        </p:txBody>
      </p:sp>
      <p:sp>
        <p:nvSpPr>
          <p:cNvPr id="95" name="Oval 94"/>
          <p:cNvSpPr/>
          <p:nvPr/>
        </p:nvSpPr>
        <p:spPr bwMode="gray">
          <a:xfrm>
            <a:off x="2530148" y="3296575"/>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a:t>
            </a:r>
          </a:p>
        </p:txBody>
      </p:sp>
      <p:sp>
        <p:nvSpPr>
          <p:cNvPr id="104" name="TextBox 103"/>
          <p:cNvSpPr txBox="1"/>
          <p:nvPr/>
        </p:nvSpPr>
        <p:spPr>
          <a:xfrm>
            <a:off x="2146115" y="2483583"/>
            <a:ext cx="1294231"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Goals</a:t>
            </a:r>
          </a:p>
        </p:txBody>
      </p:sp>
      <p:sp>
        <p:nvSpPr>
          <p:cNvPr id="107" name="TextBox 106"/>
          <p:cNvSpPr txBox="1"/>
          <p:nvPr/>
        </p:nvSpPr>
        <p:spPr>
          <a:xfrm>
            <a:off x="2863970" y="3183199"/>
            <a:ext cx="649598" cy="5077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Add learning activity</a:t>
            </a:r>
          </a:p>
        </p:txBody>
      </p:sp>
      <p:grpSp>
        <p:nvGrpSpPr>
          <p:cNvPr id="110" name="Group 109"/>
          <p:cNvGrpSpPr/>
          <p:nvPr/>
        </p:nvGrpSpPr>
        <p:grpSpPr>
          <a:xfrm>
            <a:off x="2369138" y="2420827"/>
            <a:ext cx="859337" cy="676499"/>
            <a:chOff x="6457975" y="2872699"/>
            <a:chExt cx="859536" cy="676656"/>
          </a:xfrm>
        </p:grpSpPr>
        <p:sp>
          <p:nvSpPr>
            <p:cNvPr id="111" name="Rectangle 110"/>
            <p:cNvSpPr/>
            <p:nvPr/>
          </p:nvSpPr>
          <p:spPr bwMode="gray">
            <a:xfrm>
              <a:off x="6457975" y="2872699"/>
              <a:ext cx="859536" cy="676656"/>
            </a:xfrm>
            <a:prstGeom prst="rect">
              <a:avLst/>
            </a:prstGeom>
            <a:solidFill>
              <a:srgbClr val="D4652D"/>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112" name="Picture 111"/>
            <p:cNvPicPr>
              <a:picLocks noChangeAspect="1"/>
            </p:cNvPicPr>
            <p:nvPr/>
          </p:nvPicPr>
          <p:blipFill rotWithShape="1">
            <a:blip r:embed="rId6"/>
            <a:srcRect l="18956" t="7002"/>
            <a:stretch/>
          </p:blipFill>
          <p:spPr>
            <a:xfrm>
              <a:off x="6648440" y="2949659"/>
              <a:ext cx="494578" cy="497550"/>
            </a:xfrm>
            <a:prstGeom prst="ellipse">
              <a:avLst/>
            </a:prstGeom>
            <a:ln w="28575">
              <a:solidFill>
                <a:schemeClr val="bg2">
                  <a:lumMod val="75000"/>
                </a:schemeClr>
              </a:solidFill>
            </a:ln>
          </p:spPr>
        </p:pic>
      </p:grpSp>
      <p:cxnSp>
        <p:nvCxnSpPr>
          <p:cNvPr id="19" name="Elbow Connector 18"/>
          <p:cNvCxnSpPr>
            <a:stCxn id="423" idx="1"/>
            <a:endCxn id="111" idx="2"/>
          </p:cNvCxnSpPr>
          <p:nvPr/>
        </p:nvCxnSpPr>
        <p:spPr>
          <a:xfrm rot="10800000">
            <a:off x="2798808" y="3097326"/>
            <a:ext cx="585270" cy="1023555"/>
          </a:xfrm>
          <a:prstGeom prst="bentConnector2">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4" name="Flowchart: Off-page Connector 123"/>
          <p:cNvSpPr/>
          <p:nvPr/>
        </p:nvSpPr>
        <p:spPr bwMode="gray">
          <a:xfrm>
            <a:off x="2245138" y="1465689"/>
            <a:ext cx="1096184" cy="545129"/>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Perform &amp; Reward</a:t>
            </a:r>
          </a:p>
        </p:txBody>
      </p:sp>
      <p:cxnSp>
        <p:nvCxnSpPr>
          <p:cNvPr id="66" name="Elbow Connector 65"/>
          <p:cNvCxnSpPr>
            <a:stCxn id="104" idx="0"/>
            <a:endCxn id="124" idx="2"/>
          </p:cNvCxnSpPr>
          <p:nvPr/>
        </p:nvCxnSpPr>
        <p:spPr>
          <a:xfrm rot="16200000" flipV="1">
            <a:off x="2556849" y="2247200"/>
            <a:ext cx="472766" cy="1"/>
          </a:xfrm>
          <a:prstGeom prst="bentConnector3">
            <a:avLst>
              <a:gd name="adj1" fmla="val 5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1" name="5-Point Star 220"/>
          <p:cNvSpPr/>
          <p:nvPr/>
        </p:nvSpPr>
        <p:spPr bwMode="gray">
          <a:xfrm>
            <a:off x="2136898" y="3458861"/>
            <a:ext cx="726952" cy="537637"/>
          </a:xfrm>
          <a:prstGeom prst="star5">
            <a:avLst/>
          </a:prstGeom>
          <a:solidFill>
            <a:schemeClr val="accent1"/>
          </a:solidFill>
          <a:ln w="6350" algn="ctr">
            <a:solidFill>
              <a:schemeClr val="tx1"/>
            </a:solidFill>
            <a:miter lim="800000"/>
            <a:headEnd/>
            <a:tailEnd/>
          </a:ln>
        </p:spPr>
        <p:txBody>
          <a:bodyPr lIns="0" tIns="0" rIns="0" bIns="0" rtlCol="0" anchor="ctr"/>
          <a:lstStyle/>
          <a:p>
            <a:pPr algn="ctr" defTabSz="914217" fontAlgn="base">
              <a:spcBef>
                <a:spcPct val="50000"/>
              </a:spcBef>
              <a:spcAft>
                <a:spcPct val="0"/>
              </a:spcAft>
              <a:buClr>
                <a:srgbClr val="F0AB00"/>
              </a:buClr>
              <a:buSzPct val="80000"/>
            </a:pPr>
            <a:r>
              <a:rPr lang="en-US" sz="1000" kern="0" dirty="0">
                <a:ea typeface="Arial Unicode MS" pitchFamily="34" charset="-128"/>
                <a:cs typeface="Arial Unicode MS" pitchFamily="34" charset="-128"/>
              </a:rPr>
              <a:t>Start</a:t>
            </a:r>
          </a:p>
        </p:txBody>
      </p:sp>
      <p:sp>
        <p:nvSpPr>
          <p:cNvPr id="114" name="TextBox 113"/>
          <p:cNvSpPr txBox="1"/>
          <p:nvPr/>
        </p:nvSpPr>
        <p:spPr>
          <a:xfrm>
            <a:off x="2404159" y="2207503"/>
            <a:ext cx="831952" cy="184623"/>
          </a:xfrm>
          <a:prstGeom prst="rect">
            <a:avLst/>
          </a:prstGeom>
          <a:solidFill>
            <a:schemeClr val="bg1"/>
          </a:solid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Goals</a:t>
            </a:r>
          </a:p>
        </p:txBody>
      </p:sp>
      <p:cxnSp>
        <p:nvCxnSpPr>
          <p:cNvPr id="122" name="Elbow Connector 121"/>
          <p:cNvCxnSpPr>
            <a:stCxn id="452" idx="3"/>
            <a:endCxn id="207" idx="0"/>
          </p:cNvCxnSpPr>
          <p:nvPr/>
        </p:nvCxnSpPr>
        <p:spPr>
          <a:xfrm flipH="1" flipV="1">
            <a:off x="3810504" y="3578781"/>
            <a:ext cx="6668344" cy="717255"/>
          </a:xfrm>
          <a:prstGeom prst="bentConnector4">
            <a:avLst>
              <a:gd name="adj1" fmla="val -15111"/>
              <a:gd name="adj2" fmla="val 39112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Oval 148"/>
          <p:cNvSpPr/>
          <p:nvPr/>
        </p:nvSpPr>
        <p:spPr bwMode="gray">
          <a:xfrm>
            <a:off x="10805528" y="4004908"/>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7b</a:t>
            </a:r>
          </a:p>
        </p:txBody>
      </p:sp>
      <p:sp>
        <p:nvSpPr>
          <p:cNvPr id="2" name="Title 1"/>
          <p:cNvSpPr>
            <a:spLocks noGrp="1"/>
          </p:cNvSpPr>
          <p:nvPr>
            <p:ph type="title"/>
          </p:nvPr>
        </p:nvSpPr>
        <p:spPr>
          <a:xfrm>
            <a:off x="505296" y="503999"/>
            <a:ext cx="11183887" cy="738493"/>
          </a:xfrm>
        </p:spPr>
        <p:txBody>
          <a:bodyPr/>
          <a:lstStyle/>
          <a:p>
            <a:r>
              <a:rPr lang="en-US" dirty="0"/>
              <a:t>Learn &amp; Develop</a:t>
            </a:r>
            <a:br>
              <a:rPr lang="en-US" dirty="0"/>
            </a:br>
            <a:r>
              <a:rPr lang="en-US" b="0" dirty="0"/>
              <a:t>Process Interactions</a:t>
            </a:r>
            <a:endParaRPr lang="en-US" sz="1200" dirty="0"/>
          </a:p>
        </p:txBody>
      </p:sp>
      <p:sp>
        <p:nvSpPr>
          <p:cNvPr id="289" name="Flowchart: Off-page Connector 288"/>
          <p:cNvSpPr/>
          <p:nvPr/>
        </p:nvSpPr>
        <p:spPr bwMode="gray">
          <a:xfrm>
            <a:off x="407914" y="2575020"/>
            <a:ext cx="1098141" cy="532160"/>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Recruit to Hire</a:t>
            </a:r>
          </a:p>
        </p:txBody>
      </p:sp>
      <p:cxnSp>
        <p:nvCxnSpPr>
          <p:cNvPr id="243" name="Elbow Connector 242"/>
          <p:cNvCxnSpPr>
            <a:stCxn id="75" idx="1"/>
            <a:endCxn id="449" idx="2"/>
          </p:cNvCxnSpPr>
          <p:nvPr/>
        </p:nvCxnSpPr>
        <p:spPr>
          <a:xfrm rot="10800000">
            <a:off x="10018473" y="5107416"/>
            <a:ext cx="383219" cy="532028"/>
          </a:xfrm>
          <a:prstGeom prst="bentConnector2">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482" idx="0"/>
            <a:endCxn id="420" idx="3"/>
          </p:cNvCxnSpPr>
          <p:nvPr/>
        </p:nvCxnSpPr>
        <p:spPr>
          <a:xfrm rot="16200000" flipV="1">
            <a:off x="8339036" y="4579810"/>
            <a:ext cx="286307" cy="1734577"/>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91340" y="4291583"/>
            <a:ext cx="1531288" cy="923116"/>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Employee Profile serves as a central repository for all talent data (all modules </a:t>
            </a:r>
            <a:r>
              <a:rPr lang="en-US" sz="1200" kern="0" dirty="0" err="1">
                <a:ea typeface="Arial Unicode MS" pitchFamily="34" charset="-128"/>
                <a:cs typeface="Arial Unicode MS" pitchFamily="34" charset="-128"/>
              </a:rPr>
              <a:t>feed back</a:t>
            </a:r>
            <a:r>
              <a:rPr lang="en-US" sz="1200" kern="0" dirty="0">
                <a:ea typeface="Arial Unicode MS" pitchFamily="34" charset="-128"/>
                <a:cs typeface="Arial Unicode MS" pitchFamily="34" charset="-128"/>
              </a:rPr>
              <a:t> to EP)</a:t>
            </a:r>
          </a:p>
        </p:txBody>
      </p:sp>
      <p:grpSp>
        <p:nvGrpSpPr>
          <p:cNvPr id="25" name="Group 24"/>
          <p:cNvGrpSpPr/>
          <p:nvPr/>
        </p:nvGrpSpPr>
        <p:grpSpPr>
          <a:xfrm>
            <a:off x="6721171" y="4742224"/>
            <a:ext cx="918855" cy="899971"/>
            <a:chOff x="15695960" y="4895968"/>
            <a:chExt cx="919068" cy="900179"/>
          </a:xfrm>
        </p:grpSpPr>
        <p:sp>
          <p:nvSpPr>
            <p:cNvPr id="420" name="Rectangle 419"/>
            <p:cNvSpPr/>
            <p:nvPr/>
          </p:nvSpPr>
          <p:spPr bwMode="gray">
            <a:xfrm>
              <a:off x="15730359" y="5119491"/>
              <a:ext cx="859536" cy="676656"/>
            </a:xfrm>
            <a:prstGeom prst="rect">
              <a:avLst/>
            </a:prstGeom>
            <a:solidFill>
              <a:srgbClr val="2B3F7B"/>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421" name="Picture 420"/>
            <p:cNvPicPr>
              <a:picLocks noChangeAspect="1"/>
            </p:cNvPicPr>
            <p:nvPr/>
          </p:nvPicPr>
          <p:blipFill>
            <a:blip r:embed="rId7"/>
            <a:stretch>
              <a:fillRect/>
            </a:stretch>
          </p:blipFill>
          <p:spPr>
            <a:xfrm>
              <a:off x="15827932" y="5211811"/>
              <a:ext cx="689620" cy="492586"/>
            </a:xfrm>
            <a:prstGeom prst="ellipse">
              <a:avLst/>
            </a:prstGeom>
            <a:ln w="28575">
              <a:solidFill>
                <a:schemeClr val="bg2">
                  <a:lumMod val="75000"/>
                </a:schemeClr>
              </a:solidFill>
            </a:ln>
          </p:spPr>
        </p:pic>
        <p:sp>
          <p:nvSpPr>
            <p:cNvPr id="422" name="TextBox 421"/>
            <p:cNvSpPr txBox="1"/>
            <p:nvPr/>
          </p:nvSpPr>
          <p:spPr>
            <a:xfrm>
              <a:off x="15695960" y="4895968"/>
              <a:ext cx="919068"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Succession</a:t>
              </a:r>
            </a:p>
          </p:txBody>
        </p:sp>
      </p:grpSp>
      <p:grpSp>
        <p:nvGrpSpPr>
          <p:cNvPr id="448" name="Group 447"/>
          <p:cNvGrpSpPr/>
          <p:nvPr/>
        </p:nvGrpSpPr>
        <p:grpSpPr>
          <a:xfrm>
            <a:off x="9558094" y="4203724"/>
            <a:ext cx="920754" cy="903691"/>
            <a:chOff x="10207550" y="3593940"/>
            <a:chExt cx="920967" cy="903900"/>
          </a:xfrm>
        </p:grpSpPr>
        <p:sp>
          <p:nvSpPr>
            <p:cNvPr id="449" name="Rectangle 448"/>
            <p:cNvSpPr/>
            <p:nvPr/>
          </p:nvSpPr>
          <p:spPr bwMode="gray">
            <a:xfrm>
              <a:off x="10239053" y="3821184"/>
              <a:ext cx="857963" cy="676656"/>
            </a:xfrm>
            <a:prstGeom prst="rect">
              <a:avLst/>
            </a:prstGeom>
            <a:solidFill>
              <a:srgbClr val="0070C0"/>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grpSp>
          <p:nvGrpSpPr>
            <p:cNvPr id="450" name="Group 449"/>
            <p:cNvGrpSpPr/>
            <p:nvPr/>
          </p:nvGrpSpPr>
          <p:grpSpPr>
            <a:xfrm>
              <a:off x="10207550" y="3593940"/>
              <a:ext cx="920967" cy="801975"/>
              <a:chOff x="9145616" y="3916564"/>
              <a:chExt cx="920967" cy="801975"/>
            </a:xfrm>
          </p:grpSpPr>
          <p:pic>
            <p:nvPicPr>
              <p:cNvPr id="451" name="Picture 450"/>
              <p:cNvPicPr>
                <a:picLocks noChangeAspect="1"/>
              </p:cNvPicPr>
              <p:nvPr/>
            </p:nvPicPr>
            <p:blipFill>
              <a:blip r:embed="rId8"/>
              <a:stretch>
                <a:fillRect/>
              </a:stretch>
            </p:blipFill>
            <p:spPr>
              <a:xfrm>
                <a:off x="9243450" y="4218393"/>
                <a:ext cx="714597" cy="500146"/>
              </a:xfrm>
              <a:prstGeom prst="ellipse">
                <a:avLst/>
              </a:prstGeom>
              <a:ln w="28575">
                <a:solidFill>
                  <a:schemeClr val="bg2">
                    <a:lumMod val="75000"/>
                  </a:schemeClr>
                </a:solidFill>
              </a:ln>
            </p:spPr>
          </p:pic>
          <p:sp>
            <p:nvSpPr>
              <p:cNvPr id="452" name="TextBox 451"/>
              <p:cNvSpPr txBox="1"/>
              <p:nvPr/>
            </p:nvSpPr>
            <p:spPr>
              <a:xfrm>
                <a:off x="9145616" y="3916564"/>
                <a:ext cx="920967"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Calibration</a:t>
                </a:r>
              </a:p>
            </p:txBody>
          </p:sp>
        </p:grpSp>
      </p:grpSp>
      <p:grpSp>
        <p:nvGrpSpPr>
          <p:cNvPr id="480" name="Group 479"/>
          <p:cNvGrpSpPr/>
          <p:nvPr/>
        </p:nvGrpSpPr>
        <p:grpSpPr>
          <a:xfrm>
            <a:off x="8901825" y="5590252"/>
            <a:ext cx="857764" cy="912766"/>
            <a:chOff x="2680796" y="2585102"/>
            <a:chExt cx="857963" cy="912977"/>
          </a:xfrm>
        </p:grpSpPr>
        <p:sp>
          <p:nvSpPr>
            <p:cNvPr id="481" name="Rectangle 480"/>
            <p:cNvSpPr/>
            <p:nvPr/>
          </p:nvSpPr>
          <p:spPr bwMode="gray">
            <a:xfrm>
              <a:off x="2680796" y="2821423"/>
              <a:ext cx="857963" cy="676656"/>
            </a:xfrm>
            <a:prstGeom prst="rect">
              <a:avLst/>
            </a:prstGeom>
            <a:solidFill>
              <a:schemeClr val="accent6">
                <a:lumMod val="75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82" name="TextBox 481"/>
            <p:cNvSpPr txBox="1"/>
            <p:nvPr/>
          </p:nvSpPr>
          <p:spPr>
            <a:xfrm>
              <a:off x="2736536" y="2585102"/>
              <a:ext cx="784031"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Recruiting</a:t>
              </a:r>
            </a:p>
          </p:txBody>
        </p:sp>
        <p:pic>
          <p:nvPicPr>
            <p:cNvPr id="483" name="Picture 482"/>
            <p:cNvPicPr>
              <a:picLocks noChangeAspect="1"/>
            </p:cNvPicPr>
            <p:nvPr/>
          </p:nvPicPr>
          <p:blipFill>
            <a:blip r:embed="rId9"/>
            <a:stretch>
              <a:fillRect/>
            </a:stretch>
          </p:blipFill>
          <p:spPr>
            <a:xfrm>
              <a:off x="2862745" y="2904770"/>
              <a:ext cx="487072" cy="505452"/>
            </a:xfrm>
            <a:prstGeom prst="ellipse">
              <a:avLst/>
            </a:prstGeom>
            <a:ln w="28575">
              <a:solidFill>
                <a:schemeClr val="bg2">
                  <a:lumMod val="75000"/>
                </a:schemeClr>
              </a:solidFill>
            </a:ln>
          </p:spPr>
        </p:pic>
      </p:grpSp>
      <p:grpSp>
        <p:nvGrpSpPr>
          <p:cNvPr id="71" name="Group 70"/>
          <p:cNvGrpSpPr/>
          <p:nvPr/>
        </p:nvGrpSpPr>
        <p:grpSpPr>
          <a:xfrm>
            <a:off x="4640635" y="5424809"/>
            <a:ext cx="1294231" cy="870922"/>
            <a:chOff x="10919537" y="2368421"/>
            <a:chExt cx="1294531" cy="871124"/>
          </a:xfrm>
        </p:grpSpPr>
        <p:sp>
          <p:nvSpPr>
            <p:cNvPr id="72" name="Rectangle 71"/>
            <p:cNvSpPr/>
            <p:nvPr/>
          </p:nvSpPr>
          <p:spPr bwMode="gray">
            <a:xfrm>
              <a:off x="11120297" y="2562889"/>
              <a:ext cx="859536" cy="676656"/>
            </a:xfrm>
            <a:prstGeom prst="rect">
              <a:avLst/>
            </a:prstGeom>
            <a:solidFill>
              <a:schemeClr val="bg1">
                <a:lumMod val="50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73" name="TextBox 72"/>
            <p:cNvSpPr txBox="1"/>
            <p:nvPr/>
          </p:nvSpPr>
          <p:spPr>
            <a:xfrm>
              <a:off x="10919537" y="2368421"/>
              <a:ext cx="1294531"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Central</a:t>
              </a:r>
            </a:p>
          </p:txBody>
        </p:sp>
      </p:grpSp>
      <p:pic>
        <p:nvPicPr>
          <p:cNvPr id="74" name="Picture 73"/>
          <p:cNvPicPr>
            <a:picLocks noChangeAspect="1"/>
          </p:cNvPicPr>
          <p:nvPr/>
        </p:nvPicPr>
        <p:blipFill>
          <a:blip r:embed="rId10"/>
          <a:stretch>
            <a:fillRect/>
          </a:stretch>
        </p:blipFill>
        <p:spPr>
          <a:xfrm>
            <a:off x="4976884" y="5662397"/>
            <a:ext cx="634156" cy="569937"/>
          </a:xfrm>
          <a:prstGeom prst="roundRect">
            <a:avLst/>
          </a:prstGeom>
          <a:ln w="28575">
            <a:solidFill>
              <a:schemeClr val="bg2">
                <a:lumMod val="50000"/>
              </a:schemeClr>
            </a:solidFill>
          </a:ln>
        </p:spPr>
      </p:pic>
      <p:cxnSp>
        <p:nvCxnSpPr>
          <p:cNvPr id="4" name="Elbow Connector 3"/>
          <p:cNvCxnSpPr>
            <a:stCxn id="72" idx="3"/>
            <a:endCxn id="420" idx="2"/>
          </p:cNvCxnSpPr>
          <p:nvPr/>
        </p:nvCxnSpPr>
        <p:spPr>
          <a:xfrm flipV="1">
            <a:off x="5700686" y="5642195"/>
            <a:ext cx="1484545" cy="315287"/>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Group 66"/>
          <p:cNvGrpSpPr/>
          <p:nvPr/>
        </p:nvGrpSpPr>
        <p:grpSpPr>
          <a:xfrm>
            <a:off x="10401692" y="5547109"/>
            <a:ext cx="1294231" cy="905743"/>
            <a:chOff x="10275380" y="1505472"/>
            <a:chExt cx="1294531" cy="905953"/>
          </a:xfrm>
        </p:grpSpPr>
        <p:sp>
          <p:nvSpPr>
            <p:cNvPr id="68" name="Rectangle 67"/>
            <p:cNvSpPr/>
            <p:nvPr/>
          </p:nvSpPr>
          <p:spPr bwMode="gray">
            <a:xfrm>
              <a:off x="10492431" y="1726619"/>
              <a:ext cx="843173" cy="684806"/>
            </a:xfrm>
            <a:prstGeom prst="rect">
              <a:avLst/>
            </a:prstGeom>
            <a:solidFill>
              <a:schemeClr val="bg1">
                <a:lumMod val="65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69" name="Picture 68"/>
            <p:cNvPicPr>
              <a:picLocks noChangeAspect="1"/>
            </p:cNvPicPr>
            <p:nvPr/>
          </p:nvPicPr>
          <p:blipFill>
            <a:blip r:embed="rId11"/>
            <a:stretch>
              <a:fillRect/>
            </a:stretch>
          </p:blipFill>
          <p:spPr>
            <a:xfrm>
              <a:off x="10661650" y="1773765"/>
              <a:ext cx="521096" cy="554357"/>
            </a:xfrm>
            <a:prstGeom prst="ellipse">
              <a:avLst/>
            </a:prstGeom>
            <a:ln w="28575">
              <a:solidFill>
                <a:schemeClr val="bg2">
                  <a:lumMod val="75000"/>
                </a:schemeClr>
              </a:solidFill>
            </a:ln>
          </p:spPr>
        </p:pic>
        <p:sp>
          <p:nvSpPr>
            <p:cNvPr id="75" name="TextBox 74"/>
            <p:cNvSpPr txBox="1"/>
            <p:nvPr/>
          </p:nvSpPr>
          <p:spPr>
            <a:xfrm>
              <a:off x="10275380" y="1505472"/>
              <a:ext cx="1294531" cy="184709"/>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Profile</a:t>
              </a:r>
            </a:p>
          </p:txBody>
        </p:sp>
      </p:grpSp>
      <p:grpSp>
        <p:nvGrpSpPr>
          <p:cNvPr id="77" name="Group 76"/>
          <p:cNvGrpSpPr/>
          <p:nvPr/>
        </p:nvGrpSpPr>
        <p:grpSpPr>
          <a:xfrm>
            <a:off x="3359686" y="5187933"/>
            <a:ext cx="882446" cy="891969"/>
            <a:chOff x="9353737" y="3470275"/>
            <a:chExt cx="882650" cy="892175"/>
          </a:xfrm>
        </p:grpSpPr>
        <p:sp>
          <p:nvSpPr>
            <p:cNvPr id="78" name="Rectangle 77"/>
            <p:cNvSpPr>
              <a:spLocks noChangeArrowheads="1"/>
            </p:cNvSpPr>
            <p:nvPr/>
          </p:nvSpPr>
          <p:spPr bwMode="auto">
            <a:xfrm>
              <a:off x="9353737" y="3663950"/>
              <a:ext cx="882650" cy="698500"/>
            </a:xfrm>
            <a:prstGeom prst="rect">
              <a:avLst/>
            </a:prstGeom>
            <a:solidFill>
              <a:srgbClr val="FFD0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79" name="Rectangle 78"/>
            <p:cNvSpPr>
              <a:spLocks noChangeArrowheads="1"/>
            </p:cNvSpPr>
            <p:nvPr/>
          </p:nvSpPr>
          <p:spPr bwMode="auto">
            <a:xfrm>
              <a:off x="9593449" y="3470275"/>
              <a:ext cx="42227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217"/>
              <a:r>
                <a:rPr lang="en-US" altLang="en-US" sz="1200" b="1" dirty="0">
                  <a:solidFill>
                    <a:srgbClr val="7F7F7F"/>
                  </a:solidFill>
                </a:rPr>
                <a:t>Jam</a:t>
              </a:r>
              <a:endParaRPr lang="en-US" altLang="en-US" sz="1800" dirty="0"/>
            </a:p>
          </p:txBody>
        </p:sp>
        <p:pic>
          <p:nvPicPr>
            <p:cNvPr id="81" name="Picture 3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60099" y="3725863"/>
              <a:ext cx="673100" cy="5826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Freeform 39"/>
            <p:cNvSpPr>
              <a:spLocks/>
            </p:cNvSpPr>
            <p:nvPr/>
          </p:nvSpPr>
          <p:spPr bwMode="auto">
            <a:xfrm>
              <a:off x="9445812" y="3706813"/>
              <a:ext cx="696913" cy="614363"/>
            </a:xfrm>
            <a:custGeom>
              <a:avLst/>
              <a:gdLst>
                <a:gd name="T0" fmla="*/ 219 w 439"/>
                <a:gd name="T1" fmla="*/ 0 h 387"/>
                <a:gd name="T2" fmla="*/ 242 w 439"/>
                <a:gd name="T3" fmla="*/ 1 h 387"/>
                <a:gd name="T4" fmla="*/ 263 w 439"/>
                <a:gd name="T5" fmla="*/ 5 h 387"/>
                <a:gd name="T6" fmla="*/ 284 w 439"/>
                <a:gd name="T7" fmla="*/ 9 h 387"/>
                <a:gd name="T8" fmla="*/ 305 w 439"/>
                <a:gd name="T9" fmla="*/ 16 h 387"/>
                <a:gd name="T10" fmla="*/ 324 w 439"/>
                <a:gd name="T11" fmla="*/ 24 h 387"/>
                <a:gd name="T12" fmla="*/ 342 w 439"/>
                <a:gd name="T13" fmla="*/ 33 h 387"/>
                <a:gd name="T14" fmla="*/ 374 w 439"/>
                <a:gd name="T15" fmla="*/ 56 h 387"/>
                <a:gd name="T16" fmla="*/ 388 w 439"/>
                <a:gd name="T17" fmla="*/ 71 h 387"/>
                <a:gd name="T18" fmla="*/ 401 w 439"/>
                <a:gd name="T19" fmla="*/ 85 h 387"/>
                <a:gd name="T20" fmla="*/ 412 w 439"/>
                <a:gd name="T21" fmla="*/ 101 h 387"/>
                <a:gd name="T22" fmla="*/ 421 w 439"/>
                <a:gd name="T23" fmla="*/ 118 h 387"/>
                <a:gd name="T24" fmla="*/ 429 w 439"/>
                <a:gd name="T25" fmla="*/ 136 h 387"/>
                <a:gd name="T26" fmla="*/ 434 w 439"/>
                <a:gd name="T27" fmla="*/ 154 h 387"/>
                <a:gd name="T28" fmla="*/ 438 w 439"/>
                <a:gd name="T29" fmla="*/ 174 h 387"/>
                <a:gd name="T30" fmla="*/ 439 w 439"/>
                <a:gd name="T31" fmla="*/ 194 h 387"/>
                <a:gd name="T32" fmla="*/ 438 w 439"/>
                <a:gd name="T33" fmla="*/ 213 h 387"/>
                <a:gd name="T34" fmla="*/ 434 w 439"/>
                <a:gd name="T35" fmla="*/ 233 h 387"/>
                <a:gd name="T36" fmla="*/ 429 w 439"/>
                <a:gd name="T37" fmla="*/ 251 h 387"/>
                <a:gd name="T38" fmla="*/ 421 w 439"/>
                <a:gd name="T39" fmla="*/ 269 h 387"/>
                <a:gd name="T40" fmla="*/ 412 w 439"/>
                <a:gd name="T41" fmla="*/ 286 h 387"/>
                <a:gd name="T42" fmla="*/ 401 w 439"/>
                <a:gd name="T43" fmla="*/ 302 h 387"/>
                <a:gd name="T44" fmla="*/ 388 w 439"/>
                <a:gd name="T45" fmla="*/ 317 h 387"/>
                <a:gd name="T46" fmla="*/ 374 w 439"/>
                <a:gd name="T47" fmla="*/ 331 h 387"/>
                <a:gd name="T48" fmla="*/ 342 w 439"/>
                <a:gd name="T49" fmla="*/ 354 h 387"/>
                <a:gd name="T50" fmla="*/ 324 w 439"/>
                <a:gd name="T51" fmla="*/ 364 h 387"/>
                <a:gd name="T52" fmla="*/ 305 w 439"/>
                <a:gd name="T53" fmla="*/ 372 h 387"/>
                <a:gd name="T54" fmla="*/ 284 w 439"/>
                <a:gd name="T55" fmla="*/ 378 h 387"/>
                <a:gd name="T56" fmla="*/ 263 w 439"/>
                <a:gd name="T57" fmla="*/ 383 h 387"/>
                <a:gd name="T58" fmla="*/ 242 w 439"/>
                <a:gd name="T59" fmla="*/ 386 h 387"/>
                <a:gd name="T60" fmla="*/ 219 w 439"/>
                <a:gd name="T61" fmla="*/ 387 h 387"/>
                <a:gd name="T62" fmla="*/ 197 w 439"/>
                <a:gd name="T63" fmla="*/ 386 h 387"/>
                <a:gd name="T64" fmla="*/ 175 w 439"/>
                <a:gd name="T65" fmla="*/ 383 h 387"/>
                <a:gd name="T66" fmla="*/ 154 w 439"/>
                <a:gd name="T67" fmla="*/ 378 h 387"/>
                <a:gd name="T68" fmla="*/ 134 w 439"/>
                <a:gd name="T69" fmla="*/ 372 h 387"/>
                <a:gd name="T70" fmla="*/ 115 w 439"/>
                <a:gd name="T71" fmla="*/ 364 h 387"/>
                <a:gd name="T72" fmla="*/ 97 w 439"/>
                <a:gd name="T73" fmla="*/ 354 h 387"/>
                <a:gd name="T74" fmla="*/ 65 w 439"/>
                <a:gd name="T75" fmla="*/ 331 h 387"/>
                <a:gd name="T76" fmla="*/ 50 w 439"/>
                <a:gd name="T77" fmla="*/ 317 h 387"/>
                <a:gd name="T78" fmla="*/ 38 w 439"/>
                <a:gd name="T79" fmla="*/ 302 h 387"/>
                <a:gd name="T80" fmla="*/ 27 w 439"/>
                <a:gd name="T81" fmla="*/ 286 h 387"/>
                <a:gd name="T82" fmla="*/ 17 w 439"/>
                <a:gd name="T83" fmla="*/ 269 h 387"/>
                <a:gd name="T84" fmla="*/ 10 w 439"/>
                <a:gd name="T85" fmla="*/ 251 h 387"/>
                <a:gd name="T86" fmla="*/ 4 w 439"/>
                <a:gd name="T87" fmla="*/ 233 h 387"/>
                <a:gd name="T88" fmla="*/ 1 w 439"/>
                <a:gd name="T89" fmla="*/ 213 h 387"/>
                <a:gd name="T90" fmla="*/ 0 w 439"/>
                <a:gd name="T91" fmla="*/ 194 h 387"/>
                <a:gd name="T92" fmla="*/ 1 w 439"/>
                <a:gd name="T93" fmla="*/ 174 h 387"/>
                <a:gd name="T94" fmla="*/ 4 w 439"/>
                <a:gd name="T95" fmla="*/ 154 h 387"/>
                <a:gd name="T96" fmla="*/ 10 w 439"/>
                <a:gd name="T97" fmla="*/ 136 h 387"/>
                <a:gd name="T98" fmla="*/ 17 w 439"/>
                <a:gd name="T99" fmla="*/ 118 h 387"/>
                <a:gd name="T100" fmla="*/ 27 w 439"/>
                <a:gd name="T101" fmla="*/ 101 h 387"/>
                <a:gd name="T102" fmla="*/ 38 w 439"/>
                <a:gd name="T103" fmla="*/ 85 h 387"/>
                <a:gd name="T104" fmla="*/ 50 w 439"/>
                <a:gd name="T105" fmla="*/ 71 h 387"/>
                <a:gd name="T106" fmla="*/ 65 w 439"/>
                <a:gd name="T107" fmla="*/ 56 h 387"/>
                <a:gd name="T108" fmla="*/ 97 w 439"/>
                <a:gd name="T109" fmla="*/ 33 h 387"/>
                <a:gd name="T110" fmla="*/ 115 w 439"/>
                <a:gd name="T111" fmla="*/ 24 h 387"/>
                <a:gd name="T112" fmla="*/ 134 w 439"/>
                <a:gd name="T113" fmla="*/ 16 h 387"/>
                <a:gd name="T114" fmla="*/ 154 w 439"/>
                <a:gd name="T115" fmla="*/ 9 h 387"/>
                <a:gd name="T116" fmla="*/ 175 w 439"/>
                <a:gd name="T117" fmla="*/ 5 h 387"/>
                <a:gd name="T118" fmla="*/ 197 w 439"/>
                <a:gd name="T119" fmla="*/ 1 h 387"/>
                <a:gd name="T120" fmla="*/ 219 w 439"/>
                <a:gd name="T121"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9" h="387">
                  <a:moveTo>
                    <a:pt x="219" y="0"/>
                  </a:moveTo>
                  <a:lnTo>
                    <a:pt x="242" y="1"/>
                  </a:lnTo>
                  <a:lnTo>
                    <a:pt x="263" y="5"/>
                  </a:lnTo>
                  <a:lnTo>
                    <a:pt x="284" y="9"/>
                  </a:lnTo>
                  <a:lnTo>
                    <a:pt x="305" y="16"/>
                  </a:lnTo>
                  <a:lnTo>
                    <a:pt x="324" y="24"/>
                  </a:lnTo>
                  <a:lnTo>
                    <a:pt x="342" y="33"/>
                  </a:lnTo>
                  <a:lnTo>
                    <a:pt x="374" y="56"/>
                  </a:lnTo>
                  <a:lnTo>
                    <a:pt x="388" y="71"/>
                  </a:lnTo>
                  <a:lnTo>
                    <a:pt x="401" y="85"/>
                  </a:lnTo>
                  <a:lnTo>
                    <a:pt x="412" y="101"/>
                  </a:lnTo>
                  <a:lnTo>
                    <a:pt x="421" y="118"/>
                  </a:lnTo>
                  <a:lnTo>
                    <a:pt x="429" y="136"/>
                  </a:lnTo>
                  <a:lnTo>
                    <a:pt x="434" y="154"/>
                  </a:lnTo>
                  <a:lnTo>
                    <a:pt x="438" y="174"/>
                  </a:lnTo>
                  <a:lnTo>
                    <a:pt x="439" y="194"/>
                  </a:lnTo>
                  <a:lnTo>
                    <a:pt x="438" y="213"/>
                  </a:lnTo>
                  <a:lnTo>
                    <a:pt x="434" y="233"/>
                  </a:lnTo>
                  <a:lnTo>
                    <a:pt x="429" y="251"/>
                  </a:lnTo>
                  <a:lnTo>
                    <a:pt x="421" y="269"/>
                  </a:lnTo>
                  <a:lnTo>
                    <a:pt x="412" y="286"/>
                  </a:lnTo>
                  <a:lnTo>
                    <a:pt x="401" y="302"/>
                  </a:lnTo>
                  <a:lnTo>
                    <a:pt x="388" y="317"/>
                  </a:lnTo>
                  <a:lnTo>
                    <a:pt x="374" y="331"/>
                  </a:lnTo>
                  <a:lnTo>
                    <a:pt x="342" y="354"/>
                  </a:lnTo>
                  <a:lnTo>
                    <a:pt x="324" y="364"/>
                  </a:lnTo>
                  <a:lnTo>
                    <a:pt x="305" y="372"/>
                  </a:lnTo>
                  <a:lnTo>
                    <a:pt x="284" y="378"/>
                  </a:lnTo>
                  <a:lnTo>
                    <a:pt x="263" y="383"/>
                  </a:lnTo>
                  <a:lnTo>
                    <a:pt x="242" y="386"/>
                  </a:lnTo>
                  <a:lnTo>
                    <a:pt x="219" y="387"/>
                  </a:lnTo>
                  <a:lnTo>
                    <a:pt x="197" y="386"/>
                  </a:lnTo>
                  <a:lnTo>
                    <a:pt x="175" y="383"/>
                  </a:lnTo>
                  <a:lnTo>
                    <a:pt x="154" y="378"/>
                  </a:lnTo>
                  <a:lnTo>
                    <a:pt x="134" y="372"/>
                  </a:lnTo>
                  <a:lnTo>
                    <a:pt x="115" y="364"/>
                  </a:lnTo>
                  <a:lnTo>
                    <a:pt x="97" y="354"/>
                  </a:lnTo>
                  <a:lnTo>
                    <a:pt x="65" y="331"/>
                  </a:lnTo>
                  <a:lnTo>
                    <a:pt x="50" y="317"/>
                  </a:lnTo>
                  <a:lnTo>
                    <a:pt x="38" y="302"/>
                  </a:lnTo>
                  <a:lnTo>
                    <a:pt x="27" y="286"/>
                  </a:lnTo>
                  <a:lnTo>
                    <a:pt x="17" y="269"/>
                  </a:lnTo>
                  <a:lnTo>
                    <a:pt x="10" y="251"/>
                  </a:lnTo>
                  <a:lnTo>
                    <a:pt x="4" y="233"/>
                  </a:lnTo>
                  <a:lnTo>
                    <a:pt x="1" y="213"/>
                  </a:lnTo>
                  <a:lnTo>
                    <a:pt x="0" y="194"/>
                  </a:lnTo>
                  <a:lnTo>
                    <a:pt x="1" y="174"/>
                  </a:lnTo>
                  <a:lnTo>
                    <a:pt x="4" y="154"/>
                  </a:lnTo>
                  <a:lnTo>
                    <a:pt x="10" y="136"/>
                  </a:lnTo>
                  <a:lnTo>
                    <a:pt x="17" y="118"/>
                  </a:lnTo>
                  <a:lnTo>
                    <a:pt x="27" y="101"/>
                  </a:lnTo>
                  <a:lnTo>
                    <a:pt x="38" y="85"/>
                  </a:lnTo>
                  <a:lnTo>
                    <a:pt x="50" y="71"/>
                  </a:lnTo>
                  <a:lnTo>
                    <a:pt x="65" y="56"/>
                  </a:lnTo>
                  <a:lnTo>
                    <a:pt x="97" y="33"/>
                  </a:lnTo>
                  <a:lnTo>
                    <a:pt x="115" y="24"/>
                  </a:lnTo>
                  <a:lnTo>
                    <a:pt x="134" y="16"/>
                  </a:lnTo>
                  <a:lnTo>
                    <a:pt x="154" y="9"/>
                  </a:lnTo>
                  <a:lnTo>
                    <a:pt x="175" y="5"/>
                  </a:lnTo>
                  <a:lnTo>
                    <a:pt x="197" y="1"/>
                  </a:lnTo>
                  <a:lnTo>
                    <a:pt x="219" y="0"/>
                  </a:lnTo>
                  <a:close/>
                </a:path>
              </a:pathLst>
            </a:custGeom>
            <a:noFill/>
            <a:ln w="30163" cap="rnd">
              <a:solidFill>
                <a:srgbClr val="9999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9" tIns="45709" rIns="91419" bIns="45709" numCol="1" anchor="t" anchorCtr="0" compatLnSpc="1">
              <a:prstTxWarp prst="textNoShape">
                <a:avLst/>
              </a:prstTxWarp>
            </a:bodyPr>
            <a:lstStyle/>
            <a:p>
              <a:endParaRPr lang="en-US"/>
            </a:p>
          </p:txBody>
        </p:sp>
      </p:grpSp>
      <p:cxnSp>
        <p:nvCxnSpPr>
          <p:cNvPr id="5" name="Elbow Connector 4"/>
          <p:cNvCxnSpPr>
            <a:stCxn id="79" idx="0"/>
            <a:endCxn id="423" idx="2"/>
          </p:cNvCxnSpPr>
          <p:nvPr/>
        </p:nvCxnSpPr>
        <p:spPr>
          <a:xfrm rot="5400000" flipH="1" flipV="1">
            <a:off x="3447295" y="4822269"/>
            <a:ext cx="728802" cy="2527"/>
          </a:xfrm>
          <a:prstGeom prst="bentConnector3">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9" name="Oval 88"/>
          <p:cNvSpPr/>
          <p:nvPr/>
        </p:nvSpPr>
        <p:spPr bwMode="gray">
          <a:xfrm>
            <a:off x="6320667" y="5708567"/>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10</a:t>
            </a:r>
          </a:p>
        </p:txBody>
      </p:sp>
      <p:sp>
        <p:nvSpPr>
          <p:cNvPr id="90" name="Oval 89"/>
          <p:cNvSpPr/>
          <p:nvPr/>
        </p:nvSpPr>
        <p:spPr bwMode="gray">
          <a:xfrm>
            <a:off x="8170839" y="5026389"/>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9</a:t>
            </a:r>
          </a:p>
        </p:txBody>
      </p:sp>
      <p:sp>
        <p:nvSpPr>
          <p:cNvPr id="91" name="Oval 90"/>
          <p:cNvSpPr/>
          <p:nvPr/>
        </p:nvSpPr>
        <p:spPr bwMode="gray">
          <a:xfrm>
            <a:off x="10772454" y="5090706"/>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8</a:t>
            </a:r>
          </a:p>
        </p:txBody>
      </p:sp>
      <p:grpSp>
        <p:nvGrpSpPr>
          <p:cNvPr id="3" name="Group 2"/>
          <p:cNvGrpSpPr/>
          <p:nvPr/>
        </p:nvGrpSpPr>
        <p:grpSpPr>
          <a:xfrm>
            <a:off x="308105" y="3211220"/>
            <a:ext cx="1297759" cy="890777"/>
            <a:chOff x="306765" y="3211963"/>
            <a:chExt cx="1298059" cy="890983"/>
          </a:xfrm>
        </p:grpSpPr>
        <p:grpSp>
          <p:nvGrpSpPr>
            <p:cNvPr id="232" name="Group 231"/>
            <p:cNvGrpSpPr/>
            <p:nvPr/>
          </p:nvGrpSpPr>
          <p:grpSpPr>
            <a:xfrm>
              <a:off x="306765" y="3211963"/>
              <a:ext cx="1298059" cy="890983"/>
              <a:chOff x="9840226" y="1505472"/>
              <a:chExt cx="1563244" cy="919331"/>
            </a:xfrm>
          </p:grpSpPr>
          <p:sp>
            <p:nvSpPr>
              <p:cNvPr id="233" name="Rectangle 232"/>
              <p:cNvSpPr/>
              <p:nvPr/>
            </p:nvSpPr>
            <p:spPr bwMode="gray">
              <a:xfrm>
                <a:off x="10140757" y="1726618"/>
                <a:ext cx="1035134" cy="698185"/>
              </a:xfrm>
              <a:prstGeom prst="rect">
                <a:avLst/>
              </a:prstGeom>
              <a:solidFill>
                <a:schemeClr val="bg1">
                  <a:lumMod val="65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235" name="TextBox 234"/>
              <p:cNvSpPr txBox="1"/>
              <p:nvPr/>
            </p:nvSpPr>
            <p:spPr>
              <a:xfrm>
                <a:off x="9840226" y="1505472"/>
                <a:ext cx="1563244" cy="190541"/>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Profile</a:t>
                </a:r>
              </a:p>
            </p:txBody>
          </p:sp>
        </p:grpSp>
        <p:pic>
          <p:nvPicPr>
            <p:cNvPr id="97" name="Picture 96"/>
            <p:cNvPicPr>
              <a:picLocks noChangeAspect="1"/>
            </p:cNvPicPr>
            <p:nvPr/>
          </p:nvPicPr>
          <p:blipFill>
            <a:blip r:embed="rId11"/>
            <a:stretch>
              <a:fillRect/>
            </a:stretch>
          </p:blipFill>
          <p:spPr>
            <a:xfrm>
              <a:off x="711403" y="3456032"/>
              <a:ext cx="580141" cy="617171"/>
            </a:xfrm>
            <a:prstGeom prst="ellipse">
              <a:avLst/>
            </a:prstGeom>
            <a:ln w="28575">
              <a:solidFill>
                <a:schemeClr val="bg2">
                  <a:lumMod val="75000"/>
                </a:schemeClr>
              </a:solidFill>
            </a:ln>
          </p:spPr>
        </p:pic>
      </p:grpSp>
      <p:cxnSp>
        <p:nvCxnSpPr>
          <p:cNvPr id="11" name="Elbow Connector 10"/>
          <p:cNvCxnSpPr>
            <a:stCxn id="420" idx="1"/>
            <a:endCxn id="423" idx="3"/>
          </p:cNvCxnSpPr>
          <p:nvPr/>
        </p:nvCxnSpPr>
        <p:spPr>
          <a:xfrm rot="10800000">
            <a:off x="4241842" y="4120881"/>
            <a:ext cx="2513721" cy="1183064"/>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6" name="Oval 145"/>
          <p:cNvSpPr/>
          <p:nvPr/>
        </p:nvSpPr>
        <p:spPr bwMode="gray">
          <a:xfrm>
            <a:off x="6256657" y="4873267"/>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6a</a:t>
            </a:r>
          </a:p>
        </p:txBody>
      </p:sp>
      <p:sp>
        <p:nvSpPr>
          <p:cNvPr id="155" name="Oval 154"/>
          <p:cNvSpPr/>
          <p:nvPr/>
        </p:nvSpPr>
        <p:spPr bwMode="gray">
          <a:xfrm>
            <a:off x="3524111" y="4742225"/>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11</a:t>
            </a:r>
          </a:p>
        </p:txBody>
      </p:sp>
      <p:sp>
        <p:nvSpPr>
          <p:cNvPr id="113" name="Rectangle 112"/>
          <p:cNvSpPr/>
          <p:nvPr/>
        </p:nvSpPr>
        <p:spPr bwMode="gray">
          <a:xfrm>
            <a:off x="191341" y="1403932"/>
            <a:ext cx="11849326" cy="5099086"/>
          </a:xfrm>
          <a:prstGeom prst="rect">
            <a:avLst/>
          </a:prstGeom>
          <a:solidFill>
            <a:schemeClr val="bg1">
              <a:alpha val="68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grpSp>
        <p:nvGrpSpPr>
          <p:cNvPr id="17" name="Group 16"/>
          <p:cNvGrpSpPr/>
          <p:nvPr/>
        </p:nvGrpSpPr>
        <p:grpSpPr>
          <a:xfrm>
            <a:off x="3384077" y="3578780"/>
            <a:ext cx="857764" cy="880350"/>
            <a:chOff x="479280" y="5250613"/>
            <a:chExt cx="857963" cy="880554"/>
          </a:xfrm>
        </p:grpSpPr>
        <p:sp>
          <p:nvSpPr>
            <p:cNvPr id="207" name="TextBox 206"/>
            <p:cNvSpPr txBox="1"/>
            <p:nvPr/>
          </p:nvSpPr>
          <p:spPr>
            <a:xfrm>
              <a:off x="489733" y="5250613"/>
              <a:ext cx="832145"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Learning</a:t>
              </a:r>
            </a:p>
          </p:txBody>
        </p:sp>
        <p:sp>
          <p:nvSpPr>
            <p:cNvPr id="423" name="Rectangle 422"/>
            <p:cNvSpPr/>
            <p:nvPr/>
          </p:nvSpPr>
          <p:spPr bwMode="gray">
            <a:xfrm>
              <a:off x="479280" y="5454511"/>
              <a:ext cx="857963" cy="676656"/>
            </a:xfrm>
            <a:prstGeom prst="rect">
              <a:avLst/>
            </a:prstGeom>
            <a:solidFill>
              <a:srgbClr val="9E3039"/>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424" name="Picture 423"/>
            <p:cNvPicPr>
              <a:picLocks noChangeAspect="1"/>
            </p:cNvPicPr>
            <p:nvPr/>
          </p:nvPicPr>
          <p:blipFill rotWithShape="1">
            <a:blip r:embed="rId13"/>
            <a:srcRect b="32705"/>
            <a:stretch/>
          </p:blipFill>
          <p:spPr>
            <a:xfrm>
              <a:off x="550337" y="5537608"/>
              <a:ext cx="716035" cy="488543"/>
            </a:xfrm>
            <a:prstGeom prst="ellipse">
              <a:avLst/>
            </a:prstGeom>
            <a:ln w="28575">
              <a:solidFill>
                <a:schemeClr val="bg2">
                  <a:lumMod val="75000"/>
                </a:schemeClr>
              </a:solidFill>
            </a:ln>
          </p:spPr>
        </p:pic>
      </p:grpSp>
      <p:grpSp>
        <p:nvGrpSpPr>
          <p:cNvPr id="453" name="Group 452"/>
          <p:cNvGrpSpPr/>
          <p:nvPr/>
        </p:nvGrpSpPr>
        <p:grpSpPr>
          <a:xfrm>
            <a:off x="9878825" y="2962854"/>
            <a:ext cx="1112113" cy="912767"/>
            <a:chOff x="6515448" y="5413925"/>
            <a:chExt cx="1112370" cy="912978"/>
          </a:xfrm>
        </p:grpSpPr>
        <p:grpSp>
          <p:nvGrpSpPr>
            <p:cNvPr id="454" name="Group 453"/>
            <p:cNvGrpSpPr/>
            <p:nvPr/>
          </p:nvGrpSpPr>
          <p:grpSpPr>
            <a:xfrm>
              <a:off x="6515448" y="5413925"/>
              <a:ext cx="1112370" cy="912978"/>
              <a:chOff x="4708528" y="4392165"/>
              <a:chExt cx="1112370" cy="912978"/>
            </a:xfrm>
          </p:grpSpPr>
          <p:sp>
            <p:nvSpPr>
              <p:cNvPr id="456" name="Rectangle 455"/>
              <p:cNvSpPr/>
              <p:nvPr/>
            </p:nvSpPr>
            <p:spPr bwMode="gray">
              <a:xfrm>
                <a:off x="4835732" y="4628487"/>
                <a:ext cx="857963" cy="676656"/>
              </a:xfrm>
              <a:prstGeom prst="rect">
                <a:avLst/>
              </a:prstGeom>
              <a:solidFill>
                <a:schemeClr val="accent1">
                  <a:lumMod val="75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57" name="TextBox 456"/>
              <p:cNvSpPr txBox="1"/>
              <p:nvPr/>
            </p:nvSpPr>
            <p:spPr>
              <a:xfrm>
                <a:off x="4708528" y="4392165"/>
                <a:ext cx="1112370"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Multi-Rater 360</a:t>
                </a:r>
              </a:p>
            </p:txBody>
          </p:sp>
        </p:grpSp>
        <p:pic>
          <p:nvPicPr>
            <p:cNvPr id="455" name="Picture 454"/>
            <p:cNvPicPr>
              <a:picLocks noChangeAspect="1"/>
            </p:cNvPicPr>
            <p:nvPr/>
          </p:nvPicPr>
          <p:blipFill>
            <a:blip r:embed="rId14"/>
            <a:stretch>
              <a:fillRect/>
            </a:stretch>
          </p:blipFill>
          <p:spPr>
            <a:xfrm>
              <a:off x="6764867" y="5725469"/>
              <a:ext cx="632515" cy="501638"/>
            </a:xfrm>
            <a:prstGeom prst="ellipse">
              <a:avLst/>
            </a:prstGeom>
            <a:ln w="28575">
              <a:solidFill>
                <a:schemeClr val="bg2">
                  <a:lumMod val="75000"/>
                </a:schemeClr>
              </a:solidFill>
            </a:ln>
          </p:spPr>
        </p:pic>
      </p:grpSp>
      <p:cxnSp>
        <p:nvCxnSpPr>
          <p:cNvPr id="119" name="Elbow Connector 118"/>
          <p:cNvCxnSpPr>
            <a:stCxn id="457" idx="3"/>
            <a:endCxn id="207" idx="0"/>
          </p:cNvCxnSpPr>
          <p:nvPr/>
        </p:nvCxnSpPr>
        <p:spPr>
          <a:xfrm flipH="1">
            <a:off x="3810504" y="3055165"/>
            <a:ext cx="7180435" cy="523615"/>
          </a:xfrm>
          <a:prstGeom prst="bentConnector4">
            <a:avLst>
              <a:gd name="adj1" fmla="val -3183"/>
              <a:gd name="adj2" fmla="val -300289"/>
            </a:avLst>
          </a:prstGeom>
          <a:ln w="6350">
            <a:solidFill>
              <a:schemeClr val="tx1"/>
            </a:solidFill>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40" name="TextBox 139"/>
          <p:cNvSpPr txBox="1"/>
          <p:nvPr/>
        </p:nvSpPr>
        <p:spPr>
          <a:xfrm>
            <a:off x="10351361" y="2254337"/>
            <a:ext cx="886873" cy="5077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Add learning activity from 360 Report</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141" name="Oval 140"/>
          <p:cNvSpPr/>
          <p:nvPr/>
        </p:nvSpPr>
        <p:spPr bwMode="gray">
          <a:xfrm>
            <a:off x="10645883" y="1999631"/>
            <a:ext cx="207566" cy="198535"/>
          </a:xfrm>
          <a:prstGeom prst="ellipse">
            <a:avLst/>
          </a:prstGeom>
          <a:solidFill>
            <a:srgbClr val="0070C0"/>
          </a:solidFill>
          <a:ln w="6350" algn="ctr">
            <a:noFill/>
            <a:miter lim="800000"/>
            <a:headEnd/>
            <a:tailEnd/>
          </a:ln>
          <a:effectLst>
            <a:glow rad="228600">
              <a:schemeClr val="accent1">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4b</a:t>
            </a:r>
          </a:p>
        </p:txBody>
      </p:sp>
      <p:grpSp>
        <p:nvGrpSpPr>
          <p:cNvPr id="15" name="Group 14"/>
          <p:cNvGrpSpPr/>
          <p:nvPr/>
        </p:nvGrpSpPr>
        <p:grpSpPr>
          <a:xfrm>
            <a:off x="4392158" y="1779050"/>
            <a:ext cx="5699331" cy="4668289"/>
            <a:chOff x="4391763" y="1779462"/>
            <a:chExt cx="5700650" cy="4669370"/>
          </a:xfrm>
        </p:grpSpPr>
        <p:pic>
          <p:nvPicPr>
            <p:cNvPr id="10" name="Picture 9"/>
            <p:cNvPicPr>
              <a:picLocks noChangeAspect="1"/>
            </p:cNvPicPr>
            <p:nvPr/>
          </p:nvPicPr>
          <p:blipFill>
            <a:blip r:embed="rId15"/>
            <a:stretch>
              <a:fillRect/>
            </a:stretch>
          </p:blipFill>
          <p:spPr>
            <a:xfrm>
              <a:off x="4391763" y="1779462"/>
              <a:ext cx="5305425" cy="3752850"/>
            </a:xfrm>
            <a:prstGeom prst="rect">
              <a:avLst/>
            </a:prstGeom>
            <a:effectLst>
              <a:glow rad="228600">
                <a:schemeClr val="accent1">
                  <a:satMod val="175000"/>
                  <a:alpha val="40000"/>
                </a:schemeClr>
              </a:glow>
            </a:effectLst>
          </p:spPr>
        </p:pic>
        <p:sp>
          <p:nvSpPr>
            <p:cNvPr id="120" name="Rounded Rectangle 119"/>
            <p:cNvSpPr/>
            <p:nvPr/>
          </p:nvSpPr>
          <p:spPr bwMode="gray">
            <a:xfrm>
              <a:off x="4401717" y="5359234"/>
              <a:ext cx="1476953" cy="194239"/>
            </a:xfrm>
            <a:prstGeom prst="roundRect">
              <a:avLst/>
            </a:prstGeom>
            <a:solidFill>
              <a:srgbClr val="F0AB00">
                <a:alpha val="20000"/>
              </a:srgbClr>
            </a:solidFill>
            <a:ln w="28575"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a:ea typeface="Arial Unicode MS" pitchFamily="34" charset="-128"/>
                <a:cs typeface="Arial Unicode MS" pitchFamily="34" charset="-128"/>
              </a:endParaRPr>
            </a:p>
          </p:txBody>
        </p:sp>
        <p:pic>
          <p:nvPicPr>
            <p:cNvPr id="12" name="Picture 11"/>
            <p:cNvPicPr>
              <a:picLocks noChangeAspect="1"/>
            </p:cNvPicPr>
            <p:nvPr/>
          </p:nvPicPr>
          <p:blipFill>
            <a:blip r:embed="rId16"/>
            <a:stretch>
              <a:fillRect/>
            </a:stretch>
          </p:blipFill>
          <p:spPr>
            <a:xfrm>
              <a:off x="7025724" y="3962668"/>
              <a:ext cx="3066689" cy="2486164"/>
            </a:xfrm>
            <a:prstGeom prst="rect">
              <a:avLst/>
            </a:prstGeom>
            <a:effectLst>
              <a:glow rad="228600">
                <a:schemeClr val="accent1">
                  <a:satMod val="175000"/>
                  <a:alpha val="40000"/>
                </a:schemeClr>
              </a:glow>
            </a:effectLst>
          </p:spPr>
        </p:pic>
        <p:sp>
          <p:nvSpPr>
            <p:cNvPr id="13" name="Right Arrow 12"/>
            <p:cNvSpPr/>
            <p:nvPr/>
          </p:nvSpPr>
          <p:spPr bwMode="gray">
            <a:xfrm>
              <a:off x="5935520" y="5224681"/>
              <a:ext cx="1083987" cy="374018"/>
            </a:xfrm>
            <a:prstGeom prst="rightArrow">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grpSp>
    </p:spTree>
    <p:extLst>
      <p:ext uri="{BB962C8B-B14F-4D97-AF65-F5344CB8AC3E}">
        <p14:creationId xmlns:p14="http://schemas.microsoft.com/office/powerpoint/2010/main" val="3713987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4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Elbow Connector 22"/>
          <p:cNvCxnSpPr>
            <a:stCxn id="457" idx="1"/>
            <a:endCxn id="466" idx="3"/>
          </p:cNvCxnSpPr>
          <p:nvPr/>
        </p:nvCxnSpPr>
        <p:spPr>
          <a:xfrm rot="10800000">
            <a:off x="8527179" y="2383849"/>
            <a:ext cx="1351648" cy="671317"/>
          </a:xfrm>
          <a:prstGeom prst="bentConnector3">
            <a:avLst>
              <a:gd name="adj1" fmla="val 6998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Oval 95"/>
          <p:cNvSpPr/>
          <p:nvPr/>
        </p:nvSpPr>
        <p:spPr bwMode="gray">
          <a:xfrm>
            <a:off x="8701422" y="2569631"/>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5b</a:t>
            </a:r>
          </a:p>
        </p:txBody>
      </p:sp>
      <p:cxnSp>
        <p:nvCxnSpPr>
          <p:cNvPr id="122" name="Elbow Connector 121"/>
          <p:cNvCxnSpPr>
            <a:stCxn id="452" idx="3"/>
            <a:endCxn id="207" idx="0"/>
          </p:cNvCxnSpPr>
          <p:nvPr/>
        </p:nvCxnSpPr>
        <p:spPr>
          <a:xfrm flipH="1" flipV="1">
            <a:off x="3810504" y="3578781"/>
            <a:ext cx="6668344" cy="717255"/>
          </a:xfrm>
          <a:prstGeom prst="bentConnector4">
            <a:avLst>
              <a:gd name="adj1" fmla="val -15111"/>
              <a:gd name="adj2" fmla="val 39112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Oval 146"/>
          <p:cNvSpPr/>
          <p:nvPr/>
        </p:nvSpPr>
        <p:spPr bwMode="gray">
          <a:xfrm>
            <a:off x="5546504" y="4247995"/>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6b</a:t>
            </a:r>
          </a:p>
        </p:txBody>
      </p:sp>
      <p:sp>
        <p:nvSpPr>
          <p:cNvPr id="149" name="Oval 148"/>
          <p:cNvSpPr/>
          <p:nvPr/>
        </p:nvSpPr>
        <p:spPr bwMode="gray">
          <a:xfrm>
            <a:off x="10805528" y="4004908"/>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7b</a:t>
            </a:r>
          </a:p>
        </p:txBody>
      </p:sp>
      <p:sp>
        <p:nvSpPr>
          <p:cNvPr id="2" name="Title 1"/>
          <p:cNvSpPr>
            <a:spLocks noGrp="1"/>
          </p:cNvSpPr>
          <p:nvPr>
            <p:ph type="title"/>
          </p:nvPr>
        </p:nvSpPr>
        <p:spPr>
          <a:xfrm>
            <a:off x="505296" y="503999"/>
            <a:ext cx="11183887" cy="738493"/>
          </a:xfrm>
        </p:spPr>
        <p:txBody>
          <a:bodyPr/>
          <a:lstStyle/>
          <a:p>
            <a:r>
              <a:rPr lang="en-US" dirty="0"/>
              <a:t>Learn &amp; Develop</a:t>
            </a:r>
            <a:br>
              <a:rPr lang="en-US" dirty="0"/>
            </a:br>
            <a:r>
              <a:rPr lang="en-US" b="0" dirty="0"/>
              <a:t>Process Interactions</a:t>
            </a:r>
            <a:endParaRPr lang="en-US" sz="1200" dirty="0"/>
          </a:p>
        </p:txBody>
      </p:sp>
      <p:sp>
        <p:nvSpPr>
          <p:cNvPr id="289" name="Flowchart: Off-page Connector 288"/>
          <p:cNvSpPr/>
          <p:nvPr/>
        </p:nvSpPr>
        <p:spPr bwMode="gray">
          <a:xfrm>
            <a:off x="407914" y="2575020"/>
            <a:ext cx="1098141" cy="532160"/>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Recruit to Hire</a:t>
            </a:r>
          </a:p>
        </p:txBody>
      </p:sp>
      <p:cxnSp>
        <p:nvCxnSpPr>
          <p:cNvPr id="243" name="Elbow Connector 242"/>
          <p:cNvCxnSpPr>
            <a:stCxn id="75" idx="1"/>
            <a:endCxn id="449" idx="2"/>
          </p:cNvCxnSpPr>
          <p:nvPr/>
        </p:nvCxnSpPr>
        <p:spPr>
          <a:xfrm rot="10800000">
            <a:off x="10018473" y="5107416"/>
            <a:ext cx="383219" cy="532028"/>
          </a:xfrm>
          <a:prstGeom prst="bentConnector2">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1" name="Elbow Connector 250"/>
          <p:cNvCxnSpPr>
            <a:stCxn id="422" idx="1"/>
            <a:endCxn id="475" idx="2"/>
          </p:cNvCxnSpPr>
          <p:nvPr/>
        </p:nvCxnSpPr>
        <p:spPr>
          <a:xfrm rot="10800000">
            <a:off x="6570796" y="4455602"/>
            <a:ext cx="150376" cy="378935"/>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482" idx="0"/>
            <a:endCxn id="420" idx="3"/>
          </p:cNvCxnSpPr>
          <p:nvPr/>
        </p:nvCxnSpPr>
        <p:spPr>
          <a:xfrm rot="16200000" flipV="1">
            <a:off x="8339036" y="4579810"/>
            <a:ext cx="286307" cy="1734577"/>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91340" y="4291583"/>
            <a:ext cx="1531288" cy="923116"/>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Employee Profile serves as a central repository for all talent data (all modules </a:t>
            </a:r>
            <a:r>
              <a:rPr lang="en-US" sz="1200" kern="0" dirty="0" err="1">
                <a:ea typeface="Arial Unicode MS" pitchFamily="34" charset="-128"/>
                <a:cs typeface="Arial Unicode MS" pitchFamily="34" charset="-128"/>
              </a:rPr>
              <a:t>feed back</a:t>
            </a:r>
            <a:r>
              <a:rPr lang="en-US" sz="1200" kern="0" dirty="0">
                <a:ea typeface="Arial Unicode MS" pitchFamily="34" charset="-128"/>
                <a:cs typeface="Arial Unicode MS" pitchFamily="34" charset="-128"/>
              </a:rPr>
              <a:t> to EP)</a:t>
            </a:r>
          </a:p>
        </p:txBody>
      </p:sp>
      <p:sp>
        <p:nvSpPr>
          <p:cNvPr id="317" name="Chevron 316"/>
          <p:cNvSpPr/>
          <p:nvPr/>
        </p:nvSpPr>
        <p:spPr bwMode="gray">
          <a:xfrm>
            <a:off x="1802312" y="2782792"/>
            <a:ext cx="396837" cy="1828006"/>
          </a:xfrm>
          <a:prstGeom prst="chevron">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a:ea typeface="Arial Unicode MS" pitchFamily="34" charset="-128"/>
              <a:cs typeface="Arial Unicode MS" pitchFamily="34" charset="-128"/>
            </a:endParaRPr>
          </a:p>
        </p:txBody>
      </p:sp>
      <p:grpSp>
        <p:nvGrpSpPr>
          <p:cNvPr id="25" name="Group 24"/>
          <p:cNvGrpSpPr/>
          <p:nvPr/>
        </p:nvGrpSpPr>
        <p:grpSpPr>
          <a:xfrm>
            <a:off x="6721171" y="4742224"/>
            <a:ext cx="918855" cy="899971"/>
            <a:chOff x="15695960" y="4895968"/>
            <a:chExt cx="919068" cy="900179"/>
          </a:xfrm>
        </p:grpSpPr>
        <p:sp>
          <p:nvSpPr>
            <p:cNvPr id="420" name="Rectangle 419"/>
            <p:cNvSpPr/>
            <p:nvPr/>
          </p:nvSpPr>
          <p:spPr bwMode="gray">
            <a:xfrm>
              <a:off x="15730359" y="5119491"/>
              <a:ext cx="859536" cy="676656"/>
            </a:xfrm>
            <a:prstGeom prst="rect">
              <a:avLst/>
            </a:prstGeom>
            <a:solidFill>
              <a:srgbClr val="2B3F7B"/>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421" name="Picture 420"/>
            <p:cNvPicPr>
              <a:picLocks noChangeAspect="1"/>
            </p:cNvPicPr>
            <p:nvPr/>
          </p:nvPicPr>
          <p:blipFill>
            <a:blip r:embed="rId3"/>
            <a:stretch>
              <a:fillRect/>
            </a:stretch>
          </p:blipFill>
          <p:spPr>
            <a:xfrm>
              <a:off x="15827932" y="5211811"/>
              <a:ext cx="689620" cy="492586"/>
            </a:xfrm>
            <a:prstGeom prst="ellipse">
              <a:avLst/>
            </a:prstGeom>
            <a:ln w="28575">
              <a:solidFill>
                <a:schemeClr val="bg2">
                  <a:lumMod val="75000"/>
                </a:schemeClr>
              </a:solidFill>
            </a:ln>
          </p:spPr>
        </p:pic>
        <p:sp>
          <p:nvSpPr>
            <p:cNvPr id="422" name="TextBox 421"/>
            <p:cNvSpPr txBox="1"/>
            <p:nvPr/>
          </p:nvSpPr>
          <p:spPr>
            <a:xfrm>
              <a:off x="15695960" y="4895968"/>
              <a:ext cx="919068"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Succession</a:t>
              </a:r>
            </a:p>
          </p:txBody>
        </p:sp>
      </p:grpSp>
      <p:grpSp>
        <p:nvGrpSpPr>
          <p:cNvPr id="17" name="Group 16"/>
          <p:cNvGrpSpPr/>
          <p:nvPr/>
        </p:nvGrpSpPr>
        <p:grpSpPr>
          <a:xfrm>
            <a:off x="3384077" y="3578780"/>
            <a:ext cx="857764" cy="880350"/>
            <a:chOff x="479280" y="5250613"/>
            <a:chExt cx="857963" cy="880554"/>
          </a:xfrm>
        </p:grpSpPr>
        <p:sp>
          <p:nvSpPr>
            <p:cNvPr id="207" name="TextBox 206"/>
            <p:cNvSpPr txBox="1"/>
            <p:nvPr/>
          </p:nvSpPr>
          <p:spPr>
            <a:xfrm>
              <a:off x="489733" y="5250613"/>
              <a:ext cx="832145"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Learning</a:t>
              </a:r>
            </a:p>
          </p:txBody>
        </p:sp>
        <p:sp>
          <p:nvSpPr>
            <p:cNvPr id="423" name="Rectangle 422"/>
            <p:cNvSpPr/>
            <p:nvPr/>
          </p:nvSpPr>
          <p:spPr bwMode="gray">
            <a:xfrm>
              <a:off x="479280" y="5454511"/>
              <a:ext cx="857963" cy="676656"/>
            </a:xfrm>
            <a:prstGeom prst="rect">
              <a:avLst/>
            </a:prstGeom>
            <a:solidFill>
              <a:srgbClr val="9E3039"/>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424" name="Picture 423"/>
            <p:cNvPicPr>
              <a:picLocks noChangeAspect="1"/>
            </p:cNvPicPr>
            <p:nvPr/>
          </p:nvPicPr>
          <p:blipFill rotWithShape="1">
            <a:blip r:embed="rId4"/>
            <a:srcRect b="32705"/>
            <a:stretch/>
          </p:blipFill>
          <p:spPr>
            <a:xfrm>
              <a:off x="550337" y="5537608"/>
              <a:ext cx="716035" cy="488543"/>
            </a:xfrm>
            <a:prstGeom prst="ellipse">
              <a:avLst/>
            </a:prstGeom>
            <a:ln w="28575">
              <a:solidFill>
                <a:schemeClr val="bg2">
                  <a:lumMod val="75000"/>
                </a:schemeClr>
              </a:solidFill>
            </a:ln>
          </p:spPr>
        </p:pic>
      </p:grpSp>
      <p:grpSp>
        <p:nvGrpSpPr>
          <p:cNvPr id="448" name="Group 447"/>
          <p:cNvGrpSpPr/>
          <p:nvPr/>
        </p:nvGrpSpPr>
        <p:grpSpPr>
          <a:xfrm>
            <a:off x="9558094" y="4203724"/>
            <a:ext cx="920754" cy="903691"/>
            <a:chOff x="10207550" y="3593940"/>
            <a:chExt cx="920967" cy="903900"/>
          </a:xfrm>
        </p:grpSpPr>
        <p:sp>
          <p:nvSpPr>
            <p:cNvPr id="449" name="Rectangle 448"/>
            <p:cNvSpPr/>
            <p:nvPr/>
          </p:nvSpPr>
          <p:spPr bwMode="gray">
            <a:xfrm>
              <a:off x="10239053" y="3821184"/>
              <a:ext cx="857963" cy="676656"/>
            </a:xfrm>
            <a:prstGeom prst="rect">
              <a:avLst/>
            </a:prstGeom>
            <a:solidFill>
              <a:srgbClr val="0070C0"/>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grpSp>
          <p:nvGrpSpPr>
            <p:cNvPr id="450" name="Group 449"/>
            <p:cNvGrpSpPr/>
            <p:nvPr/>
          </p:nvGrpSpPr>
          <p:grpSpPr>
            <a:xfrm>
              <a:off x="10207550" y="3593940"/>
              <a:ext cx="920967" cy="801975"/>
              <a:chOff x="9145616" y="3916564"/>
              <a:chExt cx="920967" cy="801975"/>
            </a:xfrm>
          </p:grpSpPr>
          <p:pic>
            <p:nvPicPr>
              <p:cNvPr id="451" name="Picture 450"/>
              <p:cNvPicPr>
                <a:picLocks noChangeAspect="1"/>
              </p:cNvPicPr>
              <p:nvPr/>
            </p:nvPicPr>
            <p:blipFill>
              <a:blip r:embed="rId5"/>
              <a:stretch>
                <a:fillRect/>
              </a:stretch>
            </p:blipFill>
            <p:spPr>
              <a:xfrm>
                <a:off x="9243450" y="4218393"/>
                <a:ext cx="714597" cy="500146"/>
              </a:xfrm>
              <a:prstGeom prst="ellipse">
                <a:avLst/>
              </a:prstGeom>
              <a:ln w="28575">
                <a:solidFill>
                  <a:schemeClr val="bg2">
                    <a:lumMod val="75000"/>
                  </a:schemeClr>
                </a:solidFill>
              </a:ln>
            </p:spPr>
          </p:pic>
          <p:sp>
            <p:nvSpPr>
              <p:cNvPr id="452" name="TextBox 451"/>
              <p:cNvSpPr txBox="1"/>
              <p:nvPr/>
            </p:nvSpPr>
            <p:spPr>
              <a:xfrm>
                <a:off x="9145616" y="3916564"/>
                <a:ext cx="920967"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Calibration</a:t>
                </a:r>
              </a:p>
            </p:txBody>
          </p:sp>
        </p:grpSp>
      </p:grpSp>
      <p:grpSp>
        <p:nvGrpSpPr>
          <p:cNvPr id="480" name="Group 479"/>
          <p:cNvGrpSpPr/>
          <p:nvPr/>
        </p:nvGrpSpPr>
        <p:grpSpPr>
          <a:xfrm>
            <a:off x="8901825" y="5590252"/>
            <a:ext cx="857764" cy="912766"/>
            <a:chOff x="2680796" y="2585102"/>
            <a:chExt cx="857963" cy="912977"/>
          </a:xfrm>
        </p:grpSpPr>
        <p:sp>
          <p:nvSpPr>
            <p:cNvPr id="481" name="Rectangle 480"/>
            <p:cNvSpPr/>
            <p:nvPr/>
          </p:nvSpPr>
          <p:spPr bwMode="gray">
            <a:xfrm>
              <a:off x="2680796" y="2821423"/>
              <a:ext cx="857963" cy="676656"/>
            </a:xfrm>
            <a:prstGeom prst="rect">
              <a:avLst/>
            </a:prstGeom>
            <a:solidFill>
              <a:schemeClr val="accent6">
                <a:lumMod val="75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82" name="TextBox 481"/>
            <p:cNvSpPr txBox="1"/>
            <p:nvPr/>
          </p:nvSpPr>
          <p:spPr>
            <a:xfrm>
              <a:off x="2736536" y="2585102"/>
              <a:ext cx="784031"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Recruiting</a:t>
              </a:r>
            </a:p>
          </p:txBody>
        </p:sp>
        <p:pic>
          <p:nvPicPr>
            <p:cNvPr id="483" name="Picture 482"/>
            <p:cNvPicPr>
              <a:picLocks noChangeAspect="1"/>
            </p:cNvPicPr>
            <p:nvPr/>
          </p:nvPicPr>
          <p:blipFill>
            <a:blip r:embed="rId6"/>
            <a:stretch>
              <a:fillRect/>
            </a:stretch>
          </p:blipFill>
          <p:spPr>
            <a:xfrm>
              <a:off x="2862745" y="2904770"/>
              <a:ext cx="487072" cy="505452"/>
            </a:xfrm>
            <a:prstGeom prst="ellipse">
              <a:avLst/>
            </a:prstGeom>
            <a:ln w="28575">
              <a:solidFill>
                <a:schemeClr val="bg2">
                  <a:lumMod val="75000"/>
                </a:schemeClr>
              </a:solidFill>
            </a:ln>
          </p:spPr>
        </p:pic>
      </p:grpSp>
      <p:grpSp>
        <p:nvGrpSpPr>
          <p:cNvPr id="71" name="Group 70"/>
          <p:cNvGrpSpPr/>
          <p:nvPr/>
        </p:nvGrpSpPr>
        <p:grpSpPr>
          <a:xfrm>
            <a:off x="4640635" y="5424809"/>
            <a:ext cx="1294231" cy="870922"/>
            <a:chOff x="10919537" y="2368421"/>
            <a:chExt cx="1294531" cy="871124"/>
          </a:xfrm>
        </p:grpSpPr>
        <p:sp>
          <p:nvSpPr>
            <p:cNvPr id="72" name="Rectangle 71"/>
            <p:cNvSpPr/>
            <p:nvPr/>
          </p:nvSpPr>
          <p:spPr bwMode="gray">
            <a:xfrm>
              <a:off x="11120297" y="2562889"/>
              <a:ext cx="859536" cy="676656"/>
            </a:xfrm>
            <a:prstGeom prst="rect">
              <a:avLst/>
            </a:prstGeom>
            <a:solidFill>
              <a:schemeClr val="bg1">
                <a:lumMod val="50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73" name="TextBox 72"/>
            <p:cNvSpPr txBox="1"/>
            <p:nvPr/>
          </p:nvSpPr>
          <p:spPr>
            <a:xfrm>
              <a:off x="10919537" y="2368421"/>
              <a:ext cx="1294531"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Central</a:t>
              </a:r>
            </a:p>
          </p:txBody>
        </p:sp>
      </p:grpSp>
      <p:pic>
        <p:nvPicPr>
          <p:cNvPr id="74" name="Picture 73"/>
          <p:cNvPicPr>
            <a:picLocks noChangeAspect="1"/>
          </p:cNvPicPr>
          <p:nvPr/>
        </p:nvPicPr>
        <p:blipFill>
          <a:blip r:embed="rId7"/>
          <a:stretch>
            <a:fillRect/>
          </a:stretch>
        </p:blipFill>
        <p:spPr>
          <a:xfrm>
            <a:off x="4976884" y="5662397"/>
            <a:ext cx="634156" cy="569937"/>
          </a:xfrm>
          <a:prstGeom prst="roundRect">
            <a:avLst/>
          </a:prstGeom>
          <a:ln w="28575">
            <a:solidFill>
              <a:schemeClr val="bg2">
                <a:lumMod val="50000"/>
              </a:schemeClr>
            </a:solidFill>
          </a:ln>
        </p:spPr>
      </p:pic>
      <p:cxnSp>
        <p:nvCxnSpPr>
          <p:cNvPr id="4" name="Elbow Connector 3"/>
          <p:cNvCxnSpPr>
            <a:stCxn id="72" idx="3"/>
            <a:endCxn id="420" idx="2"/>
          </p:cNvCxnSpPr>
          <p:nvPr/>
        </p:nvCxnSpPr>
        <p:spPr>
          <a:xfrm flipV="1">
            <a:off x="5700686" y="5642195"/>
            <a:ext cx="1484545" cy="315287"/>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Group 66"/>
          <p:cNvGrpSpPr/>
          <p:nvPr/>
        </p:nvGrpSpPr>
        <p:grpSpPr>
          <a:xfrm>
            <a:off x="10401692" y="5547109"/>
            <a:ext cx="1294231" cy="905743"/>
            <a:chOff x="10275380" y="1505472"/>
            <a:chExt cx="1294531" cy="905953"/>
          </a:xfrm>
        </p:grpSpPr>
        <p:sp>
          <p:nvSpPr>
            <p:cNvPr id="68" name="Rectangle 67"/>
            <p:cNvSpPr/>
            <p:nvPr/>
          </p:nvSpPr>
          <p:spPr bwMode="gray">
            <a:xfrm>
              <a:off x="10492431" y="1726619"/>
              <a:ext cx="843173" cy="684806"/>
            </a:xfrm>
            <a:prstGeom prst="rect">
              <a:avLst/>
            </a:prstGeom>
            <a:solidFill>
              <a:schemeClr val="bg1">
                <a:lumMod val="65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69" name="Picture 68"/>
            <p:cNvPicPr>
              <a:picLocks noChangeAspect="1"/>
            </p:cNvPicPr>
            <p:nvPr/>
          </p:nvPicPr>
          <p:blipFill>
            <a:blip r:embed="rId8"/>
            <a:stretch>
              <a:fillRect/>
            </a:stretch>
          </p:blipFill>
          <p:spPr>
            <a:xfrm>
              <a:off x="10661650" y="1773765"/>
              <a:ext cx="521096" cy="554357"/>
            </a:xfrm>
            <a:prstGeom prst="ellipse">
              <a:avLst/>
            </a:prstGeom>
            <a:ln w="28575">
              <a:solidFill>
                <a:schemeClr val="bg2">
                  <a:lumMod val="75000"/>
                </a:schemeClr>
              </a:solidFill>
            </a:ln>
          </p:spPr>
        </p:pic>
        <p:sp>
          <p:nvSpPr>
            <p:cNvPr id="75" name="TextBox 74"/>
            <p:cNvSpPr txBox="1"/>
            <p:nvPr/>
          </p:nvSpPr>
          <p:spPr>
            <a:xfrm>
              <a:off x="10275380" y="1505472"/>
              <a:ext cx="1294531" cy="184709"/>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Profile</a:t>
              </a:r>
            </a:p>
          </p:txBody>
        </p:sp>
      </p:grpSp>
      <p:cxnSp>
        <p:nvCxnSpPr>
          <p:cNvPr id="14" name="Elbow Connector 13"/>
          <p:cNvCxnSpPr>
            <a:stCxn id="449" idx="1"/>
            <a:endCxn id="475" idx="3"/>
          </p:cNvCxnSpPr>
          <p:nvPr/>
        </p:nvCxnSpPr>
        <p:spPr>
          <a:xfrm rot="10800000">
            <a:off x="6999678" y="4115610"/>
            <a:ext cx="2589913" cy="653555"/>
          </a:xfrm>
          <a:prstGeom prst="bentConnector3">
            <a:avLst>
              <a:gd name="adj1" fmla="val 59627"/>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7" name="Group 76"/>
          <p:cNvGrpSpPr/>
          <p:nvPr/>
        </p:nvGrpSpPr>
        <p:grpSpPr>
          <a:xfrm>
            <a:off x="3359686" y="5187933"/>
            <a:ext cx="882446" cy="891969"/>
            <a:chOff x="9353737" y="3470275"/>
            <a:chExt cx="882650" cy="892175"/>
          </a:xfrm>
        </p:grpSpPr>
        <p:sp>
          <p:nvSpPr>
            <p:cNvPr id="78" name="Rectangle 77"/>
            <p:cNvSpPr>
              <a:spLocks noChangeArrowheads="1"/>
            </p:cNvSpPr>
            <p:nvPr/>
          </p:nvSpPr>
          <p:spPr bwMode="auto">
            <a:xfrm>
              <a:off x="9353737" y="3663950"/>
              <a:ext cx="882650" cy="698500"/>
            </a:xfrm>
            <a:prstGeom prst="rect">
              <a:avLst/>
            </a:prstGeom>
            <a:solidFill>
              <a:srgbClr val="FFD0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79" name="Rectangle 78"/>
            <p:cNvSpPr>
              <a:spLocks noChangeArrowheads="1"/>
            </p:cNvSpPr>
            <p:nvPr/>
          </p:nvSpPr>
          <p:spPr bwMode="auto">
            <a:xfrm>
              <a:off x="9593449" y="3470275"/>
              <a:ext cx="42227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217"/>
              <a:r>
                <a:rPr lang="en-US" altLang="en-US" sz="1200" b="1" dirty="0">
                  <a:solidFill>
                    <a:srgbClr val="7F7F7F"/>
                  </a:solidFill>
                </a:rPr>
                <a:t>Jam</a:t>
              </a:r>
              <a:endParaRPr lang="en-US" altLang="en-US" sz="1800" dirty="0"/>
            </a:p>
          </p:txBody>
        </p:sp>
        <p:pic>
          <p:nvPicPr>
            <p:cNvPr id="81" name="Picture 3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60099" y="3725863"/>
              <a:ext cx="673100" cy="5826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Freeform 39"/>
            <p:cNvSpPr>
              <a:spLocks/>
            </p:cNvSpPr>
            <p:nvPr/>
          </p:nvSpPr>
          <p:spPr bwMode="auto">
            <a:xfrm>
              <a:off x="9445812" y="3706813"/>
              <a:ext cx="696913" cy="614363"/>
            </a:xfrm>
            <a:custGeom>
              <a:avLst/>
              <a:gdLst>
                <a:gd name="T0" fmla="*/ 219 w 439"/>
                <a:gd name="T1" fmla="*/ 0 h 387"/>
                <a:gd name="T2" fmla="*/ 242 w 439"/>
                <a:gd name="T3" fmla="*/ 1 h 387"/>
                <a:gd name="T4" fmla="*/ 263 w 439"/>
                <a:gd name="T5" fmla="*/ 5 h 387"/>
                <a:gd name="T6" fmla="*/ 284 w 439"/>
                <a:gd name="T7" fmla="*/ 9 h 387"/>
                <a:gd name="T8" fmla="*/ 305 w 439"/>
                <a:gd name="T9" fmla="*/ 16 h 387"/>
                <a:gd name="T10" fmla="*/ 324 w 439"/>
                <a:gd name="T11" fmla="*/ 24 h 387"/>
                <a:gd name="T12" fmla="*/ 342 w 439"/>
                <a:gd name="T13" fmla="*/ 33 h 387"/>
                <a:gd name="T14" fmla="*/ 374 w 439"/>
                <a:gd name="T15" fmla="*/ 56 h 387"/>
                <a:gd name="T16" fmla="*/ 388 w 439"/>
                <a:gd name="T17" fmla="*/ 71 h 387"/>
                <a:gd name="T18" fmla="*/ 401 w 439"/>
                <a:gd name="T19" fmla="*/ 85 h 387"/>
                <a:gd name="T20" fmla="*/ 412 w 439"/>
                <a:gd name="T21" fmla="*/ 101 h 387"/>
                <a:gd name="T22" fmla="*/ 421 w 439"/>
                <a:gd name="T23" fmla="*/ 118 h 387"/>
                <a:gd name="T24" fmla="*/ 429 w 439"/>
                <a:gd name="T25" fmla="*/ 136 h 387"/>
                <a:gd name="T26" fmla="*/ 434 w 439"/>
                <a:gd name="T27" fmla="*/ 154 h 387"/>
                <a:gd name="T28" fmla="*/ 438 w 439"/>
                <a:gd name="T29" fmla="*/ 174 h 387"/>
                <a:gd name="T30" fmla="*/ 439 w 439"/>
                <a:gd name="T31" fmla="*/ 194 h 387"/>
                <a:gd name="T32" fmla="*/ 438 w 439"/>
                <a:gd name="T33" fmla="*/ 213 h 387"/>
                <a:gd name="T34" fmla="*/ 434 w 439"/>
                <a:gd name="T35" fmla="*/ 233 h 387"/>
                <a:gd name="T36" fmla="*/ 429 w 439"/>
                <a:gd name="T37" fmla="*/ 251 h 387"/>
                <a:gd name="T38" fmla="*/ 421 w 439"/>
                <a:gd name="T39" fmla="*/ 269 h 387"/>
                <a:gd name="T40" fmla="*/ 412 w 439"/>
                <a:gd name="T41" fmla="*/ 286 h 387"/>
                <a:gd name="T42" fmla="*/ 401 w 439"/>
                <a:gd name="T43" fmla="*/ 302 h 387"/>
                <a:gd name="T44" fmla="*/ 388 w 439"/>
                <a:gd name="T45" fmla="*/ 317 h 387"/>
                <a:gd name="T46" fmla="*/ 374 w 439"/>
                <a:gd name="T47" fmla="*/ 331 h 387"/>
                <a:gd name="T48" fmla="*/ 342 w 439"/>
                <a:gd name="T49" fmla="*/ 354 h 387"/>
                <a:gd name="T50" fmla="*/ 324 w 439"/>
                <a:gd name="T51" fmla="*/ 364 h 387"/>
                <a:gd name="T52" fmla="*/ 305 w 439"/>
                <a:gd name="T53" fmla="*/ 372 h 387"/>
                <a:gd name="T54" fmla="*/ 284 w 439"/>
                <a:gd name="T55" fmla="*/ 378 h 387"/>
                <a:gd name="T56" fmla="*/ 263 w 439"/>
                <a:gd name="T57" fmla="*/ 383 h 387"/>
                <a:gd name="T58" fmla="*/ 242 w 439"/>
                <a:gd name="T59" fmla="*/ 386 h 387"/>
                <a:gd name="T60" fmla="*/ 219 w 439"/>
                <a:gd name="T61" fmla="*/ 387 h 387"/>
                <a:gd name="T62" fmla="*/ 197 w 439"/>
                <a:gd name="T63" fmla="*/ 386 h 387"/>
                <a:gd name="T64" fmla="*/ 175 w 439"/>
                <a:gd name="T65" fmla="*/ 383 h 387"/>
                <a:gd name="T66" fmla="*/ 154 w 439"/>
                <a:gd name="T67" fmla="*/ 378 h 387"/>
                <a:gd name="T68" fmla="*/ 134 w 439"/>
                <a:gd name="T69" fmla="*/ 372 h 387"/>
                <a:gd name="T70" fmla="*/ 115 w 439"/>
                <a:gd name="T71" fmla="*/ 364 h 387"/>
                <a:gd name="T72" fmla="*/ 97 w 439"/>
                <a:gd name="T73" fmla="*/ 354 h 387"/>
                <a:gd name="T74" fmla="*/ 65 w 439"/>
                <a:gd name="T75" fmla="*/ 331 h 387"/>
                <a:gd name="T76" fmla="*/ 50 w 439"/>
                <a:gd name="T77" fmla="*/ 317 h 387"/>
                <a:gd name="T78" fmla="*/ 38 w 439"/>
                <a:gd name="T79" fmla="*/ 302 h 387"/>
                <a:gd name="T80" fmla="*/ 27 w 439"/>
                <a:gd name="T81" fmla="*/ 286 h 387"/>
                <a:gd name="T82" fmla="*/ 17 w 439"/>
                <a:gd name="T83" fmla="*/ 269 h 387"/>
                <a:gd name="T84" fmla="*/ 10 w 439"/>
                <a:gd name="T85" fmla="*/ 251 h 387"/>
                <a:gd name="T86" fmla="*/ 4 w 439"/>
                <a:gd name="T87" fmla="*/ 233 h 387"/>
                <a:gd name="T88" fmla="*/ 1 w 439"/>
                <a:gd name="T89" fmla="*/ 213 h 387"/>
                <a:gd name="T90" fmla="*/ 0 w 439"/>
                <a:gd name="T91" fmla="*/ 194 h 387"/>
                <a:gd name="T92" fmla="*/ 1 w 439"/>
                <a:gd name="T93" fmla="*/ 174 h 387"/>
                <a:gd name="T94" fmla="*/ 4 w 439"/>
                <a:gd name="T95" fmla="*/ 154 h 387"/>
                <a:gd name="T96" fmla="*/ 10 w 439"/>
                <a:gd name="T97" fmla="*/ 136 h 387"/>
                <a:gd name="T98" fmla="*/ 17 w 439"/>
                <a:gd name="T99" fmla="*/ 118 h 387"/>
                <a:gd name="T100" fmla="*/ 27 w 439"/>
                <a:gd name="T101" fmla="*/ 101 h 387"/>
                <a:gd name="T102" fmla="*/ 38 w 439"/>
                <a:gd name="T103" fmla="*/ 85 h 387"/>
                <a:gd name="T104" fmla="*/ 50 w 439"/>
                <a:gd name="T105" fmla="*/ 71 h 387"/>
                <a:gd name="T106" fmla="*/ 65 w 439"/>
                <a:gd name="T107" fmla="*/ 56 h 387"/>
                <a:gd name="T108" fmla="*/ 97 w 439"/>
                <a:gd name="T109" fmla="*/ 33 h 387"/>
                <a:gd name="T110" fmla="*/ 115 w 439"/>
                <a:gd name="T111" fmla="*/ 24 h 387"/>
                <a:gd name="T112" fmla="*/ 134 w 439"/>
                <a:gd name="T113" fmla="*/ 16 h 387"/>
                <a:gd name="T114" fmla="*/ 154 w 439"/>
                <a:gd name="T115" fmla="*/ 9 h 387"/>
                <a:gd name="T116" fmla="*/ 175 w 439"/>
                <a:gd name="T117" fmla="*/ 5 h 387"/>
                <a:gd name="T118" fmla="*/ 197 w 439"/>
                <a:gd name="T119" fmla="*/ 1 h 387"/>
                <a:gd name="T120" fmla="*/ 219 w 439"/>
                <a:gd name="T121"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9" h="387">
                  <a:moveTo>
                    <a:pt x="219" y="0"/>
                  </a:moveTo>
                  <a:lnTo>
                    <a:pt x="242" y="1"/>
                  </a:lnTo>
                  <a:lnTo>
                    <a:pt x="263" y="5"/>
                  </a:lnTo>
                  <a:lnTo>
                    <a:pt x="284" y="9"/>
                  </a:lnTo>
                  <a:lnTo>
                    <a:pt x="305" y="16"/>
                  </a:lnTo>
                  <a:lnTo>
                    <a:pt x="324" y="24"/>
                  </a:lnTo>
                  <a:lnTo>
                    <a:pt x="342" y="33"/>
                  </a:lnTo>
                  <a:lnTo>
                    <a:pt x="374" y="56"/>
                  </a:lnTo>
                  <a:lnTo>
                    <a:pt x="388" y="71"/>
                  </a:lnTo>
                  <a:lnTo>
                    <a:pt x="401" y="85"/>
                  </a:lnTo>
                  <a:lnTo>
                    <a:pt x="412" y="101"/>
                  </a:lnTo>
                  <a:lnTo>
                    <a:pt x="421" y="118"/>
                  </a:lnTo>
                  <a:lnTo>
                    <a:pt x="429" y="136"/>
                  </a:lnTo>
                  <a:lnTo>
                    <a:pt x="434" y="154"/>
                  </a:lnTo>
                  <a:lnTo>
                    <a:pt x="438" y="174"/>
                  </a:lnTo>
                  <a:lnTo>
                    <a:pt x="439" y="194"/>
                  </a:lnTo>
                  <a:lnTo>
                    <a:pt x="438" y="213"/>
                  </a:lnTo>
                  <a:lnTo>
                    <a:pt x="434" y="233"/>
                  </a:lnTo>
                  <a:lnTo>
                    <a:pt x="429" y="251"/>
                  </a:lnTo>
                  <a:lnTo>
                    <a:pt x="421" y="269"/>
                  </a:lnTo>
                  <a:lnTo>
                    <a:pt x="412" y="286"/>
                  </a:lnTo>
                  <a:lnTo>
                    <a:pt x="401" y="302"/>
                  </a:lnTo>
                  <a:lnTo>
                    <a:pt x="388" y="317"/>
                  </a:lnTo>
                  <a:lnTo>
                    <a:pt x="374" y="331"/>
                  </a:lnTo>
                  <a:lnTo>
                    <a:pt x="342" y="354"/>
                  </a:lnTo>
                  <a:lnTo>
                    <a:pt x="324" y="364"/>
                  </a:lnTo>
                  <a:lnTo>
                    <a:pt x="305" y="372"/>
                  </a:lnTo>
                  <a:lnTo>
                    <a:pt x="284" y="378"/>
                  </a:lnTo>
                  <a:lnTo>
                    <a:pt x="263" y="383"/>
                  </a:lnTo>
                  <a:lnTo>
                    <a:pt x="242" y="386"/>
                  </a:lnTo>
                  <a:lnTo>
                    <a:pt x="219" y="387"/>
                  </a:lnTo>
                  <a:lnTo>
                    <a:pt x="197" y="386"/>
                  </a:lnTo>
                  <a:lnTo>
                    <a:pt x="175" y="383"/>
                  </a:lnTo>
                  <a:lnTo>
                    <a:pt x="154" y="378"/>
                  </a:lnTo>
                  <a:lnTo>
                    <a:pt x="134" y="372"/>
                  </a:lnTo>
                  <a:lnTo>
                    <a:pt x="115" y="364"/>
                  </a:lnTo>
                  <a:lnTo>
                    <a:pt x="97" y="354"/>
                  </a:lnTo>
                  <a:lnTo>
                    <a:pt x="65" y="331"/>
                  </a:lnTo>
                  <a:lnTo>
                    <a:pt x="50" y="317"/>
                  </a:lnTo>
                  <a:lnTo>
                    <a:pt x="38" y="302"/>
                  </a:lnTo>
                  <a:lnTo>
                    <a:pt x="27" y="286"/>
                  </a:lnTo>
                  <a:lnTo>
                    <a:pt x="17" y="269"/>
                  </a:lnTo>
                  <a:lnTo>
                    <a:pt x="10" y="251"/>
                  </a:lnTo>
                  <a:lnTo>
                    <a:pt x="4" y="233"/>
                  </a:lnTo>
                  <a:lnTo>
                    <a:pt x="1" y="213"/>
                  </a:lnTo>
                  <a:lnTo>
                    <a:pt x="0" y="194"/>
                  </a:lnTo>
                  <a:lnTo>
                    <a:pt x="1" y="174"/>
                  </a:lnTo>
                  <a:lnTo>
                    <a:pt x="4" y="154"/>
                  </a:lnTo>
                  <a:lnTo>
                    <a:pt x="10" y="136"/>
                  </a:lnTo>
                  <a:lnTo>
                    <a:pt x="17" y="118"/>
                  </a:lnTo>
                  <a:lnTo>
                    <a:pt x="27" y="101"/>
                  </a:lnTo>
                  <a:lnTo>
                    <a:pt x="38" y="85"/>
                  </a:lnTo>
                  <a:lnTo>
                    <a:pt x="50" y="71"/>
                  </a:lnTo>
                  <a:lnTo>
                    <a:pt x="65" y="56"/>
                  </a:lnTo>
                  <a:lnTo>
                    <a:pt x="97" y="33"/>
                  </a:lnTo>
                  <a:lnTo>
                    <a:pt x="115" y="24"/>
                  </a:lnTo>
                  <a:lnTo>
                    <a:pt x="134" y="16"/>
                  </a:lnTo>
                  <a:lnTo>
                    <a:pt x="154" y="9"/>
                  </a:lnTo>
                  <a:lnTo>
                    <a:pt x="175" y="5"/>
                  </a:lnTo>
                  <a:lnTo>
                    <a:pt x="197" y="1"/>
                  </a:lnTo>
                  <a:lnTo>
                    <a:pt x="219" y="0"/>
                  </a:lnTo>
                  <a:close/>
                </a:path>
              </a:pathLst>
            </a:custGeom>
            <a:noFill/>
            <a:ln w="30163" cap="rnd">
              <a:solidFill>
                <a:srgbClr val="9999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9" tIns="45709" rIns="91419" bIns="45709" numCol="1" anchor="t" anchorCtr="0" compatLnSpc="1">
              <a:prstTxWarp prst="textNoShape">
                <a:avLst/>
              </a:prstTxWarp>
            </a:bodyPr>
            <a:lstStyle/>
            <a:p>
              <a:endParaRPr lang="en-US"/>
            </a:p>
          </p:txBody>
        </p:sp>
      </p:grpSp>
      <p:cxnSp>
        <p:nvCxnSpPr>
          <p:cNvPr id="5" name="Elbow Connector 4"/>
          <p:cNvCxnSpPr>
            <a:stCxn id="79" idx="0"/>
            <a:endCxn id="423" idx="2"/>
          </p:cNvCxnSpPr>
          <p:nvPr/>
        </p:nvCxnSpPr>
        <p:spPr>
          <a:xfrm rot="5400000" flipH="1" flipV="1">
            <a:off x="3447295" y="4822269"/>
            <a:ext cx="728802" cy="2527"/>
          </a:xfrm>
          <a:prstGeom prst="bentConnector3">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9" name="Oval 88"/>
          <p:cNvSpPr/>
          <p:nvPr/>
        </p:nvSpPr>
        <p:spPr bwMode="gray">
          <a:xfrm>
            <a:off x="6320667" y="5708567"/>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10</a:t>
            </a:r>
          </a:p>
        </p:txBody>
      </p:sp>
      <p:sp>
        <p:nvSpPr>
          <p:cNvPr id="90" name="Oval 89"/>
          <p:cNvSpPr/>
          <p:nvPr/>
        </p:nvSpPr>
        <p:spPr bwMode="gray">
          <a:xfrm>
            <a:off x="8170839" y="5026389"/>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9</a:t>
            </a:r>
          </a:p>
        </p:txBody>
      </p:sp>
      <p:sp>
        <p:nvSpPr>
          <p:cNvPr id="91" name="Oval 90"/>
          <p:cNvSpPr/>
          <p:nvPr/>
        </p:nvSpPr>
        <p:spPr bwMode="gray">
          <a:xfrm>
            <a:off x="10772454" y="5090706"/>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8</a:t>
            </a:r>
          </a:p>
        </p:txBody>
      </p:sp>
      <p:sp>
        <p:nvSpPr>
          <p:cNvPr id="95" name="Oval 94"/>
          <p:cNvSpPr/>
          <p:nvPr/>
        </p:nvSpPr>
        <p:spPr bwMode="gray">
          <a:xfrm>
            <a:off x="2530148" y="3296575"/>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a:t>
            </a:r>
          </a:p>
        </p:txBody>
      </p:sp>
      <p:grpSp>
        <p:nvGrpSpPr>
          <p:cNvPr id="3" name="Group 2"/>
          <p:cNvGrpSpPr/>
          <p:nvPr/>
        </p:nvGrpSpPr>
        <p:grpSpPr>
          <a:xfrm>
            <a:off x="308105" y="3211220"/>
            <a:ext cx="1297759" cy="890777"/>
            <a:chOff x="306765" y="3211963"/>
            <a:chExt cx="1298059" cy="890983"/>
          </a:xfrm>
        </p:grpSpPr>
        <p:grpSp>
          <p:nvGrpSpPr>
            <p:cNvPr id="232" name="Group 231"/>
            <p:cNvGrpSpPr/>
            <p:nvPr/>
          </p:nvGrpSpPr>
          <p:grpSpPr>
            <a:xfrm>
              <a:off x="306765" y="3211963"/>
              <a:ext cx="1298059" cy="890983"/>
              <a:chOff x="9840226" y="1505472"/>
              <a:chExt cx="1563244" cy="919331"/>
            </a:xfrm>
          </p:grpSpPr>
          <p:sp>
            <p:nvSpPr>
              <p:cNvPr id="233" name="Rectangle 232"/>
              <p:cNvSpPr/>
              <p:nvPr/>
            </p:nvSpPr>
            <p:spPr bwMode="gray">
              <a:xfrm>
                <a:off x="10140757" y="1726618"/>
                <a:ext cx="1035134" cy="698185"/>
              </a:xfrm>
              <a:prstGeom prst="rect">
                <a:avLst/>
              </a:prstGeom>
              <a:solidFill>
                <a:schemeClr val="bg1">
                  <a:lumMod val="65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235" name="TextBox 234"/>
              <p:cNvSpPr txBox="1"/>
              <p:nvPr/>
            </p:nvSpPr>
            <p:spPr>
              <a:xfrm>
                <a:off x="9840226" y="1505472"/>
                <a:ext cx="1563244" cy="190541"/>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Profile</a:t>
                </a:r>
              </a:p>
            </p:txBody>
          </p:sp>
        </p:grpSp>
        <p:pic>
          <p:nvPicPr>
            <p:cNvPr id="97" name="Picture 96"/>
            <p:cNvPicPr>
              <a:picLocks noChangeAspect="1"/>
            </p:cNvPicPr>
            <p:nvPr/>
          </p:nvPicPr>
          <p:blipFill>
            <a:blip r:embed="rId8"/>
            <a:stretch>
              <a:fillRect/>
            </a:stretch>
          </p:blipFill>
          <p:spPr>
            <a:xfrm>
              <a:off x="711403" y="3456032"/>
              <a:ext cx="580141" cy="617171"/>
            </a:xfrm>
            <a:prstGeom prst="ellipse">
              <a:avLst/>
            </a:prstGeom>
            <a:ln w="28575">
              <a:solidFill>
                <a:schemeClr val="bg2">
                  <a:lumMod val="75000"/>
                </a:schemeClr>
              </a:solidFill>
            </a:ln>
          </p:spPr>
        </p:pic>
      </p:grpSp>
      <p:cxnSp>
        <p:nvCxnSpPr>
          <p:cNvPr id="11" name="Elbow Connector 10"/>
          <p:cNvCxnSpPr>
            <a:stCxn id="420" idx="1"/>
            <a:endCxn id="423" idx="3"/>
          </p:cNvCxnSpPr>
          <p:nvPr/>
        </p:nvCxnSpPr>
        <p:spPr>
          <a:xfrm rot="10800000">
            <a:off x="4241842" y="4120881"/>
            <a:ext cx="2513721" cy="1183064"/>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2146115" y="2483583"/>
            <a:ext cx="1294231"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Goals</a:t>
            </a:r>
          </a:p>
        </p:txBody>
      </p:sp>
      <p:sp>
        <p:nvSpPr>
          <p:cNvPr id="107" name="TextBox 106"/>
          <p:cNvSpPr txBox="1"/>
          <p:nvPr/>
        </p:nvSpPr>
        <p:spPr>
          <a:xfrm>
            <a:off x="2863970" y="3183199"/>
            <a:ext cx="649598" cy="5077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Add learning activity</a:t>
            </a:r>
          </a:p>
        </p:txBody>
      </p:sp>
      <p:grpSp>
        <p:nvGrpSpPr>
          <p:cNvPr id="110" name="Group 109"/>
          <p:cNvGrpSpPr/>
          <p:nvPr/>
        </p:nvGrpSpPr>
        <p:grpSpPr>
          <a:xfrm>
            <a:off x="2369138" y="2420827"/>
            <a:ext cx="859337" cy="676499"/>
            <a:chOff x="6457975" y="2872699"/>
            <a:chExt cx="859536" cy="676656"/>
          </a:xfrm>
        </p:grpSpPr>
        <p:sp>
          <p:nvSpPr>
            <p:cNvPr id="111" name="Rectangle 110"/>
            <p:cNvSpPr/>
            <p:nvPr/>
          </p:nvSpPr>
          <p:spPr bwMode="gray">
            <a:xfrm>
              <a:off x="6457975" y="2872699"/>
              <a:ext cx="859536" cy="676656"/>
            </a:xfrm>
            <a:prstGeom prst="rect">
              <a:avLst/>
            </a:prstGeom>
            <a:solidFill>
              <a:srgbClr val="D4652D"/>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112" name="Picture 111"/>
            <p:cNvPicPr>
              <a:picLocks noChangeAspect="1"/>
            </p:cNvPicPr>
            <p:nvPr/>
          </p:nvPicPr>
          <p:blipFill rotWithShape="1">
            <a:blip r:embed="rId10"/>
            <a:srcRect l="18956" t="7002"/>
            <a:stretch/>
          </p:blipFill>
          <p:spPr>
            <a:xfrm>
              <a:off x="6648440" y="2949659"/>
              <a:ext cx="494578" cy="497550"/>
            </a:xfrm>
            <a:prstGeom prst="ellipse">
              <a:avLst/>
            </a:prstGeom>
            <a:ln w="28575">
              <a:solidFill>
                <a:schemeClr val="bg2">
                  <a:lumMod val="75000"/>
                </a:schemeClr>
              </a:solidFill>
            </a:ln>
          </p:spPr>
        </p:pic>
      </p:grpSp>
      <p:cxnSp>
        <p:nvCxnSpPr>
          <p:cNvPr id="19" name="Elbow Connector 18"/>
          <p:cNvCxnSpPr>
            <a:stCxn id="423" idx="1"/>
            <a:endCxn id="111" idx="2"/>
          </p:cNvCxnSpPr>
          <p:nvPr/>
        </p:nvCxnSpPr>
        <p:spPr>
          <a:xfrm rot="10800000">
            <a:off x="2798808" y="3097326"/>
            <a:ext cx="585270" cy="1023555"/>
          </a:xfrm>
          <a:prstGeom prst="bentConnector2">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4" name="Flowchart: Off-page Connector 123"/>
          <p:cNvSpPr/>
          <p:nvPr/>
        </p:nvSpPr>
        <p:spPr bwMode="gray">
          <a:xfrm>
            <a:off x="2245138" y="1465689"/>
            <a:ext cx="1096184" cy="545129"/>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Perform &amp; Reward</a:t>
            </a:r>
          </a:p>
        </p:txBody>
      </p:sp>
      <p:cxnSp>
        <p:nvCxnSpPr>
          <p:cNvPr id="66" name="Elbow Connector 65"/>
          <p:cNvCxnSpPr>
            <a:stCxn id="104" idx="0"/>
            <a:endCxn id="124" idx="2"/>
          </p:cNvCxnSpPr>
          <p:nvPr/>
        </p:nvCxnSpPr>
        <p:spPr>
          <a:xfrm rot="16200000" flipV="1">
            <a:off x="2556849" y="2247200"/>
            <a:ext cx="472766" cy="1"/>
          </a:xfrm>
          <a:prstGeom prst="bentConnector3">
            <a:avLst>
              <a:gd name="adj1" fmla="val 5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6" name="Oval 145"/>
          <p:cNvSpPr/>
          <p:nvPr/>
        </p:nvSpPr>
        <p:spPr bwMode="gray">
          <a:xfrm>
            <a:off x="6256657" y="4873267"/>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6a</a:t>
            </a:r>
          </a:p>
        </p:txBody>
      </p:sp>
      <p:sp>
        <p:nvSpPr>
          <p:cNvPr id="150" name="Oval 149"/>
          <p:cNvSpPr/>
          <p:nvPr/>
        </p:nvSpPr>
        <p:spPr bwMode="gray">
          <a:xfrm>
            <a:off x="7775363" y="4426659"/>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7a</a:t>
            </a:r>
          </a:p>
        </p:txBody>
      </p:sp>
      <p:sp>
        <p:nvSpPr>
          <p:cNvPr id="155" name="Oval 154"/>
          <p:cNvSpPr/>
          <p:nvPr/>
        </p:nvSpPr>
        <p:spPr bwMode="gray">
          <a:xfrm>
            <a:off x="3524111" y="4742225"/>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11</a:t>
            </a:r>
          </a:p>
        </p:txBody>
      </p:sp>
      <p:sp>
        <p:nvSpPr>
          <p:cNvPr id="221" name="5-Point Star 220"/>
          <p:cNvSpPr/>
          <p:nvPr/>
        </p:nvSpPr>
        <p:spPr bwMode="gray">
          <a:xfrm>
            <a:off x="2136898" y="3458861"/>
            <a:ext cx="726952" cy="537637"/>
          </a:xfrm>
          <a:prstGeom prst="star5">
            <a:avLst/>
          </a:prstGeom>
          <a:solidFill>
            <a:schemeClr val="accent1"/>
          </a:solidFill>
          <a:ln w="6350" algn="ctr">
            <a:solidFill>
              <a:schemeClr val="tx1"/>
            </a:solidFill>
            <a:miter lim="800000"/>
            <a:headEnd/>
            <a:tailEnd/>
          </a:ln>
        </p:spPr>
        <p:txBody>
          <a:bodyPr lIns="0" tIns="0" rIns="0" bIns="0" rtlCol="0" anchor="ctr"/>
          <a:lstStyle/>
          <a:p>
            <a:pPr algn="ctr" defTabSz="914217" fontAlgn="base">
              <a:spcBef>
                <a:spcPct val="50000"/>
              </a:spcBef>
              <a:spcAft>
                <a:spcPct val="0"/>
              </a:spcAft>
              <a:buClr>
                <a:srgbClr val="F0AB00"/>
              </a:buClr>
              <a:buSzPct val="80000"/>
            </a:pPr>
            <a:r>
              <a:rPr lang="en-US" sz="1000" kern="0" dirty="0">
                <a:ea typeface="Arial Unicode MS" pitchFamily="34" charset="-128"/>
                <a:cs typeface="Arial Unicode MS" pitchFamily="34" charset="-128"/>
              </a:rPr>
              <a:t>Start</a:t>
            </a:r>
          </a:p>
        </p:txBody>
      </p:sp>
      <p:cxnSp>
        <p:nvCxnSpPr>
          <p:cNvPr id="242" name="Elbow Connector 241"/>
          <p:cNvCxnSpPr>
            <a:stCxn id="476" idx="1"/>
            <a:endCxn id="207" idx="3"/>
          </p:cNvCxnSpPr>
          <p:nvPr/>
        </p:nvCxnSpPr>
        <p:spPr>
          <a:xfrm rot="10800000">
            <a:off x="4226481" y="3671092"/>
            <a:ext cx="1845050" cy="2627"/>
          </a:xfrm>
          <a:prstGeom prst="bentConnector3">
            <a:avLst>
              <a:gd name="adj1" fmla="val 50000"/>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5" name="Elbow Connector 254"/>
          <p:cNvCxnSpPr>
            <a:stCxn id="476" idx="0"/>
            <a:endCxn id="470" idx="2"/>
          </p:cNvCxnSpPr>
          <p:nvPr/>
        </p:nvCxnSpPr>
        <p:spPr>
          <a:xfrm rot="5400000" flipH="1" flipV="1">
            <a:off x="6090288" y="3101717"/>
            <a:ext cx="957273" cy="2111"/>
          </a:xfrm>
          <a:prstGeom prst="bentConnector3">
            <a:avLst>
              <a:gd name="adj1" fmla="val 50000"/>
            </a:avLst>
          </a:prstGeom>
          <a:ln w="63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9" name="TextBox 278"/>
          <p:cNvSpPr txBox="1"/>
          <p:nvPr/>
        </p:nvSpPr>
        <p:spPr>
          <a:xfrm>
            <a:off x="5217636" y="2726577"/>
            <a:ext cx="1329202" cy="33847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Link CPM activities to development goals</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grpSp>
        <p:nvGrpSpPr>
          <p:cNvPr id="453" name="Group 452"/>
          <p:cNvGrpSpPr/>
          <p:nvPr/>
        </p:nvGrpSpPr>
        <p:grpSpPr>
          <a:xfrm>
            <a:off x="9878825" y="2962854"/>
            <a:ext cx="1112113" cy="912767"/>
            <a:chOff x="6515448" y="5413925"/>
            <a:chExt cx="1112370" cy="912978"/>
          </a:xfrm>
        </p:grpSpPr>
        <p:grpSp>
          <p:nvGrpSpPr>
            <p:cNvPr id="454" name="Group 453"/>
            <p:cNvGrpSpPr/>
            <p:nvPr/>
          </p:nvGrpSpPr>
          <p:grpSpPr>
            <a:xfrm>
              <a:off x="6515448" y="5413925"/>
              <a:ext cx="1112370" cy="912978"/>
              <a:chOff x="4708528" y="4392165"/>
              <a:chExt cx="1112370" cy="912978"/>
            </a:xfrm>
          </p:grpSpPr>
          <p:sp>
            <p:nvSpPr>
              <p:cNvPr id="456" name="Rectangle 455"/>
              <p:cNvSpPr/>
              <p:nvPr/>
            </p:nvSpPr>
            <p:spPr bwMode="gray">
              <a:xfrm>
                <a:off x="4835732" y="4628487"/>
                <a:ext cx="857963" cy="676656"/>
              </a:xfrm>
              <a:prstGeom prst="rect">
                <a:avLst/>
              </a:prstGeom>
              <a:solidFill>
                <a:schemeClr val="accent1">
                  <a:lumMod val="75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57" name="TextBox 456"/>
              <p:cNvSpPr txBox="1"/>
              <p:nvPr/>
            </p:nvSpPr>
            <p:spPr>
              <a:xfrm>
                <a:off x="4708528" y="4392165"/>
                <a:ext cx="1112370"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Multi-Rater 360</a:t>
                </a:r>
              </a:p>
            </p:txBody>
          </p:sp>
        </p:grpSp>
        <p:pic>
          <p:nvPicPr>
            <p:cNvPr id="455" name="Picture 454"/>
            <p:cNvPicPr>
              <a:picLocks noChangeAspect="1"/>
            </p:cNvPicPr>
            <p:nvPr/>
          </p:nvPicPr>
          <p:blipFill>
            <a:blip r:embed="rId11"/>
            <a:stretch>
              <a:fillRect/>
            </a:stretch>
          </p:blipFill>
          <p:spPr>
            <a:xfrm>
              <a:off x="6764867" y="5725469"/>
              <a:ext cx="632515" cy="501638"/>
            </a:xfrm>
            <a:prstGeom prst="ellipse">
              <a:avLst/>
            </a:prstGeom>
            <a:ln w="28575">
              <a:solidFill>
                <a:schemeClr val="bg2">
                  <a:lumMod val="75000"/>
                </a:schemeClr>
              </a:solidFill>
            </a:ln>
          </p:spPr>
        </p:pic>
      </p:grpSp>
      <p:cxnSp>
        <p:nvCxnSpPr>
          <p:cNvPr id="458" name="Elbow Connector 457"/>
          <p:cNvCxnSpPr>
            <a:stCxn id="456" idx="1"/>
            <a:endCxn id="475" idx="3"/>
          </p:cNvCxnSpPr>
          <p:nvPr/>
        </p:nvCxnSpPr>
        <p:spPr>
          <a:xfrm rot="10800000" flipV="1">
            <a:off x="6999676" y="3537370"/>
            <a:ext cx="3006324" cy="578239"/>
          </a:xfrm>
          <a:prstGeom prst="bentConnector3">
            <a:avLst>
              <a:gd name="adj1" fmla="val 5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69" name="Group 468"/>
          <p:cNvGrpSpPr/>
          <p:nvPr/>
        </p:nvGrpSpPr>
        <p:grpSpPr>
          <a:xfrm>
            <a:off x="5992829" y="1734936"/>
            <a:ext cx="1187770" cy="889199"/>
            <a:chOff x="7737214" y="2659950"/>
            <a:chExt cx="1188045" cy="889405"/>
          </a:xfrm>
        </p:grpSpPr>
        <p:sp>
          <p:nvSpPr>
            <p:cNvPr id="470" name="Rectangle 469"/>
            <p:cNvSpPr/>
            <p:nvPr/>
          </p:nvSpPr>
          <p:spPr bwMode="gray">
            <a:xfrm>
              <a:off x="7884731" y="2872699"/>
              <a:ext cx="859536" cy="676656"/>
            </a:xfrm>
            <a:prstGeom prst="rect">
              <a:avLst/>
            </a:prstGeom>
            <a:solidFill>
              <a:srgbClr val="92D050"/>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71" name="TextBox 470"/>
            <p:cNvSpPr txBox="1"/>
            <p:nvPr/>
          </p:nvSpPr>
          <p:spPr>
            <a:xfrm>
              <a:off x="7737214" y="2659950"/>
              <a:ext cx="1188045" cy="188192"/>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Continuous PM</a:t>
              </a:r>
            </a:p>
          </p:txBody>
        </p:sp>
        <p:pic>
          <p:nvPicPr>
            <p:cNvPr id="472" name="Picture 471"/>
            <p:cNvPicPr>
              <a:picLocks noChangeAspect="1"/>
            </p:cNvPicPr>
            <p:nvPr/>
          </p:nvPicPr>
          <p:blipFill>
            <a:blip r:embed="rId12"/>
            <a:stretch>
              <a:fillRect/>
            </a:stretch>
          </p:blipFill>
          <p:spPr>
            <a:xfrm>
              <a:off x="7961380" y="2966820"/>
              <a:ext cx="745295" cy="470109"/>
            </a:xfrm>
            <a:prstGeom prst="ellipse">
              <a:avLst/>
            </a:prstGeom>
            <a:ln w="28575">
              <a:solidFill>
                <a:schemeClr val="bg2">
                  <a:lumMod val="75000"/>
                </a:schemeClr>
              </a:solidFill>
            </a:ln>
          </p:spPr>
        </p:pic>
      </p:grpSp>
      <p:sp>
        <p:nvSpPr>
          <p:cNvPr id="493" name="TextBox 492"/>
          <p:cNvSpPr txBox="1"/>
          <p:nvPr/>
        </p:nvSpPr>
        <p:spPr>
          <a:xfrm>
            <a:off x="8552733" y="3380323"/>
            <a:ext cx="1398874" cy="33847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Add development goals from 360 Report</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189" name="TextBox 188"/>
          <p:cNvSpPr txBox="1"/>
          <p:nvPr/>
        </p:nvSpPr>
        <p:spPr>
          <a:xfrm>
            <a:off x="4527240" y="3339499"/>
            <a:ext cx="1407349" cy="5077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Select from learning when defining development goals</a:t>
            </a:r>
          </a:p>
        </p:txBody>
      </p:sp>
      <p:cxnSp>
        <p:nvCxnSpPr>
          <p:cNvPr id="26" name="Elbow Connector 25"/>
          <p:cNvCxnSpPr>
            <a:stCxn id="467" idx="3"/>
            <a:endCxn id="88" idx="1"/>
          </p:cNvCxnSpPr>
          <p:nvPr/>
        </p:nvCxnSpPr>
        <p:spPr>
          <a:xfrm flipV="1">
            <a:off x="8582376" y="1823682"/>
            <a:ext cx="297641" cy="83638"/>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Oval 83"/>
          <p:cNvSpPr/>
          <p:nvPr/>
        </p:nvSpPr>
        <p:spPr bwMode="gray">
          <a:xfrm>
            <a:off x="4292477" y="3338986"/>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2</a:t>
            </a:r>
          </a:p>
        </p:txBody>
      </p:sp>
      <p:sp>
        <p:nvSpPr>
          <p:cNvPr id="85" name="Oval 84"/>
          <p:cNvSpPr/>
          <p:nvPr/>
        </p:nvSpPr>
        <p:spPr bwMode="gray">
          <a:xfrm>
            <a:off x="8274622" y="3405080"/>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4a</a:t>
            </a:r>
          </a:p>
        </p:txBody>
      </p:sp>
      <p:sp>
        <p:nvSpPr>
          <p:cNvPr id="94" name="Oval 93"/>
          <p:cNvSpPr/>
          <p:nvPr/>
        </p:nvSpPr>
        <p:spPr bwMode="gray">
          <a:xfrm>
            <a:off x="5552093" y="2475083"/>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3</a:t>
            </a:r>
          </a:p>
        </p:txBody>
      </p:sp>
      <p:cxnSp>
        <p:nvCxnSpPr>
          <p:cNvPr id="119" name="Elbow Connector 118"/>
          <p:cNvCxnSpPr>
            <a:stCxn id="457" idx="3"/>
            <a:endCxn id="207" idx="0"/>
          </p:cNvCxnSpPr>
          <p:nvPr/>
        </p:nvCxnSpPr>
        <p:spPr>
          <a:xfrm flipH="1">
            <a:off x="3810504" y="3055165"/>
            <a:ext cx="7180435" cy="523615"/>
          </a:xfrm>
          <a:prstGeom prst="bentConnector4">
            <a:avLst>
              <a:gd name="adj1" fmla="val -3183"/>
              <a:gd name="adj2" fmla="val -300289"/>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TextBox 139"/>
          <p:cNvSpPr txBox="1"/>
          <p:nvPr/>
        </p:nvSpPr>
        <p:spPr>
          <a:xfrm>
            <a:off x="10351361" y="2254337"/>
            <a:ext cx="886873" cy="5077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Add learning activity from 360 Report</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141" name="Oval 140"/>
          <p:cNvSpPr/>
          <p:nvPr/>
        </p:nvSpPr>
        <p:spPr bwMode="gray">
          <a:xfrm>
            <a:off x="10645883" y="1999631"/>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4b</a:t>
            </a:r>
          </a:p>
        </p:txBody>
      </p:sp>
      <p:sp>
        <p:nvSpPr>
          <p:cNvPr id="116" name="TextBox 115"/>
          <p:cNvSpPr txBox="1"/>
          <p:nvPr/>
        </p:nvSpPr>
        <p:spPr>
          <a:xfrm>
            <a:off x="2404159" y="2207503"/>
            <a:ext cx="831952" cy="184623"/>
          </a:xfrm>
          <a:prstGeom prst="rect">
            <a:avLst/>
          </a:prstGeom>
          <a:solidFill>
            <a:schemeClr val="bg1"/>
          </a:solid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Goals</a:t>
            </a:r>
          </a:p>
        </p:txBody>
      </p:sp>
      <p:sp>
        <p:nvSpPr>
          <p:cNvPr id="117" name="Rectangle 116"/>
          <p:cNvSpPr/>
          <p:nvPr/>
        </p:nvSpPr>
        <p:spPr bwMode="gray">
          <a:xfrm>
            <a:off x="191341" y="1349516"/>
            <a:ext cx="11849326" cy="5153501"/>
          </a:xfrm>
          <a:prstGeom prst="rect">
            <a:avLst/>
          </a:prstGeom>
          <a:solidFill>
            <a:schemeClr val="bg1">
              <a:alpha val="68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287" name="TextBox 286"/>
          <p:cNvSpPr txBox="1"/>
          <p:nvPr/>
        </p:nvSpPr>
        <p:spPr>
          <a:xfrm>
            <a:off x="6885262" y="3051578"/>
            <a:ext cx="1173241" cy="5077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Review development goals during PM review</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grpSp>
        <p:nvGrpSpPr>
          <p:cNvPr id="465" name="Group 464"/>
          <p:cNvGrpSpPr/>
          <p:nvPr/>
        </p:nvGrpSpPr>
        <p:grpSpPr>
          <a:xfrm>
            <a:off x="7587866" y="1815008"/>
            <a:ext cx="994510" cy="907091"/>
            <a:chOff x="9228648" y="2652564"/>
            <a:chExt cx="994740" cy="907301"/>
          </a:xfrm>
        </p:grpSpPr>
        <p:sp>
          <p:nvSpPr>
            <p:cNvPr id="466" name="Rectangle 465"/>
            <p:cNvSpPr/>
            <p:nvPr/>
          </p:nvSpPr>
          <p:spPr bwMode="gray">
            <a:xfrm>
              <a:off x="9310214" y="2883209"/>
              <a:ext cx="857963" cy="676656"/>
            </a:xfrm>
            <a:prstGeom prst="rect">
              <a:avLst/>
            </a:prstGeom>
            <a:solidFill>
              <a:srgbClr val="0FAAFF"/>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67" name="TextBox 466"/>
            <p:cNvSpPr txBox="1"/>
            <p:nvPr/>
          </p:nvSpPr>
          <p:spPr>
            <a:xfrm>
              <a:off x="9228648" y="2652564"/>
              <a:ext cx="994740"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Performance</a:t>
              </a:r>
            </a:p>
          </p:txBody>
        </p:sp>
        <p:pic>
          <p:nvPicPr>
            <p:cNvPr id="468" name="Picture 467"/>
            <p:cNvPicPr>
              <a:picLocks noChangeAspect="1"/>
            </p:cNvPicPr>
            <p:nvPr/>
          </p:nvPicPr>
          <p:blipFill>
            <a:blip r:embed="rId13"/>
            <a:stretch>
              <a:fillRect/>
            </a:stretch>
          </p:blipFill>
          <p:spPr>
            <a:xfrm>
              <a:off x="9436371" y="2940682"/>
              <a:ext cx="618435" cy="538638"/>
            </a:xfrm>
            <a:prstGeom prst="ellipse">
              <a:avLst/>
            </a:prstGeom>
            <a:ln w="28575">
              <a:solidFill>
                <a:schemeClr val="bg2">
                  <a:lumMod val="75000"/>
                </a:schemeClr>
              </a:solidFill>
            </a:ln>
          </p:spPr>
        </p:pic>
      </p:grpSp>
      <p:cxnSp>
        <p:nvCxnSpPr>
          <p:cNvPr id="260" name="Elbow Connector 259"/>
          <p:cNvCxnSpPr>
            <a:stCxn id="476" idx="3"/>
            <a:endCxn id="466" idx="2"/>
          </p:cNvCxnSpPr>
          <p:nvPr/>
        </p:nvCxnSpPr>
        <p:spPr>
          <a:xfrm flipV="1">
            <a:off x="7064209" y="2722099"/>
            <a:ext cx="1034087" cy="951621"/>
          </a:xfrm>
          <a:prstGeom prst="bentConnector2">
            <a:avLst/>
          </a:prstGeom>
          <a:ln w="6350">
            <a:solidFill>
              <a:schemeClr val="tx1"/>
            </a:solidFill>
            <a:headEnd type="triangle" w="med" len="med"/>
            <a:tailEnd type="triangle" w="med" len="med"/>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474" name="Group 473"/>
          <p:cNvGrpSpPr/>
          <p:nvPr/>
        </p:nvGrpSpPr>
        <p:grpSpPr>
          <a:xfrm>
            <a:off x="6071529" y="3581408"/>
            <a:ext cx="992680" cy="874193"/>
            <a:chOff x="7676987" y="4055982"/>
            <a:chExt cx="992910" cy="874395"/>
          </a:xfrm>
        </p:grpSpPr>
        <p:sp>
          <p:nvSpPr>
            <p:cNvPr id="475" name="Rectangle 474"/>
            <p:cNvSpPr/>
            <p:nvPr/>
          </p:nvSpPr>
          <p:spPr bwMode="gray">
            <a:xfrm>
              <a:off x="7747386" y="4250239"/>
              <a:ext cx="857963" cy="680138"/>
            </a:xfrm>
            <a:prstGeom prst="rect">
              <a:avLst/>
            </a:prstGeom>
            <a:solidFill>
              <a:schemeClr val="accent1"/>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76" name="TextBox 475"/>
            <p:cNvSpPr txBox="1"/>
            <p:nvPr/>
          </p:nvSpPr>
          <p:spPr>
            <a:xfrm>
              <a:off x="7676987" y="4055982"/>
              <a:ext cx="992910"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Development</a:t>
              </a:r>
            </a:p>
          </p:txBody>
        </p:sp>
        <p:pic>
          <p:nvPicPr>
            <p:cNvPr id="477" name="Picture 476"/>
            <p:cNvPicPr>
              <a:picLocks noChangeAspect="1"/>
            </p:cNvPicPr>
            <p:nvPr/>
          </p:nvPicPr>
          <p:blipFill>
            <a:blip r:embed="rId14"/>
            <a:stretch>
              <a:fillRect/>
            </a:stretch>
          </p:blipFill>
          <p:spPr>
            <a:xfrm>
              <a:off x="7796594" y="4347401"/>
              <a:ext cx="757998" cy="477642"/>
            </a:xfrm>
            <a:prstGeom prst="ellipse">
              <a:avLst/>
            </a:prstGeom>
            <a:ln w="28575">
              <a:solidFill>
                <a:schemeClr val="bg2">
                  <a:lumMod val="75000"/>
                </a:schemeClr>
              </a:solidFill>
            </a:ln>
          </p:spPr>
        </p:pic>
      </p:grpSp>
      <p:sp>
        <p:nvSpPr>
          <p:cNvPr id="88" name="Flowchart: Off-page Connector 87"/>
          <p:cNvSpPr/>
          <p:nvPr/>
        </p:nvSpPr>
        <p:spPr bwMode="gray">
          <a:xfrm>
            <a:off x="8880018" y="1621176"/>
            <a:ext cx="879571" cy="405012"/>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Perform &amp; Reward</a:t>
            </a:r>
          </a:p>
        </p:txBody>
      </p:sp>
      <p:sp>
        <p:nvSpPr>
          <p:cNvPr id="86" name="Oval 85"/>
          <p:cNvSpPr/>
          <p:nvPr/>
        </p:nvSpPr>
        <p:spPr bwMode="gray">
          <a:xfrm>
            <a:off x="7443727" y="2986548"/>
            <a:ext cx="207566" cy="198535"/>
          </a:xfrm>
          <a:prstGeom prst="ellipse">
            <a:avLst/>
          </a:prstGeom>
          <a:solidFill>
            <a:srgbClr val="0070C0"/>
          </a:solidFill>
          <a:ln w="6350" algn="ctr">
            <a:noFill/>
            <a:miter lim="800000"/>
            <a:headEnd/>
            <a:tailEnd/>
          </a:ln>
          <a:effectLst>
            <a:glow rad="228600">
              <a:schemeClr val="accent1">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5a</a:t>
            </a:r>
          </a:p>
        </p:txBody>
      </p:sp>
      <p:grpSp>
        <p:nvGrpSpPr>
          <p:cNvPr id="7" name="Group 6"/>
          <p:cNvGrpSpPr/>
          <p:nvPr/>
        </p:nvGrpSpPr>
        <p:grpSpPr>
          <a:xfrm>
            <a:off x="2288204" y="1925227"/>
            <a:ext cx="3565811" cy="3611695"/>
            <a:chOff x="2287322" y="1925672"/>
            <a:chExt cx="3566636" cy="3612531"/>
          </a:xfrm>
        </p:grpSpPr>
        <p:pic>
          <p:nvPicPr>
            <p:cNvPr id="114" name="Picture 113"/>
            <p:cNvPicPr>
              <a:picLocks noChangeAspect="1"/>
            </p:cNvPicPr>
            <p:nvPr/>
          </p:nvPicPr>
          <p:blipFill>
            <a:blip r:embed="rId15"/>
            <a:stretch>
              <a:fillRect/>
            </a:stretch>
          </p:blipFill>
          <p:spPr>
            <a:xfrm>
              <a:off x="2287322" y="1925672"/>
              <a:ext cx="3566636" cy="3612531"/>
            </a:xfrm>
            <a:prstGeom prst="rect">
              <a:avLst/>
            </a:prstGeom>
            <a:ln>
              <a:noFill/>
            </a:ln>
            <a:effectLst>
              <a:glow rad="228600">
                <a:schemeClr val="accent1">
                  <a:satMod val="175000"/>
                  <a:alpha val="40000"/>
                </a:schemeClr>
              </a:glo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115" name="Rounded Rectangle 114"/>
            <p:cNvSpPr/>
            <p:nvPr/>
          </p:nvSpPr>
          <p:spPr bwMode="gray">
            <a:xfrm>
              <a:off x="2327016" y="2942908"/>
              <a:ext cx="1059636" cy="268447"/>
            </a:xfrm>
            <a:prstGeom prst="roundRect">
              <a:avLst/>
            </a:prstGeom>
            <a:noFill/>
            <a:ln w="28575"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a:ea typeface="Arial Unicode MS" pitchFamily="34" charset="-128"/>
                <a:cs typeface="Arial Unicode MS" pitchFamily="34" charset="-128"/>
              </a:endParaRPr>
            </a:p>
          </p:txBody>
        </p:sp>
      </p:grpSp>
    </p:spTree>
    <p:extLst>
      <p:ext uri="{BB962C8B-B14F-4D97-AF65-F5344CB8AC3E}">
        <p14:creationId xmlns:p14="http://schemas.microsoft.com/office/powerpoint/2010/main" val="2097347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28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2" name="Elbow Connector 121"/>
          <p:cNvCxnSpPr>
            <a:stCxn id="452" idx="3"/>
            <a:endCxn id="207" idx="0"/>
          </p:cNvCxnSpPr>
          <p:nvPr/>
        </p:nvCxnSpPr>
        <p:spPr>
          <a:xfrm flipH="1" flipV="1">
            <a:off x="3810504" y="3578781"/>
            <a:ext cx="6668344" cy="717255"/>
          </a:xfrm>
          <a:prstGeom prst="bentConnector4">
            <a:avLst>
              <a:gd name="adj1" fmla="val -15111"/>
              <a:gd name="adj2" fmla="val 39112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Oval 146"/>
          <p:cNvSpPr/>
          <p:nvPr/>
        </p:nvSpPr>
        <p:spPr bwMode="gray">
          <a:xfrm>
            <a:off x="5546504" y="4247995"/>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6b</a:t>
            </a:r>
          </a:p>
        </p:txBody>
      </p:sp>
      <p:sp>
        <p:nvSpPr>
          <p:cNvPr id="149" name="Oval 148"/>
          <p:cNvSpPr/>
          <p:nvPr/>
        </p:nvSpPr>
        <p:spPr bwMode="gray">
          <a:xfrm>
            <a:off x="10805528" y="4004908"/>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7b</a:t>
            </a:r>
          </a:p>
        </p:txBody>
      </p:sp>
      <p:sp>
        <p:nvSpPr>
          <p:cNvPr id="150" name="Oval 149"/>
          <p:cNvSpPr/>
          <p:nvPr/>
        </p:nvSpPr>
        <p:spPr bwMode="gray">
          <a:xfrm>
            <a:off x="7775363" y="4426659"/>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7a</a:t>
            </a:r>
          </a:p>
        </p:txBody>
      </p:sp>
      <p:sp>
        <p:nvSpPr>
          <p:cNvPr id="2" name="Title 1"/>
          <p:cNvSpPr>
            <a:spLocks noGrp="1"/>
          </p:cNvSpPr>
          <p:nvPr>
            <p:ph type="title"/>
          </p:nvPr>
        </p:nvSpPr>
        <p:spPr>
          <a:xfrm>
            <a:off x="505296" y="503999"/>
            <a:ext cx="11183887" cy="738493"/>
          </a:xfrm>
        </p:spPr>
        <p:txBody>
          <a:bodyPr/>
          <a:lstStyle/>
          <a:p>
            <a:r>
              <a:rPr lang="en-US" dirty="0"/>
              <a:t>Learn &amp; Develop</a:t>
            </a:r>
            <a:br>
              <a:rPr lang="en-US" dirty="0"/>
            </a:br>
            <a:r>
              <a:rPr lang="en-US" b="0" dirty="0"/>
              <a:t>Process Interactions</a:t>
            </a:r>
            <a:endParaRPr lang="en-US" sz="1200" dirty="0"/>
          </a:p>
        </p:txBody>
      </p:sp>
      <p:sp>
        <p:nvSpPr>
          <p:cNvPr id="289" name="Flowchart: Off-page Connector 288"/>
          <p:cNvSpPr/>
          <p:nvPr/>
        </p:nvSpPr>
        <p:spPr bwMode="gray">
          <a:xfrm>
            <a:off x="407914" y="2575020"/>
            <a:ext cx="1098141" cy="532160"/>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Recruit to Hire</a:t>
            </a:r>
          </a:p>
        </p:txBody>
      </p:sp>
      <p:cxnSp>
        <p:nvCxnSpPr>
          <p:cNvPr id="243" name="Elbow Connector 242"/>
          <p:cNvCxnSpPr>
            <a:stCxn id="75" idx="1"/>
            <a:endCxn id="449" idx="2"/>
          </p:cNvCxnSpPr>
          <p:nvPr/>
        </p:nvCxnSpPr>
        <p:spPr>
          <a:xfrm rot="10800000">
            <a:off x="10018473" y="5107416"/>
            <a:ext cx="383219" cy="532028"/>
          </a:xfrm>
          <a:prstGeom prst="bentConnector2">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1" name="Elbow Connector 250"/>
          <p:cNvCxnSpPr>
            <a:stCxn id="422" idx="1"/>
            <a:endCxn id="475" idx="2"/>
          </p:cNvCxnSpPr>
          <p:nvPr/>
        </p:nvCxnSpPr>
        <p:spPr>
          <a:xfrm rot="10800000">
            <a:off x="6570796" y="4455602"/>
            <a:ext cx="150376" cy="378935"/>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482" idx="0"/>
            <a:endCxn id="420" idx="3"/>
          </p:cNvCxnSpPr>
          <p:nvPr/>
        </p:nvCxnSpPr>
        <p:spPr>
          <a:xfrm rot="16200000" flipV="1">
            <a:off x="8339036" y="4579810"/>
            <a:ext cx="286307" cy="1734577"/>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91340" y="4291583"/>
            <a:ext cx="1531288" cy="923116"/>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Employee Profile serves as a central repository for all talent data (all modules </a:t>
            </a:r>
            <a:r>
              <a:rPr lang="en-US" sz="1200" kern="0" dirty="0" err="1">
                <a:ea typeface="Arial Unicode MS" pitchFamily="34" charset="-128"/>
                <a:cs typeface="Arial Unicode MS" pitchFamily="34" charset="-128"/>
              </a:rPr>
              <a:t>feed back</a:t>
            </a:r>
            <a:r>
              <a:rPr lang="en-US" sz="1200" kern="0" dirty="0">
                <a:ea typeface="Arial Unicode MS" pitchFamily="34" charset="-128"/>
                <a:cs typeface="Arial Unicode MS" pitchFamily="34" charset="-128"/>
              </a:rPr>
              <a:t> to EP)</a:t>
            </a:r>
          </a:p>
        </p:txBody>
      </p:sp>
      <p:sp>
        <p:nvSpPr>
          <p:cNvPr id="317" name="Chevron 316"/>
          <p:cNvSpPr/>
          <p:nvPr/>
        </p:nvSpPr>
        <p:spPr bwMode="gray">
          <a:xfrm>
            <a:off x="1802312" y="2782792"/>
            <a:ext cx="396837" cy="1828006"/>
          </a:xfrm>
          <a:prstGeom prst="chevron">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a:ea typeface="Arial Unicode MS" pitchFamily="34" charset="-128"/>
              <a:cs typeface="Arial Unicode MS" pitchFamily="34" charset="-128"/>
            </a:endParaRPr>
          </a:p>
        </p:txBody>
      </p:sp>
      <p:grpSp>
        <p:nvGrpSpPr>
          <p:cNvPr id="25" name="Group 24"/>
          <p:cNvGrpSpPr/>
          <p:nvPr/>
        </p:nvGrpSpPr>
        <p:grpSpPr>
          <a:xfrm>
            <a:off x="6721171" y="4742224"/>
            <a:ext cx="918855" cy="899971"/>
            <a:chOff x="15695960" y="4895968"/>
            <a:chExt cx="919068" cy="900179"/>
          </a:xfrm>
        </p:grpSpPr>
        <p:sp>
          <p:nvSpPr>
            <p:cNvPr id="420" name="Rectangle 419"/>
            <p:cNvSpPr/>
            <p:nvPr/>
          </p:nvSpPr>
          <p:spPr bwMode="gray">
            <a:xfrm>
              <a:off x="15730359" y="5119491"/>
              <a:ext cx="859536" cy="676656"/>
            </a:xfrm>
            <a:prstGeom prst="rect">
              <a:avLst/>
            </a:prstGeom>
            <a:solidFill>
              <a:srgbClr val="2B3F7B"/>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421" name="Picture 420"/>
            <p:cNvPicPr>
              <a:picLocks noChangeAspect="1"/>
            </p:cNvPicPr>
            <p:nvPr/>
          </p:nvPicPr>
          <p:blipFill>
            <a:blip r:embed="rId3"/>
            <a:stretch>
              <a:fillRect/>
            </a:stretch>
          </p:blipFill>
          <p:spPr>
            <a:xfrm>
              <a:off x="15827932" y="5211811"/>
              <a:ext cx="689620" cy="492586"/>
            </a:xfrm>
            <a:prstGeom prst="ellipse">
              <a:avLst/>
            </a:prstGeom>
            <a:ln w="28575">
              <a:solidFill>
                <a:schemeClr val="bg2">
                  <a:lumMod val="75000"/>
                </a:schemeClr>
              </a:solidFill>
            </a:ln>
          </p:spPr>
        </p:pic>
        <p:sp>
          <p:nvSpPr>
            <p:cNvPr id="422" name="TextBox 421"/>
            <p:cNvSpPr txBox="1"/>
            <p:nvPr/>
          </p:nvSpPr>
          <p:spPr>
            <a:xfrm>
              <a:off x="15695960" y="4895968"/>
              <a:ext cx="919068"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Succession</a:t>
              </a:r>
            </a:p>
          </p:txBody>
        </p:sp>
      </p:grpSp>
      <p:grpSp>
        <p:nvGrpSpPr>
          <p:cNvPr id="448" name="Group 447"/>
          <p:cNvGrpSpPr/>
          <p:nvPr/>
        </p:nvGrpSpPr>
        <p:grpSpPr>
          <a:xfrm>
            <a:off x="9558094" y="4203724"/>
            <a:ext cx="920754" cy="903691"/>
            <a:chOff x="10207550" y="3593940"/>
            <a:chExt cx="920967" cy="903900"/>
          </a:xfrm>
        </p:grpSpPr>
        <p:sp>
          <p:nvSpPr>
            <p:cNvPr id="449" name="Rectangle 448"/>
            <p:cNvSpPr/>
            <p:nvPr/>
          </p:nvSpPr>
          <p:spPr bwMode="gray">
            <a:xfrm>
              <a:off x="10239053" y="3821184"/>
              <a:ext cx="857963" cy="676656"/>
            </a:xfrm>
            <a:prstGeom prst="rect">
              <a:avLst/>
            </a:prstGeom>
            <a:solidFill>
              <a:srgbClr val="0070C0"/>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grpSp>
          <p:nvGrpSpPr>
            <p:cNvPr id="450" name="Group 449"/>
            <p:cNvGrpSpPr/>
            <p:nvPr/>
          </p:nvGrpSpPr>
          <p:grpSpPr>
            <a:xfrm>
              <a:off x="10207550" y="3593940"/>
              <a:ext cx="920967" cy="801975"/>
              <a:chOff x="9145616" y="3916564"/>
              <a:chExt cx="920967" cy="801975"/>
            </a:xfrm>
          </p:grpSpPr>
          <p:pic>
            <p:nvPicPr>
              <p:cNvPr id="451" name="Picture 450"/>
              <p:cNvPicPr>
                <a:picLocks noChangeAspect="1"/>
              </p:cNvPicPr>
              <p:nvPr/>
            </p:nvPicPr>
            <p:blipFill>
              <a:blip r:embed="rId4"/>
              <a:stretch>
                <a:fillRect/>
              </a:stretch>
            </p:blipFill>
            <p:spPr>
              <a:xfrm>
                <a:off x="9243450" y="4218393"/>
                <a:ext cx="714597" cy="500146"/>
              </a:xfrm>
              <a:prstGeom prst="ellipse">
                <a:avLst/>
              </a:prstGeom>
              <a:ln w="28575">
                <a:solidFill>
                  <a:schemeClr val="bg2">
                    <a:lumMod val="75000"/>
                  </a:schemeClr>
                </a:solidFill>
              </a:ln>
            </p:spPr>
          </p:pic>
          <p:sp>
            <p:nvSpPr>
              <p:cNvPr id="452" name="TextBox 451"/>
              <p:cNvSpPr txBox="1"/>
              <p:nvPr/>
            </p:nvSpPr>
            <p:spPr>
              <a:xfrm>
                <a:off x="9145616" y="3916564"/>
                <a:ext cx="920967"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Calibration</a:t>
                </a:r>
              </a:p>
            </p:txBody>
          </p:sp>
        </p:grpSp>
      </p:grpSp>
      <p:grpSp>
        <p:nvGrpSpPr>
          <p:cNvPr id="480" name="Group 479"/>
          <p:cNvGrpSpPr/>
          <p:nvPr/>
        </p:nvGrpSpPr>
        <p:grpSpPr>
          <a:xfrm>
            <a:off x="8901825" y="5590252"/>
            <a:ext cx="857764" cy="912766"/>
            <a:chOff x="2680796" y="2585102"/>
            <a:chExt cx="857963" cy="912977"/>
          </a:xfrm>
        </p:grpSpPr>
        <p:sp>
          <p:nvSpPr>
            <p:cNvPr id="481" name="Rectangle 480"/>
            <p:cNvSpPr/>
            <p:nvPr/>
          </p:nvSpPr>
          <p:spPr bwMode="gray">
            <a:xfrm>
              <a:off x="2680796" y="2821423"/>
              <a:ext cx="857963" cy="676656"/>
            </a:xfrm>
            <a:prstGeom prst="rect">
              <a:avLst/>
            </a:prstGeom>
            <a:solidFill>
              <a:schemeClr val="accent6">
                <a:lumMod val="75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82" name="TextBox 481"/>
            <p:cNvSpPr txBox="1"/>
            <p:nvPr/>
          </p:nvSpPr>
          <p:spPr>
            <a:xfrm>
              <a:off x="2736536" y="2585102"/>
              <a:ext cx="784031"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Recruiting</a:t>
              </a:r>
            </a:p>
          </p:txBody>
        </p:sp>
        <p:pic>
          <p:nvPicPr>
            <p:cNvPr id="483" name="Picture 482"/>
            <p:cNvPicPr>
              <a:picLocks noChangeAspect="1"/>
            </p:cNvPicPr>
            <p:nvPr/>
          </p:nvPicPr>
          <p:blipFill>
            <a:blip r:embed="rId5"/>
            <a:stretch>
              <a:fillRect/>
            </a:stretch>
          </p:blipFill>
          <p:spPr>
            <a:xfrm>
              <a:off x="2862745" y="2904770"/>
              <a:ext cx="487072" cy="505452"/>
            </a:xfrm>
            <a:prstGeom prst="ellipse">
              <a:avLst/>
            </a:prstGeom>
            <a:ln w="28575">
              <a:solidFill>
                <a:schemeClr val="bg2">
                  <a:lumMod val="75000"/>
                </a:schemeClr>
              </a:solidFill>
            </a:ln>
          </p:spPr>
        </p:pic>
      </p:grpSp>
      <p:grpSp>
        <p:nvGrpSpPr>
          <p:cNvPr id="71" name="Group 70"/>
          <p:cNvGrpSpPr/>
          <p:nvPr/>
        </p:nvGrpSpPr>
        <p:grpSpPr>
          <a:xfrm>
            <a:off x="4640635" y="5424809"/>
            <a:ext cx="1294231" cy="870922"/>
            <a:chOff x="10919537" y="2368421"/>
            <a:chExt cx="1294531" cy="871124"/>
          </a:xfrm>
        </p:grpSpPr>
        <p:sp>
          <p:nvSpPr>
            <p:cNvPr id="72" name="Rectangle 71"/>
            <p:cNvSpPr/>
            <p:nvPr/>
          </p:nvSpPr>
          <p:spPr bwMode="gray">
            <a:xfrm>
              <a:off x="11120297" y="2562889"/>
              <a:ext cx="859536" cy="676656"/>
            </a:xfrm>
            <a:prstGeom prst="rect">
              <a:avLst/>
            </a:prstGeom>
            <a:solidFill>
              <a:schemeClr val="bg1">
                <a:lumMod val="50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73" name="TextBox 72"/>
            <p:cNvSpPr txBox="1"/>
            <p:nvPr/>
          </p:nvSpPr>
          <p:spPr>
            <a:xfrm>
              <a:off x="10919537" y="2368421"/>
              <a:ext cx="1294531"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Central</a:t>
              </a:r>
            </a:p>
          </p:txBody>
        </p:sp>
      </p:grpSp>
      <p:pic>
        <p:nvPicPr>
          <p:cNvPr id="74" name="Picture 73"/>
          <p:cNvPicPr>
            <a:picLocks noChangeAspect="1"/>
          </p:cNvPicPr>
          <p:nvPr/>
        </p:nvPicPr>
        <p:blipFill>
          <a:blip r:embed="rId6"/>
          <a:stretch>
            <a:fillRect/>
          </a:stretch>
        </p:blipFill>
        <p:spPr>
          <a:xfrm>
            <a:off x="4976884" y="5662397"/>
            <a:ext cx="634156" cy="569937"/>
          </a:xfrm>
          <a:prstGeom prst="roundRect">
            <a:avLst/>
          </a:prstGeom>
          <a:ln w="28575">
            <a:solidFill>
              <a:schemeClr val="bg2">
                <a:lumMod val="50000"/>
              </a:schemeClr>
            </a:solidFill>
          </a:ln>
        </p:spPr>
      </p:pic>
      <p:cxnSp>
        <p:nvCxnSpPr>
          <p:cNvPr id="4" name="Elbow Connector 3"/>
          <p:cNvCxnSpPr>
            <a:stCxn id="72" idx="3"/>
            <a:endCxn id="420" idx="2"/>
          </p:cNvCxnSpPr>
          <p:nvPr/>
        </p:nvCxnSpPr>
        <p:spPr>
          <a:xfrm flipV="1">
            <a:off x="5700686" y="5642195"/>
            <a:ext cx="1484545" cy="315287"/>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Group 66"/>
          <p:cNvGrpSpPr/>
          <p:nvPr/>
        </p:nvGrpSpPr>
        <p:grpSpPr>
          <a:xfrm>
            <a:off x="10401692" y="5547109"/>
            <a:ext cx="1294231" cy="905743"/>
            <a:chOff x="10275380" y="1505472"/>
            <a:chExt cx="1294531" cy="905953"/>
          </a:xfrm>
        </p:grpSpPr>
        <p:sp>
          <p:nvSpPr>
            <p:cNvPr id="68" name="Rectangle 67"/>
            <p:cNvSpPr/>
            <p:nvPr/>
          </p:nvSpPr>
          <p:spPr bwMode="gray">
            <a:xfrm>
              <a:off x="10492431" y="1726619"/>
              <a:ext cx="843173" cy="684806"/>
            </a:xfrm>
            <a:prstGeom prst="rect">
              <a:avLst/>
            </a:prstGeom>
            <a:solidFill>
              <a:schemeClr val="bg1">
                <a:lumMod val="65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69" name="Picture 68"/>
            <p:cNvPicPr>
              <a:picLocks noChangeAspect="1"/>
            </p:cNvPicPr>
            <p:nvPr/>
          </p:nvPicPr>
          <p:blipFill>
            <a:blip r:embed="rId7"/>
            <a:stretch>
              <a:fillRect/>
            </a:stretch>
          </p:blipFill>
          <p:spPr>
            <a:xfrm>
              <a:off x="10661650" y="1773765"/>
              <a:ext cx="521096" cy="554357"/>
            </a:xfrm>
            <a:prstGeom prst="ellipse">
              <a:avLst/>
            </a:prstGeom>
            <a:ln w="28575">
              <a:solidFill>
                <a:schemeClr val="bg2">
                  <a:lumMod val="75000"/>
                </a:schemeClr>
              </a:solidFill>
            </a:ln>
          </p:spPr>
        </p:pic>
        <p:sp>
          <p:nvSpPr>
            <p:cNvPr id="75" name="TextBox 74"/>
            <p:cNvSpPr txBox="1"/>
            <p:nvPr/>
          </p:nvSpPr>
          <p:spPr>
            <a:xfrm>
              <a:off x="10275380" y="1505472"/>
              <a:ext cx="1294531" cy="184709"/>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Profile</a:t>
              </a:r>
            </a:p>
          </p:txBody>
        </p:sp>
      </p:grpSp>
      <p:cxnSp>
        <p:nvCxnSpPr>
          <p:cNvPr id="14" name="Elbow Connector 13"/>
          <p:cNvCxnSpPr>
            <a:stCxn id="449" idx="1"/>
            <a:endCxn id="475" idx="3"/>
          </p:cNvCxnSpPr>
          <p:nvPr/>
        </p:nvCxnSpPr>
        <p:spPr>
          <a:xfrm rot="10800000">
            <a:off x="6999678" y="4115610"/>
            <a:ext cx="2589913" cy="653555"/>
          </a:xfrm>
          <a:prstGeom prst="bentConnector3">
            <a:avLst>
              <a:gd name="adj1" fmla="val 59627"/>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7" name="Group 76"/>
          <p:cNvGrpSpPr/>
          <p:nvPr/>
        </p:nvGrpSpPr>
        <p:grpSpPr>
          <a:xfrm>
            <a:off x="3359686" y="5187933"/>
            <a:ext cx="882446" cy="891969"/>
            <a:chOff x="9353737" y="3470275"/>
            <a:chExt cx="882650" cy="892175"/>
          </a:xfrm>
        </p:grpSpPr>
        <p:sp>
          <p:nvSpPr>
            <p:cNvPr id="78" name="Rectangle 77"/>
            <p:cNvSpPr>
              <a:spLocks noChangeArrowheads="1"/>
            </p:cNvSpPr>
            <p:nvPr/>
          </p:nvSpPr>
          <p:spPr bwMode="auto">
            <a:xfrm>
              <a:off x="9353737" y="3663950"/>
              <a:ext cx="882650" cy="698500"/>
            </a:xfrm>
            <a:prstGeom prst="rect">
              <a:avLst/>
            </a:prstGeom>
            <a:solidFill>
              <a:srgbClr val="FFD0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79" name="Rectangle 78"/>
            <p:cNvSpPr>
              <a:spLocks noChangeArrowheads="1"/>
            </p:cNvSpPr>
            <p:nvPr/>
          </p:nvSpPr>
          <p:spPr bwMode="auto">
            <a:xfrm>
              <a:off x="9593449" y="3470275"/>
              <a:ext cx="42227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217"/>
              <a:r>
                <a:rPr lang="en-US" altLang="en-US" sz="1200" b="1" dirty="0">
                  <a:solidFill>
                    <a:srgbClr val="7F7F7F"/>
                  </a:solidFill>
                </a:rPr>
                <a:t>Jam</a:t>
              </a:r>
              <a:endParaRPr lang="en-US" altLang="en-US" sz="1800" dirty="0"/>
            </a:p>
          </p:txBody>
        </p:sp>
        <p:pic>
          <p:nvPicPr>
            <p:cNvPr id="81" name="Picture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60099" y="3725863"/>
              <a:ext cx="673100" cy="5826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Freeform 39"/>
            <p:cNvSpPr>
              <a:spLocks/>
            </p:cNvSpPr>
            <p:nvPr/>
          </p:nvSpPr>
          <p:spPr bwMode="auto">
            <a:xfrm>
              <a:off x="9445812" y="3706813"/>
              <a:ext cx="696913" cy="614363"/>
            </a:xfrm>
            <a:custGeom>
              <a:avLst/>
              <a:gdLst>
                <a:gd name="T0" fmla="*/ 219 w 439"/>
                <a:gd name="T1" fmla="*/ 0 h 387"/>
                <a:gd name="T2" fmla="*/ 242 w 439"/>
                <a:gd name="T3" fmla="*/ 1 h 387"/>
                <a:gd name="T4" fmla="*/ 263 w 439"/>
                <a:gd name="T5" fmla="*/ 5 h 387"/>
                <a:gd name="T6" fmla="*/ 284 w 439"/>
                <a:gd name="T7" fmla="*/ 9 h 387"/>
                <a:gd name="T8" fmla="*/ 305 w 439"/>
                <a:gd name="T9" fmla="*/ 16 h 387"/>
                <a:gd name="T10" fmla="*/ 324 w 439"/>
                <a:gd name="T11" fmla="*/ 24 h 387"/>
                <a:gd name="T12" fmla="*/ 342 w 439"/>
                <a:gd name="T13" fmla="*/ 33 h 387"/>
                <a:gd name="T14" fmla="*/ 374 w 439"/>
                <a:gd name="T15" fmla="*/ 56 h 387"/>
                <a:gd name="T16" fmla="*/ 388 w 439"/>
                <a:gd name="T17" fmla="*/ 71 h 387"/>
                <a:gd name="T18" fmla="*/ 401 w 439"/>
                <a:gd name="T19" fmla="*/ 85 h 387"/>
                <a:gd name="T20" fmla="*/ 412 w 439"/>
                <a:gd name="T21" fmla="*/ 101 h 387"/>
                <a:gd name="T22" fmla="*/ 421 w 439"/>
                <a:gd name="T23" fmla="*/ 118 h 387"/>
                <a:gd name="T24" fmla="*/ 429 w 439"/>
                <a:gd name="T25" fmla="*/ 136 h 387"/>
                <a:gd name="T26" fmla="*/ 434 w 439"/>
                <a:gd name="T27" fmla="*/ 154 h 387"/>
                <a:gd name="T28" fmla="*/ 438 w 439"/>
                <a:gd name="T29" fmla="*/ 174 h 387"/>
                <a:gd name="T30" fmla="*/ 439 w 439"/>
                <a:gd name="T31" fmla="*/ 194 h 387"/>
                <a:gd name="T32" fmla="*/ 438 w 439"/>
                <a:gd name="T33" fmla="*/ 213 h 387"/>
                <a:gd name="T34" fmla="*/ 434 w 439"/>
                <a:gd name="T35" fmla="*/ 233 h 387"/>
                <a:gd name="T36" fmla="*/ 429 w 439"/>
                <a:gd name="T37" fmla="*/ 251 h 387"/>
                <a:gd name="T38" fmla="*/ 421 w 439"/>
                <a:gd name="T39" fmla="*/ 269 h 387"/>
                <a:gd name="T40" fmla="*/ 412 w 439"/>
                <a:gd name="T41" fmla="*/ 286 h 387"/>
                <a:gd name="T42" fmla="*/ 401 w 439"/>
                <a:gd name="T43" fmla="*/ 302 h 387"/>
                <a:gd name="T44" fmla="*/ 388 w 439"/>
                <a:gd name="T45" fmla="*/ 317 h 387"/>
                <a:gd name="T46" fmla="*/ 374 w 439"/>
                <a:gd name="T47" fmla="*/ 331 h 387"/>
                <a:gd name="T48" fmla="*/ 342 w 439"/>
                <a:gd name="T49" fmla="*/ 354 h 387"/>
                <a:gd name="T50" fmla="*/ 324 w 439"/>
                <a:gd name="T51" fmla="*/ 364 h 387"/>
                <a:gd name="T52" fmla="*/ 305 w 439"/>
                <a:gd name="T53" fmla="*/ 372 h 387"/>
                <a:gd name="T54" fmla="*/ 284 w 439"/>
                <a:gd name="T55" fmla="*/ 378 h 387"/>
                <a:gd name="T56" fmla="*/ 263 w 439"/>
                <a:gd name="T57" fmla="*/ 383 h 387"/>
                <a:gd name="T58" fmla="*/ 242 w 439"/>
                <a:gd name="T59" fmla="*/ 386 h 387"/>
                <a:gd name="T60" fmla="*/ 219 w 439"/>
                <a:gd name="T61" fmla="*/ 387 h 387"/>
                <a:gd name="T62" fmla="*/ 197 w 439"/>
                <a:gd name="T63" fmla="*/ 386 h 387"/>
                <a:gd name="T64" fmla="*/ 175 w 439"/>
                <a:gd name="T65" fmla="*/ 383 h 387"/>
                <a:gd name="T66" fmla="*/ 154 w 439"/>
                <a:gd name="T67" fmla="*/ 378 h 387"/>
                <a:gd name="T68" fmla="*/ 134 w 439"/>
                <a:gd name="T69" fmla="*/ 372 h 387"/>
                <a:gd name="T70" fmla="*/ 115 w 439"/>
                <a:gd name="T71" fmla="*/ 364 h 387"/>
                <a:gd name="T72" fmla="*/ 97 w 439"/>
                <a:gd name="T73" fmla="*/ 354 h 387"/>
                <a:gd name="T74" fmla="*/ 65 w 439"/>
                <a:gd name="T75" fmla="*/ 331 h 387"/>
                <a:gd name="T76" fmla="*/ 50 w 439"/>
                <a:gd name="T77" fmla="*/ 317 h 387"/>
                <a:gd name="T78" fmla="*/ 38 w 439"/>
                <a:gd name="T79" fmla="*/ 302 h 387"/>
                <a:gd name="T80" fmla="*/ 27 w 439"/>
                <a:gd name="T81" fmla="*/ 286 h 387"/>
                <a:gd name="T82" fmla="*/ 17 w 439"/>
                <a:gd name="T83" fmla="*/ 269 h 387"/>
                <a:gd name="T84" fmla="*/ 10 w 439"/>
                <a:gd name="T85" fmla="*/ 251 h 387"/>
                <a:gd name="T86" fmla="*/ 4 w 439"/>
                <a:gd name="T87" fmla="*/ 233 h 387"/>
                <a:gd name="T88" fmla="*/ 1 w 439"/>
                <a:gd name="T89" fmla="*/ 213 h 387"/>
                <a:gd name="T90" fmla="*/ 0 w 439"/>
                <a:gd name="T91" fmla="*/ 194 h 387"/>
                <a:gd name="T92" fmla="*/ 1 w 439"/>
                <a:gd name="T93" fmla="*/ 174 h 387"/>
                <a:gd name="T94" fmla="*/ 4 w 439"/>
                <a:gd name="T95" fmla="*/ 154 h 387"/>
                <a:gd name="T96" fmla="*/ 10 w 439"/>
                <a:gd name="T97" fmla="*/ 136 h 387"/>
                <a:gd name="T98" fmla="*/ 17 w 439"/>
                <a:gd name="T99" fmla="*/ 118 h 387"/>
                <a:gd name="T100" fmla="*/ 27 w 439"/>
                <a:gd name="T101" fmla="*/ 101 h 387"/>
                <a:gd name="T102" fmla="*/ 38 w 439"/>
                <a:gd name="T103" fmla="*/ 85 h 387"/>
                <a:gd name="T104" fmla="*/ 50 w 439"/>
                <a:gd name="T105" fmla="*/ 71 h 387"/>
                <a:gd name="T106" fmla="*/ 65 w 439"/>
                <a:gd name="T107" fmla="*/ 56 h 387"/>
                <a:gd name="T108" fmla="*/ 97 w 439"/>
                <a:gd name="T109" fmla="*/ 33 h 387"/>
                <a:gd name="T110" fmla="*/ 115 w 439"/>
                <a:gd name="T111" fmla="*/ 24 h 387"/>
                <a:gd name="T112" fmla="*/ 134 w 439"/>
                <a:gd name="T113" fmla="*/ 16 h 387"/>
                <a:gd name="T114" fmla="*/ 154 w 439"/>
                <a:gd name="T115" fmla="*/ 9 h 387"/>
                <a:gd name="T116" fmla="*/ 175 w 439"/>
                <a:gd name="T117" fmla="*/ 5 h 387"/>
                <a:gd name="T118" fmla="*/ 197 w 439"/>
                <a:gd name="T119" fmla="*/ 1 h 387"/>
                <a:gd name="T120" fmla="*/ 219 w 439"/>
                <a:gd name="T121"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9" h="387">
                  <a:moveTo>
                    <a:pt x="219" y="0"/>
                  </a:moveTo>
                  <a:lnTo>
                    <a:pt x="242" y="1"/>
                  </a:lnTo>
                  <a:lnTo>
                    <a:pt x="263" y="5"/>
                  </a:lnTo>
                  <a:lnTo>
                    <a:pt x="284" y="9"/>
                  </a:lnTo>
                  <a:lnTo>
                    <a:pt x="305" y="16"/>
                  </a:lnTo>
                  <a:lnTo>
                    <a:pt x="324" y="24"/>
                  </a:lnTo>
                  <a:lnTo>
                    <a:pt x="342" y="33"/>
                  </a:lnTo>
                  <a:lnTo>
                    <a:pt x="374" y="56"/>
                  </a:lnTo>
                  <a:lnTo>
                    <a:pt x="388" y="71"/>
                  </a:lnTo>
                  <a:lnTo>
                    <a:pt x="401" y="85"/>
                  </a:lnTo>
                  <a:lnTo>
                    <a:pt x="412" y="101"/>
                  </a:lnTo>
                  <a:lnTo>
                    <a:pt x="421" y="118"/>
                  </a:lnTo>
                  <a:lnTo>
                    <a:pt x="429" y="136"/>
                  </a:lnTo>
                  <a:lnTo>
                    <a:pt x="434" y="154"/>
                  </a:lnTo>
                  <a:lnTo>
                    <a:pt x="438" y="174"/>
                  </a:lnTo>
                  <a:lnTo>
                    <a:pt x="439" y="194"/>
                  </a:lnTo>
                  <a:lnTo>
                    <a:pt x="438" y="213"/>
                  </a:lnTo>
                  <a:lnTo>
                    <a:pt x="434" y="233"/>
                  </a:lnTo>
                  <a:lnTo>
                    <a:pt x="429" y="251"/>
                  </a:lnTo>
                  <a:lnTo>
                    <a:pt x="421" y="269"/>
                  </a:lnTo>
                  <a:lnTo>
                    <a:pt x="412" y="286"/>
                  </a:lnTo>
                  <a:lnTo>
                    <a:pt x="401" y="302"/>
                  </a:lnTo>
                  <a:lnTo>
                    <a:pt x="388" y="317"/>
                  </a:lnTo>
                  <a:lnTo>
                    <a:pt x="374" y="331"/>
                  </a:lnTo>
                  <a:lnTo>
                    <a:pt x="342" y="354"/>
                  </a:lnTo>
                  <a:lnTo>
                    <a:pt x="324" y="364"/>
                  </a:lnTo>
                  <a:lnTo>
                    <a:pt x="305" y="372"/>
                  </a:lnTo>
                  <a:lnTo>
                    <a:pt x="284" y="378"/>
                  </a:lnTo>
                  <a:lnTo>
                    <a:pt x="263" y="383"/>
                  </a:lnTo>
                  <a:lnTo>
                    <a:pt x="242" y="386"/>
                  </a:lnTo>
                  <a:lnTo>
                    <a:pt x="219" y="387"/>
                  </a:lnTo>
                  <a:lnTo>
                    <a:pt x="197" y="386"/>
                  </a:lnTo>
                  <a:lnTo>
                    <a:pt x="175" y="383"/>
                  </a:lnTo>
                  <a:lnTo>
                    <a:pt x="154" y="378"/>
                  </a:lnTo>
                  <a:lnTo>
                    <a:pt x="134" y="372"/>
                  </a:lnTo>
                  <a:lnTo>
                    <a:pt x="115" y="364"/>
                  </a:lnTo>
                  <a:lnTo>
                    <a:pt x="97" y="354"/>
                  </a:lnTo>
                  <a:lnTo>
                    <a:pt x="65" y="331"/>
                  </a:lnTo>
                  <a:lnTo>
                    <a:pt x="50" y="317"/>
                  </a:lnTo>
                  <a:lnTo>
                    <a:pt x="38" y="302"/>
                  </a:lnTo>
                  <a:lnTo>
                    <a:pt x="27" y="286"/>
                  </a:lnTo>
                  <a:lnTo>
                    <a:pt x="17" y="269"/>
                  </a:lnTo>
                  <a:lnTo>
                    <a:pt x="10" y="251"/>
                  </a:lnTo>
                  <a:lnTo>
                    <a:pt x="4" y="233"/>
                  </a:lnTo>
                  <a:lnTo>
                    <a:pt x="1" y="213"/>
                  </a:lnTo>
                  <a:lnTo>
                    <a:pt x="0" y="194"/>
                  </a:lnTo>
                  <a:lnTo>
                    <a:pt x="1" y="174"/>
                  </a:lnTo>
                  <a:lnTo>
                    <a:pt x="4" y="154"/>
                  </a:lnTo>
                  <a:lnTo>
                    <a:pt x="10" y="136"/>
                  </a:lnTo>
                  <a:lnTo>
                    <a:pt x="17" y="118"/>
                  </a:lnTo>
                  <a:lnTo>
                    <a:pt x="27" y="101"/>
                  </a:lnTo>
                  <a:lnTo>
                    <a:pt x="38" y="85"/>
                  </a:lnTo>
                  <a:lnTo>
                    <a:pt x="50" y="71"/>
                  </a:lnTo>
                  <a:lnTo>
                    <a:pt x="65" y="56"/>
                  </a:lnTo>
                  <a:lnTo>
                    <a:pt x="97" y="33"/>
                  </a:lnTo>
                  <a:lnTo>
                    <a:pt x="115" y="24"/>
                  </a:lnTo>
                  <a:lnTo>
                    <a:pt x="134" y="16"/>
                  </a:lnTo>
                  <a:lnTo>
                    <a:pt x="154" y="9"/>
                  </a:lnTo>
                  <a:lnTo>
                    <a:pt x="175" y="5"/>
                  </a:lnTo>
                  <a:lnTo>
                    <a:pt x="197" y="1"/>
                  </a:lnTo>
                  <a:lnTo>
                    <a:pt x="219" y="0"/>
                  </a:lnTo>
                  <a:close/>
                </a:path>
              </a:pathLst>
            </a:custGeom>
            <a:noFill/>
            <a:ln w="30163" cap="rnd">
              <a:solidFill>
                <a:srgbClr val="9999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9" tIns="45709" rIns="91419" bIns="45709" numCol="1" anchor="t" anchorCtr="0" compatLnSpc="1">
              <a:prstTxWarp prst="textNoShape">
                <a:avLst/>
              </a:prstTxWarp>
            </a:bodyPr>
            <a:lstStyle/>
            <a:p>
              <a:endParaRPr lang="en-US"/>
            </a:p>
          </p:txBody>
        </p:sp>
      </p:grpSp>
      <p:cxnSp>
        <p:nvCxnSpPr>
          <p:cNvPr id="5" name="Elbow Connector 4"/>
          <p:cNvCxnSpPr>
            <a:stCxn id="79" idx="0"/>
            <a:endCxn id="423" idx="2"/>
          </p:cNvCxnSpPr>
          <p:nvPr/>
        </p:nvCxnSpPr>
        <p:spPr>
          <a:xfrm rot="5400000" flipH="1" flipV="1">
            <a:off x="3447295" y="4822269"/>
            <a:ext cx="728802" cy="2527"/>
          </a:xfrm>
          <a:prstGeom prst="bentConnector3">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9" name="Oval 88"/>
          <p:cNvSpPr/>
          <p:nvPr/>
        </p:nvSpPr>
        <p:spPr bwMode="gray">
          <a:xfrm>
            <a:off x="6320667" y="5708567"/>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10</a:t>
            </a:r>
          </a:p>
        </p:txBody>
      </p:sp>
      <p:sp>
        <p:nvSpPr>
          <p:cNvPr id="90" name="Oval 89"/>
          <p:cNvSpPr/>
          <p:nvPr/>
        </p:nvSpPr>
        <p:spPr bwMode="gray">
          <a:xfrm>
            <a:off x="8170839" y="5026389"/>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9</a:t>
            </a:r>
          </a:p>
        </p:txBody>
      </p:sp>
      <p:sp>
        <p:nvSpPr>
          <p:cNvPr id="91" name="Oval 90"/>
          <p:cNvSpPr/>
          <p:nvPr/>
        </p:nvSpPr>
        <p:spPr bwMode="gray">
          <a:xfrm>
            <a:off x="10772454" y="5090706"/>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8</a:t>
            </a:r>
          </a:p>
        </p:txBody>
      </p:sp>
      <p:sp>
        <p:nvSpPr>
          <p:cNvPr id="95" name="Oval 94"/>
          <p:cNvSpPr/>
          <p:nvPr/>
        </p:nvSpPr>
        <p:spPr bwMode="gray">
          <a:xfrm>
            <a:off x="2530148" y="3296575"/>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a:t>
            </a:r>
          </a:p>
        </p:txBody>
      </p:sp>
      <p:grpSp>
        <p:nvGrpSpPr>
          <p:cNvPr id="3" name="Group 2"/>
          <p:cNvGrpSpPr/>
          <p:nvPr/>
        </p:nvGrpSpPr>
        <p:grpSpPr>
          <a:xfrm>
            <a:off x="308105" y="3211220"/>
            <a:ext cx="1297759" cy="890777"/>
            <a:chOff x="306765" y="3211963"/>
            <a:chExt cx="1298059" cy="890983"/>
          </a:xfrm>
        </p:grpSpPr>
        <p:grpSp>
          <p:nvGrpSpPr>
            <p:cNvPr id="232" name="Group 231"/>
            <p:cNvGrpSpPr/>
            <p:nvPr/>
          </p:nvGrpSpPr>
          <p:grpSpPr>
            <a:xfrm>
              <a:off x="306765" y="3211963"/>
              <a:ext cx="1298059" cy="890983"/>
              <a:chOff x="9840226" y="1505472"/>
              <a:chExt cx="1563244" cy="919331"/>
            </a:xfrm>
          </p:grpSpPr>
          <p:sp>
            <p:nvSpPr>
              <p:cNvPr id="233" name="Rectangle 232"/>
              <p:cNvSpPr/>
              <p:nvPr/>
            </p:nvSpPr>
            <p:spPr bwMode="gray">
              <a:xfrm>
                <a:off x="10140757" y="1726618"/>
                <a:ext cx="1035134" cy="698185"/>
              </a:xfrm>
              <a:prstGeom prst="rect">
                <a:avLst/>
              </a:prstGeom>
              <a:solidFill>
                <a:schemeClr val="bg1">
                  <a:lumMod val="65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235" name="TextBox 234"/>
              <p:cNvSpPr txBox="1"/>
              <p:nvPr/>
            </p:nvSpPr>
            <p:spPr>
              <a:xfrm>
                <a:off x="9840226" y="1505472"/>
                <a:ext cx="1563244" cy="190541"/>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Profile</a:t>
                </a:r>
              </a:p>
            </p:txBody>
          </p:sp>
        </p:grpSp>
        <p:pic>
          <p:nvPicPr>
            <p:cNvPr id="97" name="Picture 96"/>
            <p:cNvPicPr>
              <a:picLocks noChangeAspect="1"/>
            </p:cNvPicPr>
            <p:nvPr/>
          </p:nvPicPr>
          <p:blipFill>
            <a:blip r:embed="rId7"/>
            <a:stretch>
              <a:fillRect/>
            </a:stretch>
          </p:blipFill>
          <p:spPr>
            <a:xfrm>
              <a:off x="711403" y="3456032"/>
              <a:ext cx="580141" cy="617171"/>
            </a:xfrm>
            <a:prstGeom prst="ellipse">
              <a:avLst/>
            </a:prstGeom>
            <a:ln w="28575">
              <a:solidFill>
                <a:schemeClr val="bg2">
                  <a:lumMod val="75000"/>
                </a:schemeClr>
              </a:solidFill>
            </a:ln>
          </p:spPr>
        </p:pic>
      </p:grpSp>
      <p:cxnSp>
        <p:nvCxnSpPr>
          <p:cNvPr id="11" name="Elbow Connector 10"/>
          <p:cNvCxnSpPr>
            <a:stCxn id="420" idx="1"/>
            <a:endCxn id="423" idx="3"/>
          </p:cNvCxnSpPr>
          <p:nvPr/>
        </p:nvCxnSpPr>
        <p:spPr>
          <a:xfrm rot="10800000">
            <a:off x="4241842" y="4120881"/>
            <a:ext cx="2513721" cy="1183064"/>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2146115" y="2483583"/>
            <a:ext cx="1294231"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Goals</a:t>
            </a:r>
          </a:p>
        </p:txBody>
      </p:sp>
      <p:sp>
        <p:nvSpPr>
          <p:cNvPr id="107" name="TextBox 106"/>
          <p:cNvSpPr txBox="1"/>
          <p:nvPr/>
        </p:nvSpPr>
        <p:spPr>
          <a:xfrm>
            <a:off x="2863970" y="3183199"/>
            <a:ext cx="649598" cy="5077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Add learning activity</a:t>
            </a:r>
          </a:p>
        </p:txBody>
      </p:sp>
      <p:grpSp>
        <p:nvGrpSpPr>
          <p:cNvPr id="110" name="Group 109"/>
          <p:cNvGrpSpPr/>
          <p:nvPr/>
        </p:nvGrpSpPr>
        <p:grpSpPr>
          <a:xfrm>
            <a:off x="2369138" y="2420827"/>
            <a:ext cx="859337" cy="676499"/>
            <a:chOff x="6457975" y="2872699"/>
            <a:chExt cx="859536" cy="676656"/>
          </a:xfrm>
        </p:grpSpPr>
        <p:sp>
          <p:nvSpPr>
            <p:cNvPr id="111" name="Rectangle 110"/>
            <p:cNvSpPr/>
            <p:nvPr/>
          </p:nvSpPr>
          <p:spPr bwMode="gray">
            <a:xfrm>
              <a:off x="6457975" y="2872699"/>
              <a:ext cx="859536" cy="676656"/>
            </a:xfrm>
            <a:prstGeom prst="rect">
              <a:avLst/>
            </a:prstGeom>
            <a:solidFill>
              <a:srgbClr val="D4652D"/>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112" name="Picture 111"/>
            <p:cNvPicPr>
              <a:picLocks noChangeAspect="1"/>
            </p:cNvPicPr>
            <p:nvPr/>
          </p:nvPicPr>
          <p:blipFill rotWithShape="1">
            <a:blip r:embed="rId9"/>
            <a:srcRect l="18956" t="7002"/>
            <a:stretch/>
          </p:blipFill>
          <p:spPr>
            <a:xfrm>
              <a:off x="6648440" y="2949659"/>
              <a:ext cx="494578" cy="497550"/>
            </a:xfrm>
            <a:prstGeom prst="ellipse">
              <a:avLst/>
            </a:prstGeom>
            <a:ln w="28575">
              <a:solidFill>
                <a:schemeClr val="bg2">
                  <a:lumMod val="75000"/>
                </a:schemeClr>
              </a:solidFill>
            </a:ln>
          </p:spPr>
        </p:pic>
      </p:grpSp>
      <p:cxnSp>
        <p:nvCxnSpPr>
          <p:cNvPr id="19" name="Elbow Connector 18"/>
          <p:cNvCxnSpPr>
            <a:stCxn id="423" idx="1"/>
            <a:endCxn id="111" idx="2"/>
          </p:cNvCxnSpPr>
          <p:nvPr/>
        </p:nvCxnSpPr>
        <p:spPr>
          <a:xfrm rot="10800000">
            <a:off x="2798808" y="3097326"/>
            <a:ext cx="585270" cy="1023555"/>
          </a:xfrm>
          <a:prstGeom prst="bentConnector2">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4" name="Flowchart: Off-page Connector 123"/>
          <p:cNvSpPr/>
          <p:nvPr/>
        </p:nvSpPr>
        <p:spPr bwMode="gray">
          <a:xfrm>
            <a:off x="2245138" y="1465689"/>
            <a:ext cx="1096184" cy="545129"/>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Perform &amp; Reward</a:t>
            </a:r>
          </a:p>
        </p:txBody>
      </p:sp>
      <p:cxnSp>
        <p:nvCxnSpPr>
          <p:cNvPr id="66" name="Elbow Connector 65"/>
          <p:cNvCxnSpPr>
            <a:stCxn id="104" idx="0"/>
            <a:endCxn id="124" idx="2"/>
          </p:cNvCxnSpPr>
          <p:nvPr/>
        </p:nvCxnSpPr>
        <p:spPr>
          <a:xfrm rot="16200000" flipV="1">
            <a:off x="2556849" y="2247200"/>
            <a:ext cx="472766" cy="1"/>
          </a:xfrm>
          <a:prstGeom prst="bentConnector3">
            <a:avLst>
              <a:gd name="adj1" fmla="val 5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6" name="Oval 145"/>
          <p:cNvSpPr/>
          <p:nvPr/>
        </p:nvSpPr>
        <p:spPr bwMode="gray">
          <a:xfrm>
            <a:off x="6256657" y="4873267"/>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6a</a:t>
            </a:r>
          </a:p>
        </p:txBody>
      </p:sp>
      <p:sp>
        <p:nvSpPr>
          <p:cNvPr id="155" name="Oval 154"/>
          <p:cNvSpPr/>
          <p:nvPr/>
        </p:nvSpPr>
        <p:spPr bwMode="gray">
          <a:xfrm>
            <a:off x="3524111" y="4742225"/>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11</a:t>
            </a:r>
          </a:p>
        </p:txBody>
      </p:sp>
      <p:sp>
        <p:nvSpPr>
          <p:cNvPr id="221" name="5-Point Star 220"/>
          <p:cNvSpPr/>
          <p:nvPr/>
        </p:nvSpPr>
        <p:spPr bwMode="gray">
          <a:xfrm>
            <a:off x="2136898" y="3458861"/>
            <a:ext cx="726952" cy="537637"/>
          </a:xfrm>
          <a:prstGeom prst="star5">
            <a:avLst/>
          </a:prstGeom>
          <a:solidFill>
            <a:schemeClr val="accent1"/>
          </a:solidFill>
          <a:ln w="6350" algn="ctr">
            <a:solidFill>
              <a:schemeClr val="tx1"/>
            </a:solidFill>
            <a:miter lim="800000"/>
            <a:headEnd/>
            <a:tailEnd/>
          </a:ln>
        </p:spPr>
        <p:txBody>
          <a:bodyPr lIns="0" tIns="0" rIns="0" bIns="0" rtlCol="0" anchor="ctr"/>
          <a:lstStyle/>
          <a:p>
            <a:pPr algn="ctr" defTabSz="914217" fontAlgn="base">
              <a:spcBef>
                <a:spcPct val="50000"/>
              </a:spcBef>
              <a:spcAft>
                <a:spcPct val="0"/>
              </a:spcAft>
              <a:buClr>
                <a:srgbClr val="F0AB00"/>
              </a:buClr>
              <a:buSzPct val="80000"/>
            </a:pPr>
            <a:r>
              <a:rPr lang="en-US" sz="1000" kern="0" dirty="0">
                <a:ea typeface="Arial Unicode MS" pitchFamily="34" charset="-128"/>
                <a:cs typeface="Arial Unicode MS" pitchFamily="34" charset="-128"/>
              </a:rPr>
              <a:t>Start</a:t>
            </a:r>
          </a:p>
        </p:txBody>
      </p:sp>
      <p:cxnSp>
        <p:nvCxnSpPr>
          <p:cNvPr id="242" name="Elbow Connector 241"/>
          <p:cNvCxnSpPr>
            <a:stCxn id="476" idx="1"/>
            <a:endCxn id="207" idx="3"/>
          </p:cNvCxnSpPr>
          <p:nvPr/>
        </p:nvCxnSpPr>
        <p:spPr>
          <a:xfrm rot="10800000">
            <a:off x="4226481" y="3671092"/>
            <a:ext cx="1845050" cy="2627"/>
          </a:xfrm>
          <a:prstGeom prst="bentConnector3">
            <a:avLst>
              <a:gd name="adj1" fmla="val 50000"/>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5" name="Elbow Connector 254"/>
          <p:cNvCxnSpPr>
            <a:stCxn id="476" idx="0"/>
            <a:endCxn id="470" idx="2"/>
          </p:cNvCxnSpPr>
          <p:nvPr/>
        </p:nvCxnSpPr>
        <p:spPr>
          <a:xfrm rot="5400000" flipH="1" flipV="1">
            <a:off x="6090288" y="3101717"/>
            <a:ext cx="957273" cy="2111"/>
          </a:xfrm>
          <a:prstGeom prst="bentConnector3">
            <a:avLst>
              <a:gd name="adj1" fmla="val 50000"/>
            </a:avLst>
          </a:prstGeom>
          <a:ln w="63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9" name="TextBox 278"/>
          <p:cNvSpPr txBox="1"/>
          <p:nvPr/>
        </p:nvSpPr>
        <p:spPr>
          <a:xfrm>
            <a:off x="5217636" y="2726577"/>
            <a:ext cx="1329202" cy="33847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Link CPM activities to development goals</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287" name="TextBox 286"/>
          <p:cNvSpPr txBox="1"/>
          <p:nvPr/>
        </p:nvSpPr>
        <p:spPr>
          <a:xfrm>
            <a:off x="6885262" y="3051578"/>
            <a:ext cx="1173241" cy="5077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Review development goals during PM review</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grpSp>
        <p:nvGrpSpPr>
          <p:cNvPr id="17" name="Group 16"/>
          <p:cNvGrpSpPr/>
          <p:nvPr/>
        </p:nvGrpSpPr>
        <p:grpSpPr>
          <a:xfrm>
            <a:off x="3384077" y="3578780"/>
            <a:ext cx="857764" cy="880350"/>
            <a:chOff x="479280" y="5250613"/>
            <a:chExt cx="857963" cy="880554"/>
          </a:xfrm>
        </p:grpSpPr>
        <p:sp>
          <p:nvSpPr>
            <p:cNvPr id="207" name="TextBox 206"/>
            <p:cNvSpPr txBox="1"/>
            <p:nvPr/>
          </p:nvSpPr>
          <p:spPr>
            <a:xfrm>
              <a:off x="489733" y="5250613"/>
              <a:ext cx="832145"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Learning</a:t>
              </a:r>
            </a:p>
          </p:txBody>
        </p:sp>
        <p:sp>
          <p:nvSpPr>
            <p:cNvPr id="423" name="Rectangle 422"/>
            <p:cNvSpPr/>
            <p:nvPr/>
          </p:nvSpPr>
          <p:spPr bwMode="gray">
            <a:xfrm>
              <a:off x="479280" y="5454511"/>
              <a:ext cx="857963" cy="676656"/>
            </a:xfrm>
            <a:prstGeom prst="rect">
              <a:avLst/>
            </a:prstGeom>
            <a:solidFill>
              <a:srgbClr val="9E3039"/>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424" name="Picture 423"/>
            <p:cNvPicPr>
              <a:picLocks noChangeAspect="1"/>
            </p:cNvPicPr>
            <p:nvPr/>
          </p:nvPicPr>
          <p:blipFill rotWithShape="1">
            <a:blip r:embed="rId10"/>
            <a:srcRect b="32705"/>
            <a:stretch/>
          </p:blipFill>
          <p:spPr>
            <a:xfrm>
              <a:off x="550337" y="5537608"/>
              <a:ext cx="716035" cy="488543"/>
            </a:xfrm>
            <a:prstGeom prst="ellipse">
              <a:avLst/>
            </a:prstGeom>
            <a:ln w="28575">
              <a:solidFill>
                <a:schemeClr val="bg2">
                  <a:lumMod val="75000"/>
                </a:schemeClr>
              </a:solidFill>
            </a:ln>
          </p:spPr>
        </p:pic>
      </p:grpSp>
      <p:cxnSp>
        <p:nvCxnSpPr>
          <p:cNvPr id="458" name="Elbow Connector 457"/>
          <p:cNvCxnSpPr>
            <a:stCxn id="456" idx="1"/>
            <a:endCxn id="475" idx="3"/>
          </p:cNvCxnSpPr>
          <p:nvPr/>
        </p:nvCxnSpPr>
        <p:spPr>
          <a:xfrm rot="10800000" flipV="1">
            <a:off x="6999676" y="3537370"/>
            <a:ext cx="3006324" cy="578239"/>
          </a:xfrm>
          <a:prstGeom prst="bentConnector3">
            <a:avLst>
              <a:gd name="adj1" fmla="val 5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0" name="Elbow Connector 259"/>
          <p:cNvCxnSpPr>
            <a:stCxn id="476" idx="3"/>
            <a:endCxn id="466" idx="2"/>
          </p:cNvCxnSpPr>
          <p:nvPr/>
        </p:nvCxnSpPr>
        <p:spPr>
          <a:xfrm flipV="1">
            <a:off x="7064209" y="2722099"/>
            <a:ext cx="1034087" cy="951621"/>
          </a:xfrm>
          <a:prstGeom prst="bentConnector2">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69" name="Group 468"/>
          <p:cNvGrpSpPr/>
          <p:nvPr/>
        </p:nvGrpSpPr>
        <p:grpSpPr>
          <a:xfrm>
            <a:off x="5992829" y="1734936"/>
            <a:ext cx="1187770" cy="889199"/>
            <a:chOff x="7737214" y="2659950"/>
            <a:chExt cx="1188045" cy="889405"/>
          </a:xfrm>
        </p:grpSpPr>
        <p:sp>
          <p:nvSpPr>
            <p:cNvPr id="470" name="Rectangle 469"/>
            <p:cNvSpPr/>
            <p:nvPr/>
          </p:nvSpPr>
          <p:spPr bwMode="gray">
            <a:xfrm>
              <a:off x="7884731" y="2872699"/>
              <a:ext cx="859536" cy="676656"/>
            </a:xfrm>
            <a:prstGeom prst="rect">
              <a:avLst/>
            </a:prstGeom>
            <a:solidFill>
              <a:srgbClr val="92D050"/>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71" name="TextBox 470"/>
            <p:cNvSpPr txBox="1"/>
            <p:nvPr/>
          </p:nvSpPr>
          <p:spPr>
            <a:xfrm>
              <a:off x="7737214" y="2659950"/>
              <a:ext cx="1188045" cy="188192"/>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Continuous PM</a:t>
              </a:r>
            </a:p>
          </p:txBody>
        </p:sp>
        <p:pic>
          <p:nvPicPr>
            <p:cNvPr id="472" name="Picture 471"/>
            <p:cNvPicPr>
              <a:picLocks noChangeAspect="1"/>
            </p:cNvPicPr>
            <p:nvPr/>
          </p:nvPicPr>
          <p:blipFill>
            <a:blip r:embed="rId11"/>
            <a:stretch>
              <a:fillRect/>
            </a:stretch>
          </p:blipFill>
          <p:spPr>
            <a:xfrm>
              <a:off x="7961380" y="2966820"/>
              <a:ext cx="745295" cy="470109"/>
            </a:xfrm>
            <a:prstGeom prst="ellipse">
              <a:avLst/>
            </a:prstGeom>
            <a:ln w="28575">
              <a:solidFill>
                <a:schemeClr val="bg2">
                  <a:lumMod val="75000"/>
                </a:schemeClr>
              </a:solidFill>
            </a:ln>
          </p:spPr>
        </p:pic>
      </p:grpSp>
      <p:grpSp>
        <p:nvGrpSpPr>
          <p:cNvPr id="474" name="Group 473"/>
          <p:cNvGrpSpPr/>
          <p:nvPr/>
        </p:nvGrpSpPr>
        <p:grpSpPr>
          <a:xfrm>
            <a:off x="6071529" y="3581408"/>
            <a:ext cx="992680" cy="874193"/>
            <a:chOff x="7676987" y="4055982"/>
            <a:chExt cx="992910" cy="874395"/>
          </a:xfrm>
        </p:grpSpPr>
        <p:sp>
          <p:nvSpPr>
            <p:cNvPr id="475" name="Rectangle 474"/>
            <p:cNvSpPr/>
            <p:nvPr/>
          </p:nvSpPr>
          <p:spPr bwMode="gray">
            <a:xfrm>
              <a:off x="7747386" y="4250239"/>
              <a:ext cx="857963" cy="680138"/>
            </a:xfrm>
            <a:prstGeom prst="rect">
              <a:avLst/>
            </a:prstGeom>
            <a:solidFill>
              <a:schemeClr val="accent1"/>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76" name="TextBox 475"/>
            <p:cNvSpPr txBox="1"/>
            <p:nvPr/>
          </p:nvSpPr>
          <p:spPr>
            <a:xfrm>
              <a:off x="7676987" y="4055982"/>
              <a:ext cx="992910"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Development</a:t>
              </a:r>
            </a:p>
          </p:txBody>
        </p:sp>
        <p:pic>
          <p:nvPicPr>
            <p:cNvPr id="477" name="Picture 476"/>
            <p:cNvPicPr>
              <a:picLocks noChangeAspect="1"/>
            </p:cNvPicPr>
            <p:nvPr/>
          </p:nvPicPr>
          <p:blipFill>
            <a:blip r:embed="rId12"/>
            <a:stretch>
              <a:fillRect/>
            </a:stretch>
          </p:blipFill>
          <p:spPr>
            <a:xfrm>
              <a:off x="7796594" y="4347401"/>
              <a:ext cx="757998" cy="477642"/>
            </a:xfrm>
            <a:prstGeom prst="ellipse">
              <a:avLst/>
            </a:prstGeom>
            <a:ln w="28575">
              <a:solidFill>
                <a:schemeClr val="bg2">
                  <a:lumMod val="75000"/>
                </a:schemeClr>
              </a:solidFill>
            </a:ln>
          </p:spPr>
        </p:pic>
      </p:grpSp>
      <p:sp>
        <p:nvSpPr>
          <p:cNvPr id="493" name="TextBox 492"/>
          <p:cNvSpPr txBox="1"/>
          <p:nvPr/>
        </p:nvSpPr>
        <p:spPr>
          <a:xfrm>
            <a:off x="8552733" y="3380323"/>
            <a:ext cx="1398874" cy="33847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Add development goals from 360 Report</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189" name="TextBox 188"/>
          <p:cNvSpPr txBox="1"/>
          <p:nvPr/>
        </p:nvSpPr>
        <p:spPr>
          <a:xfrm>
            <a:off x="4527240" y="3339499"/>
            <a:ext cx="1407349" cy="5077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Select from learning when defining development goals</a:t>
            </a:r>
          </a:p>
        </p:txBody>
      </p:sp>
      <p:sp>
        <p:nvSpPr>
          <p:cNvPr id="88" name="Flowchart: Off-page Connector 87"/>
          <p:cNvSpPr/>
          <p:nvPr/>
        </p:nvSpPr>
        <p:spPr bwMode="gray">
          <a:xfrm>
            <a:off x="8880018" y="1621176"/>
            <a:ext cx="879571" cy="405012"/>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Perform &amp; Reward</a:t>
            </a:r>
          </a:p>
        </p:txBody>
      </p:sp>
      <p:cxnSp>
        <p:nvCxnSpPr>
          <p:cNvPr id="26" name="Elbow Connector 25"/>
          <p:cNvCxnSpPr>
            <a:stCxn id="467" idx="3"/>
            <a:endCxn id="88" idx="1"/>
          </p:cNvCxnSpPr>
          <p:nvPr/>
        </p:nvCxnSpPr>
        <p:spPr>
          <a:xfrm flipV="1">
            <a:off x="8582376" y="1823682"/>
            <a:ext cx="297641" cy="83638"/>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Oval 83"/>
          <p:cNvSpPr/>
          <p:nvPr/>
        </p:nvSpPr>
        <p:spPr bwMode="gray">
          <a:xfrm>
            <a:off x="4292477" y="3338986"/>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2</a:t>
            </a:r>
          </a:p>
        </p:txBody>
      </p:sp>
      <p:sp>
        <p:nvSpPr>
          <p:cNvPr id="85" name="Oval 84"/>
          <p:cNvSpPr/>
          <p:nvPr/>
        </p:nvSpPr>
        <p:spPr bwMode="gray">
          <a:xfrm>
            <a:off x="8274622" y="3405080"/>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4a</a:t>
            </a:r>
          </a:p>
        </p:txBody>
      </p:sp>
      <p:sp>
        <p:nvSpPr>
          <p:cNvPr id="86" name="Oval 85"/>
          <p:cNvSpPr/>
          <p:nvPr/>
        </p:nvSpPr>
        <p:spPr bwMode="gray">
          <a:xfrm>
            <a:off x="7443727" y="2986548"/>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5a</a:t>
            </a:r>
          </a:p>
        </p:txBody>
      </p:sp>
      <p:sp>
        <p:nvSpPr>
          <p:cNvPr id="94" name="Oval 93"/>
          <p:cNvSpPr/>
          <p:nvPr/>
        </p:nvSpPr>
        <p:spPr bwMode="gray">
          <a:xfrm>
            <a:off x="5552093" y="2475083"/>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3</a:t>
            </a:r>
          </a:p>
        </p:txBody>
      </p:sp>
      <p:cxnSp>
        <p:nvCxnSpPr>
          <p:cNvPr id="119" name="Elbow Connector 118"/>
          <p:cNvCxnSpPr>
            <a:stCxn id="457" idx="3"/>
            <a:endCxn id="207" idx="0"/>
          </p:cNvCxnSpPr>
          <p:nvPr/>
        </p:nvCxnSpPr>
        <p:spPr>
          <a:xfrm flipH="1">
            <a:off x="3810504" y="3055165"/>
            <a:ext cx="7180435" cy="523615"/>
          </a:xfrm>
          <a:prstGeom prst="bentConnector4">
            <a:avLst>
              <a:gd name="adj1" fmla="val -3183"/>
              <a:gd name="adj2" fmla="val -300289"/>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TextBox 139"/>
          <p:cNvSpPr txBox="1"/>
          <p:nvPr/>
        </p:nvSpPr>
        <p:spPr>
          <a:xfrm>
            <a:off x="10351361" y="2254337"/>
            <a:ext cx="886873" cy="5077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Add learning activity from 360 Report</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141" name="Oval 140"/>
          <p:cNvSpPr/>
          <p:nvPr/>
        </p:nvSpPr>
        <p:spPr bwMode="gray">
          <a:xfrm>
            <a:off x="10645883" y="1999631"/>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4b</a:t>
            </a:r>
          </a:p>
        </p:txBody>
      </p:sp>
      <p:sp>
        <p:nvSpPr>
          <p:cNvPr id="116" name="TextBox 115"/>
          <p:cNvSpPr txBox="1"/>
          <p:nvPr/>
        </p:nvSpPr>
        <p:spPr>
          <a:xfrm>
            <a:off x="2404159" y="2207503"/>
            <a:ext cx="831952" cy="184623"/>
          </a:xfrm>
          <a:prstGeom prst="rect">
            <a:avLst/>
          </a:prstGeom>
          <a:solidFill>
            <a:schemeClr val="bg1"/>
          </a:solid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Goals</a:t>
            </a:r>
          </a:p>
        </p:txBody>
      </p:sp>
      <p:sp>
        <p:nvSpPr>
          <p:cNvPr id="117" name="Rectangle 116"/>
          <p:cNvSpPr/>
          <p:nvPr/>
        </p:nvSpPr>
        <p:spPr bwMode="gray">
          <a:xfrm>
            <a:off x="191341" y="1338633"/>
            <a:ext cx="11849326" cy="5164385"/>
          </a:xfrm>
          <a:prstGeom prst="rect">
            <a:avLst/>
          </a:prstGeom>
          <a:solidFill>
            <a:schemeClr val="bg1">
              <a:alpha val="68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grpSp>
        <p:nvGrpSpPr>
          <p:cNvPr id="453" name="Group 452"/>
          <p:cNvGrpSpPr/>
          <p:nvPr/>
        </p:nvGrpSpPr>
        <p:grpSpPr>
          <a:xfrm>
            <a:off x="9878825" y="2962854"/>
            <a:ext cx="1112113" cy="912767"/>
            <a:chOff x="6515448" y="5413925"/>
            <a:chExt cx="1112370" cy="912978"/>
          </a:xfrm>
        </p:grpSpPr>
        <p:grpSp>
          <p:nvGrpSpPr>
            <p:cNvPr id="454" name="Group 453"/>
            <p:cNvGrpSpPr/>
            <p:nvPr/>
          </p:nvGrpSpPr>
          <p:grpSpPr>
            <a:xfrm>
              <a:off x="6515448" y="5413925"/>
              <a:ext cx="1112370" cy="912978"/>
              <a:chOff x="4708528" y="4392165"/>
              <a:chExt cx="1112370" cy="912978"/>
            </a:xfrm>
          </p:grpSpPr>
          <p:sp>
            <p:nvSpPr>
              <p:cNvPr id="456" name="Rectangle 455"/>
              <p:cNvSpPr/>
              <p:nvPr/>
            </p:nvSpPr>
            <p:spPr bwMode="gray">
              <a:xfrm>
                <a:off x="4835732" y="4628487"/>
                <a:ext cx="857963" cy="676656"/>
              </a:xfrm>
              <a:prstGeom prst="rect">
                <a:avLst/>
              </a:prstGeom>
              <a:solidFill>
                <a:schemeClr val="accent1">
                  <a:lumMod val="75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57" name="TextBox 456"/>
              <p:cNvSpPr txBox="1"/>
              <p:nvPr/>
            </p:nvSpPr>
            <p:spPr>
              <a:xfrm>
                <a:off x="4708528" y="4392165"/>
                <a:ext cx="1112370"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Multi-Rater 360</a:t>
                </a:r>
              </a:p>
            </p:txBody>
          </p:sp>
        </p:grpSp>
        <p:pic>
          <p:nvPicPr>
            <p:cNvPr id="455" name="Picture 454"/>
            <p:cNvPicPr>
              <a:picLocks noChangeAspect="1"/>
            </p:cNvPicPr>
            <p:nvPr/>
          </p:nvPicPr>
          <p:blipFill>
            <a:blip r:embed="rId13"/>
            <a:stretch>
              <a:fillRect/>
            </a:stretch>
          </p:blipFill>
          <p:spPr>
            <a:xfrm>
              <a:off x="6764867" y="5725469"/>
              <a:ext cx="632515" cy="501638"/>
            </a:xfrm>
            <a:prstGeom prst="ellipse">
              <a:avLst/>
            </a:prstGeom>
            <a:ln w="28575">
              <a:solidFill>
                <a:schemeClr val="bg2">
                  <a:lumMod val="75000"/>
                </a:schemeClr>
              </a:solidFill>
            </a:ln>
          </p:spPr>
        </p:pic>
      </p:grpSp>
      <p:grpSp>
        <p:nvGrpSpPr>
          <p:cNvPr id="465" name="Group 464"/>
          <p:cNvGrpSpPr/>
          <p:nvPr/>
        </p:nvGrpSpPr>
        <p:grpSpPr>
          <a:xfrm>
            <a:off x="7587866" y="1815008"/>
            <a:ext cx="994510" cy="907091"/>
            <a:chOff x="9228648" y="2652564"/>
            <a:chExt cx="994740" cy="907301"/>
          </a:xfrm>
        </p:grpSpPr>
        <p:sp>
          <p:nvSpPr>
            <p:cNvPr id="466" name="Rectangle 465"/>
            <p:cNvSpPr/>
            <p:nvPr/>
          </p:nvSpPr>
          <p:spPr bwMode="gray">
            <a:xfrm>
              <a:off x="9310214" y="2883209"/>
              <a:ext cx="857963" cy="676656"/>
            </a:xfrm>
            <a:prstGeom prst="rect">
              <a:avLst/>
            </a:prstGeom>
            <a:solidFill>
              <a:srgbClr val="0FAAFF"/>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67" name="TextBox 466"/>
            <p:cNvSpPr txBox="1"/>
            <p:nvPr/>
          </p:nvSpPr>
          <p:spPr>
            <a:xfrm>
              <a:off x="9228648" y="2652564"/>
              <a:ext cx="994740"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Performance</a:t>
              </a:r>
            </a:p>
          </p:txBody>
        </p:sp>
        <p:pic>
          <p:nvPicPr>
            <p:cNvPr id="468" name="Picture 467"/>
            <p:cNvPicPr>
              <a:picLocks noChangeAspect="1"/>
            </p:cNvPicPr>
            <p:nvPr/>
          </p:nvPicPr>
          <p:blipFill>
            <a:blip r:embed="rId14"/>
            <a:stretch>
              <a:fillRect/>
            </a:stretch>
          </p:blipFill>
          <p:spPr>
            <a:xfrm>
              <a:off x="9436371" y="2940682"/>
              <a:ext cx="618435" cy="538638"/>
            </a:xfrm>
            <a:prstGeom prst="ellipse">
              <a:avLst/>
            </a:prstGeom>
            <a:ln w="28575">
              <a:solidFill>
                <a:schemeClr val="bg2">
                  <a:lumMod val="75000"/>
                </a:schemeClr>
              </a:solidFill>
            </a:ln>
          </p:spPr>
        </p:pic>
      </p:grpSp>
      <p:cxnSp>
        <p:nvCxnSpPr>
          <p:cNvPr id="23" name="Elbow Connector 22"/>
          <p:cNvCxnSpPr>
            <a:stCxn id="457" idx="1"/>
            <a:endCxn id="466" idx="3"/>
          </p:cNvCxnSpPr>
          <p:nvPr/>
        </p:nvCxnSpPr>
        <p:spPr>
          <a:xfrm rot="10800000">
            <a:off x="8527179" y="2383849"/>
            <a:ext cx="1351648" cy="671317"/>
          </a:xfrm>
          <a:prstGeom prst="bentConnector3">
            <a:avLst>
              <a:gd name="adj1" fmla="val 69983"/>
            </a:avLst>
          </a:prstGeom>
          <a:ln w="6350">
            <a:solidFill>
              <a:schemeClr val="tx1"/>
            </a:solidFill>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8976837" y="2416081"/>
            <a:ext cx="1135941" cy="5077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Review Detailed 360 Report during PM review</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96" name="Oval 95"/>
          <p:cNvSpPr/>
          <p:nvPr/>
        </p:nvSpPr>
        <p:spPr bwMode="gray">
          <a:xfrm>
            <a:off x="8701422" y="2569631"/>
            <a:ext cx="207566" cy="198535"/>
          </a:xfrm>
          <a:prstGeom prst="ellipse">
            <a:avLst/>
          </a:prstGeom>
          <a:solidFill>
            <a:srgbClr val="0070C0"/>
          </a:solidFill>
          <a:ln w="6350" algn="ctr">
            <a:noFill/>
            <a:miter lim="800000"/>
            <a:headEnd/>
            <a:tailEnd/>
          </a:ln>
          <a:effectLst>
            <a:glow rad="228600">
              <a:schemeClr val="accent1">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5b</a:t>
            </a:r>
          </a:p>
        </p:txBody>
      </p:sp>
      <p:pic>
        <p:nvPicPr>
          <p:cNvPr id="114" name="Picture 113"/>
          <p:cNvPicPr>
            <a:picLocks noChangeAspect="1"/>
          </p:cNvPicPr>
          <p:nvPr/>
        </p:nvPicPr>
        <p:blipFill>
          <a:blip r:embed="rId15"/>
          <a:stretch>
            <a:fillRect/>
          </a:stretch>
        </p:blipFill>
        <p:spPr>
          <a:xfrm>
            <a:off x="5683614" y="3827451"/>
            <a:ext cx="2834230" cy="1325688"/>
          </a:xfrm>
          <a:prstGeom prst="rect">
            <a:avLst/>
          </a:prstGeom>
          <a:ln>
            <a:noFill/>
          </a:ln>
          <a:effectLst>
            <a:glow rad="228600">
              <a:schemeClr val="accent1">
                <a:satMod val="175000"/>
                <a:alpha val="40000"/>
              </a:schemeClr>
            </a:glo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15" name="Picture 114"/>
          <p:cNvPicPr>
            <a:picLocks noChangeAspect="1"/>
          </p:cNvPicPr>
          <p:nvPr/>
        </p:nvPicPr>
        <p:blipFill>
          <a:blip r:embed="rId16"/>
          <a:stretch>
            <a:fillRect/>
          </a:stretch>
        </p:blipFill>
        <p:spPr>
          <a:xfrm>
            <a:off x="2582368" y="5289798"/>
            <a:ext cx="9048376" cy="1147344"/>
          </a:xfrm>
          <a:prstGeom prst="rect">
            <a:avLst/>
          </a:prstGeom>
          <a:ln>
            <a:noFill/>
          </a:ln>
          <a:effectLst>
            <a:glow rad="228600">
              <a:schemeClr val="accent1">
                <a:satMod val="175000"/>
                <a:alpha val="40000"/>
              </a:schemeClr>
            </a:glo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1640909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8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296" y="503999"/>
            <a:ext cx="11183887" cy="738493"/>
          </a:xfrm>
        </p:spPr>
        <p:txBody>
          <a:bodyPr/>
          <a:lstStyle/>
          <a:p>
            <a:r>
              <a:rPr lang="en-US" dirty="0"/>
              <a:t>Learn &amp; Develop</a:t>
            </a:r>
            <a:br>
              <a:rPr lang="en-US" dirty="0"/>
            </a:br>
            <a:r>
              <a:rPr lang="en-US" b="0" dirty="0"/>
              <a:t>Process Interactions</a:t>
            </a:r>
            <a:endParaRPr lang="en-US" sz="1200" dirty="0"/>
          </a:p>
        </p:txBody>
      </p:sp>
      <p:sp>
        <p:nvSpPr>
          <p:cNvPr id="289" name="Flowchart: Off-page Connector 288"/>
          <p:cNvSpPr/>
          <p:nvPr/>
        </p:nvSpPr>
        <p:spPr bwMode="gray">
          <a:xfrm>
            <a:off x="407914" y="2575020"/>
            <a:ext cx="1098141" cy="532160"/>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Recruit to Hire</a:t>
            </a:r>
          </a:p>
        </p:txBody>
      </p:sp>
      <p:cxnSp>
        <p:nvCxnSpPr>
          <p:cNvPr id="242" name="Elbow Connector 241"/>
          <p:cNvCxnSpPr>
            <a:stCxn id="476" idx="1"/>
            <a:endCxn id="207" idx="3"/>
          </p:cNvCxnSpPr>
          <p:nvPr/>
        </p:nvCxnSpPr>
        <p:spPr>
          <a:xfrm rot="10800000">
            <a:off x="4226481" y="3671092"/>
            <a:ext cx="1845050" cy="2627"/>
          </a:xfrm>
          <a:prstGeom prst="bentConnector3">
            <a:avLst>
              <a:gd name="adj1" fmla="val 50000"/>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3" name="Elbow Connector 242"/>
          <p:cNvCxnSpPr>
            <a:stCxn id="75" idx="1"/>
            <a:endCxn id="449" idx="2"/>
          </p:cNvCxnSpPr>
          <p:nvPr/>
        </p:nvCxnSpPr>
        <p:spPr>
          <a:xfrm rot="10800000">
            <a:off x="10018473" y="5107416"/>
            <a:ext cx="383219" cy="532028"/>
          </a:xfrm>
          <a:prstGeom prst="bentConnector2">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5" name="Elbow Connector 254"/>
          <p:cNvCxnSpPr>
            <a:stCxn id="476" idx="0"/>
            <a:endCxn id="470" idx="2"/>
          </p:cNvCxnSpPr>
          <p:nvPr/>
        </p:nvCxnSpPr>
        <p:spPr>
          <a:xfrm rot="5400000" flipH="1" flipV="1">
            <a:off x="6090288" y="3101717"/>
            <a:ext cx="957273" cy="2111"/>
          </a:xfrm>
          <a:prstGeom prst="bentConnector3">
            <a:avLst>
              <a:gd name="adj1" fmla="val 50000"/>
            </a:avLst>
          </a:prstGeom>
          <a:ln w="63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482" idx="0"/>
            <a:endCxn id="420" idx="3"/>
          </p:cNvCxnSpPr>
          <p:nvPr/>
        </p:nvCxnSpPr>
        <p:spPr>
          <a:xfrm rot="16200000" flipV="1">
            <a:off x="8339036" y="4579810"/>
            <a:ext cx="286307" cy="1734577"/>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91340" y="4291583"/>
            <a:ext cx="1531288" cy="923116"/>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Employee Profile serves as a central repository for all talent data (all modules </a:t>
            </a:r>
            <a:r>
              <a:rPr lang="en-US" sz="1200" kern="0" dirty="0" err="1">
                <a:ea typeface="Arial Unicode MS" pitchFamily="34" charset="-128"/>
                <a:cs typeface="Arial Unicode MS" pitchFamily="34" charset="-128"/>
              </a:rPr>
              <a:t>feed back</a:t>
            </a:r>
            <a:r>
              <a:rPr lang="en-US" sz="1200" kern="0" dirty="0">
                <a:ea typeface="Arial Unicode MS" pitchFamily="34" charset="-128"/>
                <a:cs typeface="Arial Unicode MS" pitchFamily="34" charset="-128"/>
              </a:rPr>
              <a:t> to EP)</a:t>
            </a:r>
          </a:p>
        </p:txBody>
      </p:sp>
      <p:sp>
        <p:nvSpPr>
          <p:cNvPr id="279" name="TextBox 278"/>
          <p:cNvSpPr txBox="1"/>
          <p:nvPr/>
        </p:nvSpPr>
        <p:spPr>
          <a:xfrm>
            <a:off x="5217636" y="2726577"/>
            <a:ext cx="1329202" cy="33847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Link CPM activities to development goals</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287" name="TextBox 286"/>
          <p:cNvSpPr txBox="1"/>
          <p:nvPr/>
        </p:nvSpPr>
        <p:spPr>
          <a:xfrm>
            <a:off x="6885262" y="3051578"/>
            <a:ext cx="1173241" cy="5077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Review development goals during PM review</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317" name="Chevron 316"/>
          <p:cNvSpPr/>
          <p:nvPr/>
        </p:nvSpPr>
        <p:spPr bwMode="gray">
          <a:xfrm>
            <a:off x="1802312" y="2782792"/>
            <a:ext cx="396837" cy="1828006"/>
          </a:xfrm>
          <a:prstGeom prst="chevron">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a:ea typeface="Arial Unicode MS" pitchFamily="34" charset="-128"/>
              <a:cs typeface="Arial Unicode MS" pitchFamily="34" charset="-128"/>
            </a:endParaRPr>
          </a:p>
        </p:txBody>
      </p:sp>
      <p:grpSp>
        <p:nvGrpSpPr>
          <p:cNvPr id="17" name="Group 16"/>
          <p:cNvGrpSpPr/>
          <p:nvPr/>
        </p:nvGrpSpPr>
        <p:grpSpPr>
          <a:xfrm>
            <a:off x="3384077" y="3578780"/>
            <a:ext cx="857764" cy="880350"/>
            <a:chOff x="479280" y="5250613"/>
            <a:chExt cx="857963" cy="880554"/>
          </a:xfrm>
        </p:grpSpPr>
        <p:sp>
          <p:nvSpPr>
            <p:cNvPr id="207" name="TextBox 206"/>
            <p:cNvSpPr txBox="1"/>
            <p:nvPr/>
          </p:nvSpPr>
          <p:spPr>
            <a:xfrm>
              <a:off x="489733" y="5250613"/>
              <a:ext cx="832145"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Learning</a:t>
              </a:r>
            </a:p>
          </p:txBody>
        </p:sp>
        <p:sp>
          <p:nvSpPr>
            <p:cNvPr id="423" name="Rectangle 422"/>
            <p:cNvSpPr/>
            <p:nvPr/>
          </p:nvSpPr>
          <p:spPr bwMode="gray">
            <a:xfrm>
              <a:off x="479280" y="5454511"/>
              <a:ext cx="857963" cy="676656"/>
            </a:xfrm>
            <a:prstGeom prst="rect">
              <a:avLst/>
            </a:prstGeom>
            <a:solidFill>
              <a:srgbClr val="9E3039"/>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424" name="Picture 423"/>
            <p:cNvPicPr>
              <a:picLocks noChangeAspect="1"/>
            </p:cNvPicPr>
            <p:nvPr/>
          </p:nvPicPr>
          <p:blipFill rotWithShape="1">
            <a:blip r:embed="rId3"/>
            <a:srcRect b="32705"/>
            <a:stretch/>
          </p:blipFill>
          <p:spPr>
            <a:xfrm>
              <a:off x="550337" y="5537608"/>
              <a:ext cx="716035" cy="488543"/>
            </a:xfrm>
            <a:prstGeom prst="ellipse">
              <a:avLst/>
            </a:prstGeom>
            <a:ln w="28575">
              <a:solidFill>
                <a:schemeClr val="bg2">
                  <a:lumMod val="75000"/>
                </a:schemeClr>
              </a:solidFill>
            </a:ln>
          </p:spPr>
        </p:pic>
      </p:grpSp>
      <p:grpSp>
        <p:nvGrpSpPr>
          <p:cNvPr id="448" name="Group 447"/>
          <p:cNvGrpSpPr/>
          <p:nvPr/>
        </p:nvGrpSpPr>
        <p:grpSpPr>
          <a:xfrm>
            <a:off x="9558094" y="4203724"/>
            <a:ext cx="920754" cy="903691"/>
            <a:chOff x="10207550" y="3593940"/>
            <a:chExt cx="920967" cy="903900"/>
          </a:xfrm>
        </p:grpSpPr>
        <p:sp>
          <p:nvSpPr>
            <p:cNvPr id="449" name="Rectangle 448"/>
            <p:cNvSpPr/>
            <p:nvPr/>
          </p:nvSpPr>
          <p:spPr bwMode="gray">
            <a:xfrm>
              <a:off x="10239053" y="3821184"/>
              <a:ext cx="857963" cy="676656"/>
            </a:xfrm>
            <a:prstGeom prst="rect">
              <a:avLst/>
            </a:prstGeom>
            <a:solidFill>
              <a:srgbClr val="0070C0"/>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grpSp>
          <p:nvGrpSpPr>
            <p:cNvPr id="450" name="Group 449"/>
            <p:cNvGrpSpPr/>
            <p:nvPr/>
          </p:nvGrpSpPr>
          <p:grpSpPr>
            <a:xfrm>
              <a:off x="10207550" y="3593940"/>
              <a:ext cx="920967" cy="801975"/>
              <a:chOff x="9145616" y="3916564"/>
              <a:chExt cx="920967" cy="801975"/>
            </a:xfrm>
          </p:grpSpPr>
          <p:pic>
            <p:nvPicPr>
              <p:cNvPr id="451" name="Picture 450"/>
              <p:cNvPicPr>
                <a:picLocks noChangeAspect="1"/>
              </p:cNvPicPr>
              <p:nvPr/>
            </p:nvPicPr>
            <p:blipFill>
              <a:blip r:embed="rId4"/>
              <a:stretch>
                <a:fillRect/>
              </a:stretch>
            </p:blipFill>
            <p:spPr>
              <a:xfrm>
                <a:off x="9243450" y="4218393"/>
                <a:ext cx="714597" cy="500146"/>
              </a:xfrm>
              <a:prstGeom prst="ellipse">
                <a:avLst/>
              </a:prstGeom>
              <a:ln w="28575">
                <a:solidFill>
                  <a:schemeClr val="bg2">
                    <a:lumMod val="75000"/>
                  </a:schemeClr>
                </a:solidFill>
              </a:ln>
            </p:spPr>
          </p:pic>
          <p:sp>
            <p:nvSpPr>
              <p:cNvPr id="452" name="TextBox 451"/>
              <p:cNvSpPr txBox="1"/>
              <p:nvPr/>
            </p:nvSpPr>
            <p:spPr>
              <a:xfrm>
                <a:off x="9145616" y="3916564"/>
                <a:ext cx="920967"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Calibration</a:t>
                </a:r>
              </a:p>
            </p:txBody>
          </p:sp>
        </p:grpSp>
      </p:grpSp>
      <p:grpSp>
        <p:nvGrpSpPr>
          <p:cNvPr id="453" name="Group 452"/>
          <p:cNvGrpSpPr/>
          <p:nvPr/>
        </p:nvGrpSpPr>
        <p:grpSpPr>
          <a:xfrm>
            <a:off x="9878825" y="2962854"/>
            <a:ext cx="1112113" cy="912767"/>
            <a:chOff x="6515448" y="5413925"/>
            <a:chExt cx="1112370" cy="912978"/>
          </a:xfrm>
        </p:grpSpPr>
        <p:grpSp>
          <p:nvGrpSpPr>
            <p:cNvPr id="454" name="Group 453"/>
            <p:cNvGrpSpPr/>
            <p:nvPr/>
          </p:nvGrpSpPr>
          <p:grpSpPr>
            <a:xfrm>
              <a:off x="6515448" y="5413925"/>
              <a:ext cx="1112370" cy="912978"/>
              <a:chOff x="4708528" y="4392165"/>
              <a:chExt cx="1112370" cy="912978"/>
            </a:xfrm>
          </p:grpSpPr>
          <p:sp>
            <p:nvSpPr>
              <p:cNvPr id="456" name="Rectangle 455"/>
              <p:cNvSpPr/>
              <p:nvPr/>
            </p:nvSpPr>
            <p:spPr bwMode="gray">
              <a:xfrm>
                <a:off x="4835732" y="4628487"/>
                <a:ext cx="857963" cy="676656"/>
              </a:xfrm>
              <a:prstGeom prst="rect">
                <a:avLst/>
              </a:prstGeom>
              <a:solidFill>
                <a:schemeClr val="accent1">
                  <a:lumMod val="75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57" name="TextBox 456"/>
              <p:cNvSpPr txBox="1"/>
              <p:nvPr/>
            </p:nvSpPr>
            <p:spPr>
              <a:xfrm>
                <a:off x="4708528" y="4392165"/>
                <a:ext cx="1112370"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Multi-Rater 360</a:t>
                </a:r>
              </a:p>
            </p:txBody>
          </p:sp>
        </p:grpSp>
        <p:pic>
          <p:nvPicPr>
            <p:cNvPr id="455" name="Picture 454"/>
            <p:cNvPicPr>
              <a:picLocks noChangeAspect="1"/>
            </p:cNvPicPr>
            <p:nvPr/>
          </p:nvPicPr>
          <p:blipFill>
            <a:blip r:embed="rId5"/>
            <a:stretch>
              <a:fillRect/>
            </a:stretch>
          </p:blipFill>
          <p:spPr>
            <a:xfrm>
              <a:off x="6764867" y="5725469"/>
              <a:ext cx="632515" cy="501638"/>
            </a:xfrm>
            <a:prstGeom prst="ellipse">
              <a:avLst/>
            </a:prstGeom>
            <a:ln w="28575">
              <a:solidFill>
                <a:schemeClr val="bg2">
                  <a:lumMod val="75000"/>
                </a:schemeClr>
              </a:solidFill>
            </a:ln>
          </p:spPr>
        </p:pic>
      </p:grpSp>
      <p:cxnSp>
        <p:nvCxnSpPr>
          <p:cNvPr id="458" name="Elbow Connector 457"/>
          <p:cNvCxnSpPr>
            <a:stCxn id="456" idx="1"/>
            <a:endCxn id="475" idx="3"/>
          </p:cNvCxnSpPr>
          <p:nvPr/>
        </p:nvCxnSpPr>
        <p:spPr>
          <a:xfrm rot="10800000" flipV="1">
            <a:off x="6999676" y="3537370"/>
            <a:ext cx="3006324" cy="578239"/>
          </a:xfrm>
          <a:prstGeom prst="bentConnector3">
            <a:avLst>
              <a:gd name="adj1" fmla="val 5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65" name="Group 464"/>
          <p:cNvGrpSpPr/>
          <p:nvPr/>
        </p:nvGrpSpPr>
        <p:grpSpPr>
          <a:xfrm>
            <a:off x="7587866" y="1815008"/>
            <a:ext cx="994510" cy="907091"/>
            <a:chOff x="9228648" y="2652564"/>
            <a:chExt cx="994740" cy="907301"/>
          </a:xfrm>
        </p:grpSpPr>
        <p:sp>
          <p:nvSpPr>
            <p:cNvPr id="466" name="Rectangle 465"/>
            <p:cNvSpPr/>
            <p:nvPr/>
          </p:nvSpPr>
          <p:spPr bwMode="gray">
            <a:xfrm>
              <a:off x="9310214" y="2883209"/>
              <a:ext cx="857963" cy="676656"/>
            </a:xfrm>
            <a:prstGeom prst="rect">
              <a:avLst/>
            </a:prstGeom>
            <a:solidFill>
              <a:srgbClr val="0FAAFF"/>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67" name="TextBox 466"/>
            <p:cNvSpPr txBox="1"/>
            <p:nvPr/>
          </p:nvSpPr>
          <p:spPr>
            <a:xfrm>
              <a:off x="9228648" y="2652564"/>
              <a:ext cx="994740"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Performance</a:t>
              </a:r>
            </a:p>
          </p:txBody>
        </p:sp>
        <p:pic>
          <p:nvPicPr>
            <p:cNvPr id="468" name="Picture 467"/>
            <p:cNvPicPr>
              <a:picLocks noChangeAspect="1"/>
            </p:cNvPicPr>
            <p:nvPr/>
          </p:nvPicPr>
          <p:blipFill>
            <a:blip r:embed="rId6"/>
            <a:stretch>
              <a:fillRect/>
            </a:stretch>
          </p:blipFill>
          <p:spPr>
            <a:xfrm>
              <a:off x="9436371" y="2940682"/>
              <a:ext cx="618435" cy="538638"/>
            </a:xfrm>
            <a:prstGeom prst="ellipse">
              <a:avLst/>
            </a:prstGeom>
            <a:ln w="28575">
              <a:solidFill>
                <a:schemeClr val="bg2">
                  <a:lumMod val="75000"/>
                </a:schemeClr>
              </a:solidFill>
            </a:ln>
          </p:spPr>
        </p:pic>
      </p:grpSp>
      <p:cxnSp>
        <p:nvCxnSpPr>
          <p:cNvPr id="260" name="Elbow Connector 259"/>
          <p:cNvCxnSpPr>
            <a:stCxn id="476" idx="3"/>
            <a:endCxn id="466" idx="2"/>
          </p:cNvCxnSpPr>
          <p:nvPr/>
        </p:nvCxnSpPr>
        <p:spPr>
          <a:xfrm flipV="1">
            <a:off x="7064209" y="2722099"/>
            <a:ext cx="1034087" cy="951621"/>
          </a:xfrm>
          <a:prstGeom prst="bentConnector2">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69" name="Group 468"/>
          <p:cNvGrpSpPr/>
          <p:nvPr/>
        </p:nvGrpSpPr>
        <p:grpSpPr>
          <a:xfrm>
            <a:off x="5992829" y="1734936"/>
            <a:ext cx="1187770" cy="889199"/>
            <a:chOff x="7737214" y="2659950"/>
            <a:chExt cx="1188045" cy="889405"/>
          </a:xfrm>
        </p:grpSpPr>
        <p:sp>
          <p:nvSpPr>
            <p:cNvPr id="470" name="Rectangle 469"/>
            <p:cNvSpPr/>
            <p:nvPr/>
          </p:nvSpPr>
          <p:spPr bwMode="gray">
            <a:xfrm>
              <a:off x="7884731" y="2872699"/>
              <a:ext cx="859536" cy="676656"/>
            </a:xfrm>
            <a:prstGeom prst="rect">
              <a:avLst/>
            </a:prstGeom>
            <a:solidFill>
              <a:srgbClr val="92D050"/>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71" name="TextBox 470"/>
            <p:cNvSpPr txBox="1"/>
            <p:nvPr/>
          </p:nvSpPr>
          <p:spPr>
            <a:xfrm>
              <a:off x="7737214" y="2659950"/>
              <a:ext cx="1188045" cy="188192"/>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Continuous PM</a:t>
              </a:r>
            </a:p>
          </p:txBody>
        </p:sp>
        <p:pic>
          <p:nvPicPr>
            <p:cNvPr id="472" name="Picture 471"/>
            <p:cNvPicPr>
              <a:picLocks noChangeAspect="1"/>
            </p:cNvPicPr>
            <p:nvPr/>
          </p:nvPicPr>
          <p:blipFill>
            <a:blip r:embed="rId7"/>
            <a:stretch>
              <a:fillRect/>
            </a:stretch>
          </p:blipFill>
          <p:spPr>
            <a:xfrm>
              <a:off x="7961380" y="2966820"/>
              <a:ext cx="745295" cy="470109"/>
            </a:xfrm>
            <a:prstGeom prst="ellipse">
              <a:avLst/>
            </a:prstGeom>
            <a:ln w="28575">
              <a:solidFill>
                <a:schemeClr val="bg2">
                  <a:lumMod val="75000"/>
                </a:schemeClr>
              </a:solidFill>
            </a:ln>
          </p:spPr>
        </p:pic>
      </p:grpSp>
      <p:grpSp>
        <p:nvGrpSpPr>
          <p:cNvPr id="480" name="Group 479"/>
          <p:cNvGrpSpPr/>
          <p:nvPr/>
        </p:nvGrpSpPr>
        <p:grpSpPr>
          <a:xfrm>
            <a:off x="8901825" y="5590252"/>
            <a:ext cx="857764" cy="912766"/>
            <a:chOff x="2680796" y="2585102"/>
            <a:chExt cx="857963" cy="912977"/>
          </a:xfrm>
        </p:grpSpPr>
        <p:sp>
          <p:nvSpPr>
            <p:cNvPr id="481" name="Rectangle 480"/>
            <p:cNvSpPr/>
            <p:nvPr/>
          </p:nvSpPr>
          <p:spPr bwMode="gray">
            <a:xfrm>
              <a:off x="2680796" y="2821423"/>
              <a:ext cx="857963" cy="676656"/>
            </a:xfrm>
            <a:prstGeom prst="rect">
              <a:avLst/>
            </a:prstGeom>
            <a:solidFill>
              <a:schemeClr val="accent6">
                <a:lumMod val="75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82" name="TextBox 481"/>
            <p:cNvSpPr txBox="1"/>
            <p:nvPr/>
          </p:nvSpPr>
          <p:spPr>
            <a:xfrm>
              <a:off x="2736536" y="2585102"/>
              <a:ext cx="784031"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Recruiting</a:t>
              </a:r>
            </a:p>
          </p:txBody>
        </p:sp>
        <p:pic>
          <p:nvPicPr>
            <p:cNvPr id="483" name="Picture 482"/>
            <p:cNvPicPr>
              <a:picLocks noChangeAspect="1"/>
            </p:cNvPicPr>
            <p:nvPr/>
          </p:nvPicPr>
          <p:blipFill>
            <a:blip r:embed="rId8"/>
            <a:stretch>
              <a:fillRect/>
            </a:stretch>
          </p:blipFill>
          <p:spPr>
            <a:xfrm>
              <a:off x="2862745" y="2904770"/>
              <a:ext cx="487072" cy="505452"/>
            </a:xfrm>
            <a:prstGeom prst="ellipse">
              <a:avLst/>
            </a:prstGeom>
            <a:ln w="28575">
              <a:solidFill>
                <a:schemeClr val="bg2">
                  <a:lumMod val="75000"/>
                </a:schemeClr>
              </a:solidFill>
            </a:ln>
          </p:spPr>
        </p:pic>
      </p:grpSp>
      <p:sp>
        <p:nvSpPr>
          <p:cNvPr id="493" name="TextBox 492"/>
          <p:cNvSpPr txBox="1"/>
          <p:nvPr/>
        </p:nvSpPr>
        <p:spPr>
          <a:xfrm>
            <a:off x="8552733" y="3380323"/>
            <a:ext cx="1398874" cy="33847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Add development goals from 360 Report</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189" name="TextBox 188"/>
          <p:cNvSpPr txBox="1"/>
          <p:nvPr/>
        </p:nvSpPr>
        <p:spPr>
          <a:xfrm>
            <a:off x="4527240" y="3339499"/>
            <a:ext cx="1407349" cy="5077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Select from learning when defining development goals</a:t>
            </a:r>
          </a:p>
        </p:txBody>
      </p:sp>
      <p:grpSp>
        <p:nvGrpSpPr>
          <p:cNvPr id="71" name="Group 70"/>
          <p:cNvGrpSpPr/>
          <p:nvPr/>
        </p:nvGrpSpPr>
        <p:grpSpPr>
          <a:xfrm>
            <a:off x="4640635" y="5424809"/>
            <a:ext cx="1294231" cy="870922"/>
            <a:chOff x="10919537" y="2368421"/>
            <a:chExt cx="1294531" cy="871124"/>
          </a:xfrm>
        </p:grpSpPr>
        <p:sp>
          <p:nvSpPr>
            <p:cNvPr id="72" name="Rectangle 71"/>
            <p:cNvSpPr/>
            <p:nvPr/>
          </p:nvSpPr>
          <p:spPr bwMode="gray">
            <a:xfrm>
              <a:off x="11120297" y="2562889"/>
              <a:ext cx="859536" cy="676656"/>
            </a:xfrm>
            <a:prstGeom prst="rect">
              <a:avLst/>
            </a:prstGeom>
            <a:solidFill>
              <a:schemeClr val="bg1">
                <a:lumMod val="50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73" name="TextBox 72"/>
            <p:cNvSpPr txBox="1"/>
            <p:nvPr/>
          </p:nvSpPr>
          <p:spPr>
            <a:xfrm>
              <a:off x="10919537" y="2368421"/>
              <a:ext cx="1294531"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Central</a:t>
              </a:r>
            </a:p>
          </p:txBody>
        </p:sp>
      </p:grpSp>
      <p:pic>
        <p:nvPicPr>
          <p:cNvPr id="74" name="Picture 73"/>
          <p:cNvPicPr>
            <a:picLocks noChangeAspect="1"/>
          </p:cNvPicPr>
          <p:nvPr/>
        </p:nvPicPr>
        <p:blipFill>
          <a:blip r:embed="rId9"/>
          <a:stretch>
            <a:fillRect/>
          </a:stretch>
        </p:blipFill>
        <p:spPr>
          <a:xfrm>
            <a:off x="4976884" y="5662397"/>
            <a:ext cx="634156" cy="569937"/>
          </a:xfrm>
          <a:prstGeom prst="roundRect">
            <a:avLst/>
          </a:prstGeom>
          <a:ln w="28575">
            <a:solidFill>
              <a:schemeClr val="bg2">
                <a:lumMod val="50000"/>
              </a:schemeClr>
            </a:solidFill>
          </a:ln>
        </p:spPr>
      </p:pic>
      <p:cxnSp>
        <p:nvCxnSpPr>
          <p:cNvPr id="4" name="Elbow Connector 3"/>
          <p:cNvCxnSpPr>
            <a:stCxn id="72" idx="3"/>
            <a:endCxn id="420" idx="2"/>
          </p:cNvCxnSpPr>
          <p:nvPr/>
        </p:nvCxnSpPr>
        <p:spPr>
          <a:xfrm flipV="1">
            <a:off x="5700686" y="5642195"/>
            <a:ext cx="1484545" cy="315287"/>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Group 66"/>
          <p:cNvGrpSpPr/>
          <p:nvPr/>
        </p:nvGrpSpPr>
        <p:grpSpPr>
          <a:xfrm>
            <a:off x="10401692" y="5547109"/>
            <a:ext cx="1294231" cy="905743"/>
            <a:chOff x="10275380" y="1505472"/>
            <a:chExt cx="1294531" cy="905953"/>
          </a:xfrm>
        </p:grpSpPr>
        <p:sp>
          <p:nvSpPr>
            <p:cNvPr id="68" name="Rectangle 67"/>
            <p:cNvSpPr/>
            <p:nvPr/>
          </p:nvSpPr>
          <p:spPr bwMode="gray">
            <a:xfrm>
              <a:off x="10492431" y="1726619"/>
              <a:ext cx="843173" cy="684806"/>
            </a:xfrm>
            <a:prstGeom prst="rect">
              <a:avLst/>
            </a:prstGeom>
            <a:solidFill>
              <a:schemeClr val="bg1">
                <a:lumMod val="65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69" name="Picture 68"/>
            <p:cNvPicPr>
              <a:picLocks noChangeAspect="1"/>
            </p:cNvPicPr>
            <p:nvPr/>
          </p:nvPicPr>
          <p:blipFill>
            <a:blip r:embed="rId10"/>
            <a:stretch>
              <a:fillRect/>
            </a:stretch>
          </p:blipFill>
          <p:spPr>
            <a:xfrm>
              <a:off x="10661650" y="1773765"/>
              <a:ext cx="521096" cy="554357"/>
            </a:xfrm>
            <a:prstGeom prst="ellipse">
              <a:avLst/>
            </a:prstGeom>
            <a:ln w="28575">
              <a:solidFill>
                <a:schemeClr val="bg2">
                  <a:lumMod val="75000"/>
                </a:schemeClr>
              </a:solidFill>
            </a:ln>
          </p:spPr>
        </p:pic>
        <p:sp>
          <p:nvSpPr>
            <p:cNvPr id="75" name="TextBox 74"/>
            <p:cNvSpPr txBox="1"/>
            <p:nvPr/>
          </p:nvSpPr>
          <p:spPr>
            <a:xfrm>
              <a:off x="10275380" y="1505472"/>
              <a:ext cx="1294531" cy="184709"/>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Profile</a:t>
              </a:r>
            </a:p>
          </p:txBody>
        </p:sp>
      </p:grpSp>
      <p:cxnSp>
        <p:nvCxnSpPr>
          <p:cNvPr id="14" name="Elbow Connector 13"/>
          <p:cNvCxnSpPr>
            <a:stCxn id="449" idx="1"/>
            <a:endCxn id="475" idx="3"/>
          </p:cNvCxnSpPr>
          <p:nvPr/>
        </p:nvCxnSpPr>
        <p:spPr>
          <a:xfrm rot="10800000">
            <a:off x="6999678" y="4115610"/>
            <a:ext cx="2589913" cy="653555"/>
          </a:xfrm>
          <a:prstGeom prst="bentConnector3">
            <a:avLst>
              <a:gd name="adj1" fmla="val 59627"/>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457" idx="1"/>
            <a:endCxn id="466" idx="3"/>
          </p:cNvCxnSpPr>
          <p:nvPr/>
        </p:nvCxnSpPr>
        <p:spPr>
          <a:xfrm rot="10800000">
            <a:off x="8527179" y="2383849"/>
            <a:ext cx="1351648" cy="671317"/>
          </a:xfrm>
          <a:prstGeom prst="bentConnector3">
            <a:avLst>
              <a:gd name="adj1" fmla="val 6998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8976837" y="2416081"/>
            <a:ext cx="1135941" cy="5077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Review Detailed 360 Report during PM review</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88" name="Flowchart: Off-page Connector 87"/>
          <p:cNvSpPr/>
          <p:nvPr/>
        </p:nvSpPr>
        <p:spPr bwMode="gray">
          <a:xfrm>
            <a:off x="8880018" y="1621176"/>
            <a:ext cx="879571" cy="405012"/>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Perform &amp; Reward</a:t>
            </a:r>
          </a:p>
        </p:txBody>
      </p:sp>
      <p:cxnSp>
        <p:nvCxnSpPr>
          <p:cNvPr id="26" name="Elbow Connector 25"/>
          <p:cNvCxnSpPr>
            <a:stCxn id="467" idx="3"/>
            <a:endCxn id="88" idx="1"/>
          </p:cNvCxnSpPr>
          <p:nvPr/>
        </p:nvCxnSpPr>
        <p:spPr>
          <a:xfrm flipV="1">
            <a:off x="8582376" y="1823682"/>
            <a:ext cx="297641" cy="83638"/>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7" name="Group 76"/>
          <p:cNvGrpSpPr/>
          <p:nvPr/>
        </p:nvGrpSpPr>
        <p:grpSpPr>
          <a:xfrm>
            <a:off x="3359686" y="5187933"/>
            <a:ext cx="882446" cy="891969"/>
            <a:chOff x="9353737" y="3470275"/>
            <a:chExt cx="882650" cy="892175"/>
          </a:xfrm>
        </p:grpSpPr>
        <p:sp>
          <p:nvSpPr>
            <p:cNvPr id="78" name="Rectangle 77"/>
            <p:cNvSpPr>
              <a:spLocks noChangeArrowheads="1"/>
            </p:cNvSpPr>
            <p:nvPr/>
          </p:nvSpPr>
          <p:spPr bwMode="auto">
            <a:xfrm>
              <a:off x="9353737" y="3663950"/>
              <a:ext cx="882650" cy="698500"/>
            </a:xfrm>
            <a:prstGeom prst="rect">
              <a:avLst/>
            </a:prstGeom>
            <a:solidFill>
              <a:srgbClr val="FFD0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79" name="Rectangle 78"/>
            <p:cNvSpPr>
              <a:spLocks noChangeArrowheads="1"/>
            </p:cNvSpPr>
            <p:nvPr/>
          </p:nvSpPr>
          <p:spPr bwMode="auto">
            <a:xfrm>
              <a:off x="9593449" y="3470275"/>
              <a:ext cx="42227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217"/>
              <a:r>
                <a:rPr lang="en-US" altLang="en-US" sz="1200" b="1" dirty="0">
                  <a:solidFill>
                    <a:srgbClr val="7F7F7F"/>
                  </a:solidFill>
                </a:rPr>
                <a:t>Jam</a:t>
              </a:r>
              <a:endParaRPr lang="en-US" altLang="en-US" sz="1800" dirty="0"/>
            </a:p>
          </p:txBody>
        </p:sp>
        <p:pic>
          <p:nvPicPr>
            <p:cNvPr id="81" name="Picture 3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60099" y="3725863"/>
              <a:ext cx="673100" cy="5826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Freeform 39"/>
            <p:cNvSpPr>
              <a:spLocks/>
            </p:cNvSpPr>
            <p:nvPr/>
          </p:nvSpPr>
          <p:spPr bwMode="auto">
            <a:xfrm>
              <a:off x="9445812" y="3706813"/>
              <a:ext cx="696913" cy="614363"/>
            </a:xfrm>
            <a:custGeom>
              <a:avLst/>
              <a:gdLst>
                <a:gd name="T0" fmla="*/ 219 w 439"/>
                <a:gd name="T1" fmla="*/ 0 h 387"/>
                <a:gd name="T2" fmla="*/ 242 w 439"/>
                <a:gd name="T3" fmla="*/ 1 h 387"/>
                <a:gd name="T4" fmla="*/ 263 w 439"/>
                <a:gd name="T5" fmla="*/ 5 h 387"/>
                <a:gd name="T6" fmla="*/ 284 w 439"/>
                <a:gd name="T7" fmla="*/ 9 h 387"/>
                <a:gd name="T8" fmla="*/ 305 w 439"/>
                <a:gd name="T9" fmla="*/ 16 h 387"/>
                <a:gd name="T10" fmla="*/ 324 w 439"/>
                <a:gd name="T11" fmla="*/ 24 h 387"/>
                <a:gd name="T12" fmla="*/ 342 w 439"/>
                <a:gd name="T13" fmla="*/ 33 h 387"/>
                <a:gd name="T14" fmla="*/ 374 w 439"/>
                <a:gd name="T15" fmla="*/ 56 h 387"/>
                <a:gd name="T16" fmla="*/ 388 w 439"/>
                <a:gd name="T17" fmla="*/ 71 h 387"/>
                <a:gd name="T18" fmla="*/ 401 w 439"/>
                <a:gd name="T19" fmla="*/ 85 h 387"/>
                <a:gd name="T20" fmla="*/ 412 w 439"/>
                <a:gd name="T21" fmla="*/ 101 h 387"/>
                <a:gd name="T22" fmla="*/ 421 w 439"/>
                <a:gd name="T23" fmla="*/ 118 h 387"/>
                <a:gd name="T24" fmla="*/ 429 w 439"/>
                <a:gd name="T25" fmla="*/ 136 h 387"/>
                <a:gd name="T26" fmla="*/ 434 w 439"/>
                <a:gd name="T27" fmla="*/ 154 h 387"/>
                <a:gd name="T28" fmla="*/ 438 w 439"/>
                <a:gd name="T29" fmla="*/ 174 h 387"/>
                <a:gd name="T30" fmla="*/ 439 w 439"/>
                <a:gd name="T31" fmla="*/ 194 h 387"/>
                <a:gd name="T32" fmla="*/ 438 w 439"/>
                <a:gd name="T33" fmla="*/ 213 h 387"/>
                <a:gd name="T34" fmla="*/ 434 w 439"/>
                <a:gd name="T35" fmla="*/ 233 h 387"/>
                <a:gd name="T36" fmla="*/ 429 w 439"/>
                <a:gd name="T37" fmla="*/ 251 h 387"/>
                <a:gd name="T38" fmla="*/ 421 w 439"/>
                <a:gd name="T39" fmla="*/ 269 h 387"/>
                <a:gd name="T40" fmla="*/ 412 w 439"/>
                <a:gd name="T41" fmla="*/ 286 h 387"/>
                <a:gd name="T42" fmla="*/ 401 w 439"/>
                <a:gd name="T43" fmla="*/ 302 h 387"/>
                <a:gd name="T44" fmla="*/ 388 w 439"/>
                <a:gd name="T45" fmla="*/ 317 h 387"/>
                <a:gd name="T46" fmla="*/ 374 w 439"/>
                <a:gd name="T47" fmla="*/ 331 h 387"/>
                <a:gd name="T48" fmla="*/ 342 w 439"/>
                <a:gd name="T49" fmla="*/ 354 h 387"/>
                <a:gd name="T50" fmla="*/ 324 w 439"/>
                <a:gd name="T51" fmla="*/ 364 h 387"/>
                <a:gd name="T52" fmla="*/ 305 w 439"/>
                <a:gd name="T53" fmla="*/ 372 h 387"/>
                <a:gd name="T54" fmla="*/ 284 w 439"/>
                <a:gd name="T55" fmla="*/ 378 h 387"/>
                <a:gd name="T56" fmla="*/ 263 w 439"/>
                <a:gd name="T57" fmla="*/ 383 h 387"/>
                <a:gd name="T58" fmla="*/ 242 w 439"/>
                <a:gd name="T59" fmla="*/ 386 h 387"/>
                <a:gd name="T60" fmla="*/ 219 w 439"/>
                <a:gd name="T61" fmla="*/ 387 h 387"/>
                <a:gd name="T62" fmla="*/ 197 w 439"/>
                <a:gd name="T63" fmla="*/ 386 h 387"/>
                <a:gd name="T64" fmla="*/ 175 w 439"/>
                <a:gd name="T65" fmla="*/ 383 h 387"/>
                <a:gd name="T66" fmla="*/ 154 w 439"/>
                <a:gd name="T67" fmla="*/ 378 h 387"/>
                <a:gd name="T68" fmla="*/ 134 w 439"/>
                <a:gd name="T69" fmla="*/ 372 h 387"/>
                <a:gd name="T70" fmla="*/ 115 w 439"/>
                <a:gd name="T71" fmla="*/ 364 h 387"/>
                <a:gd name="T72" fmla="*/ 97 w 439"/>
                <a:gd name="T73" fmla="*/ 354 h 387"/>
                <a:gd name="T74" fmla="*/ 65 w 439"/>
                <a:gd name="T75" fmla="*/ 331 h 387"/>
                <a:gd name="T76" fmla="*/ 50 w 439"/>
                <a:gd name="T77" fmla="*/ 317 h 387"/>
                <a:gd name="T78" fmla="*/ 38 w 439"/>
                <a:gd name="T79" fmla="*/ 302 h 387"/>
                <a:gd name="T80" fmla="*/ 27 w 439"/>
                <a:gd name="T81" fmla="*/ 286 h 387"/>
                <a:gd name="T82" fmla="*/ 17 w 439"/>
                <a:gd name="T83" fmla="*/ 269 h 387"/>
                <a:gd name="T84" fmla="*/ 10 w 439"/>
                <a:gd name="T85" fmla="*/ 251 h 387"/>
                <a:gd name="T86" fmla="*/ 4 w 439"/>
                <a:gd name="T87" fmla="*/ 233 h 387"/>
                <a:gd name="T88" fmla="*/ 1 w 439"/>
                <a:gd name="T89" fmla="*/ 213 h 387"/>
                <a:gd name="T90" fmla="*/ 0 w 439"/>
                <a:gd name="T91" fmla="*/ 194 h 387"/>
                <a:gd name="T92" fmla="*/ 1 w 439"/>
                <a:gd name="T93" fmla="*/ 174 h 387"/>
                <a:gd name="T94" fmla="*/ 4 w 439"/>
                <a:gd name="T95" fmla="*/ 154 h 387"/>
                <a:gd name="T96" fmla="*/ 10 w 439"/>
                <a:gd name="T97" fmla="*/ 136 h 387"/>
                <a:gd name="T98" fmla="*/ 17 w 439"/>
                <a:gd name="T99" fmla="*/ 118 h 387"/>
                <a:gd name="T100" fmla="*/ 27 w 439"/>
                <a:gd name="T101" fmla="*/ 101 h 387"/>
                <a:gd name="T102" fmla="*/ 38 w 439"/>
                <a:gd name="T103" fmla="*/ 85 h 387"/>
                <a:gd name="T104" fmla="*/ 50 w 439"/>
                <a:gd name="T105" fmla="*/ 71 h 387"/>
                <a:gd name="T106" fmla="*/ 65 w 439"/>
                <a:gd name="T107" fmla="*/ 56 h 387"/>
                <a:gd name="T108" fmla="*/ 97 w 439"/>
                <a:gd name="T109" fmla="*/ 33 h 387"/>
                <a:gd name="T110" fmla="*/ 115 w 439"/>
                <a:gd name="T111" fmla="*/ 24 h 387"/>
                <a:gd name="T112" fmla="*/ 134 w 439"/>
                <a:gd name="T113" fmla="*/ 16 h 387"/>
                <a:gd name="T114" fmla="*/ 154 w 439"/>
                <a:gd name="T115" fmla="*/ 9 h 387"/>
                <a:gd name="T116" fmla="*/ 175 w 439"/>
                <a:gd name="T117" fmla="*/ 5 h 387"/>
                <a:gd name="T118" fmla="*/ 197 w 439"/>
                <a:gd name="T119" fmla="*/ 1 h 387"/>
                <a:gd name="T120" fmla="*/ 219 w 439"/>
                <a:gd name="T121"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9" h="387">
                  <a:moveTo>
                    <a:pt x="219" y="0"/>
                  </a:moveTo>
                  <a:lnTo>
                    <a:pt x="242" y="1"/>
                  </a:lnTo>
                  <a:lnTo>
                    <a:pt x="263" y="5"/>
                  </a:lnTo>
                  <a:lnTo>
                    <a:pt x="284" y="9"/>
                  </a:lnTo>
                  <a:lnTo>
                    <a:pt x="305" y="16"/>
                  </a:lnTo>
                  <a:lnTo>
                    <a:pt x="324" y="24"/>
                  </a:lnTo>
                  <a:lnTo>
                    <a:pt x="342" y="33"/>
                  </a:lnTo>
                  <a:lnTo>
                    <a:pt x="374" y="56"/>
                  </a:lnTo>
                  <a:lnTo>
                    <a:pt x="388" y="71"/>
                  </a:lnTo>
                  <a:lnTo>
                    <a:pt x="401" y="85"/>
                  </a:lnTo>
                  <a:lnTo>
                    <a:pt x="412" y="101"/>
                  </a:lnTo>
                  <a:lnTo>
                    <a:pt x="421" y="118"/>
                  </a:lnTo>
                  <a:lnTo>
                    <a:pt x="429" y="136"/>
                  </a:lnTo>
                  <a:lnTo>
                    <a:pt x="434" y="154"/>
                  </a:lnTo>
                  <a:lnTo>
                    <a:pt x="438" y="174"/>
                  </a:lnTo>
                  <a:lnTo>
                    <a:pt x="439" y="194"/>
                  </a:lnTo>
                  <a:lnTo>
                    <a:pt x="438" y="213"/>
                  </a:lnTo>
                  <a:lnTo>
                    <a:pt x="434" y="233"/>
                  </a:lnTo>
                  <a:lnTo>
                    <a:pt x="429" y="251"/>
                  </a:lnTo>
                  <a:lnTo>
                    <a:pt x="421" y="269"/>
                  </a:lnTo>
                  <a:lnTo>
                    <a:pt x="412" y="286"/>
                  </a:lnTo>
                  <a:lnTo>
                    <a:pt x="401" y="302"/>
                  </a:lnTo>
                  <a:lnTo>
                    <a:pt x="388" y="317"/>
                  </a:lnTo>
                  <a:lnTo>
                    <a:pt x="374" y="331"/>
                  </a:lnTo>
                  <a:lnTo>
                    <a:pt x="342" y="354"/>
                  </a:lnTo>
                  <a:lnTo>
                    <a:pt x="324" y="364"/>
                  </a:lnTo>
                  <a:lnTo>
                    <a:pt x="305" y="372"/>
                  </a:lnTo>
                  <a:lnTo>
                    <a:pt x="284" y="378"/>
                  </a:lnTo>
                  <a:lnTo>
                    <a:pt x="263" y="383"/>
                  </a:lnTo>
                  <a:lnTo>
                    <a:pt x="242" y="386"/>
                  </a:lnTo>
                  <a:lnTo>
                    <a:pt x="219" y="387"/>
                  </a:lnTo>
                  <a:lnTo>
                    <a:pt x="197" y="386"/>
                  </a:lnTo>
                  <a:lnTo>
                    <a:pt x="175" y="383"/>
                  </a:lnTo>
                  <a:lnTo>
                    <a:pt x="154" y="378"/>
                  </a:lnTo>
                  <a:lnTo>
                    <a:pt x="134" y="372"/>
                  </a:lnTo>
                  <a:lnTo>
                    <a:pt x="115" y="364"/>
                  </a:lnTo>
                  <a:lnTo>
                    <a:pt x="97" y="354"/>
                  </a:lnTo>
                  <a:lnTo>
                    <a:pt x="65" y="331"/>
                  </a:lnTo>
                  <a:lnTo>
                    <a:pt x="50" y="317"/>
                  </a:lnTo>
                  <a:lnTo>
                    <a:pt x="38" y="302"/>
                  </a:lnTo>
                  <a:lnTo>
                    <a:pt x="27" y="286"/>
                  </a:lnTo>
                  <a:lnTo>
                    <a:pt x="17" y="269"/>
                  </a:lnTo>
                  <a:lnTo>
                    <a:pt x="10" y="251"/>
                  </a:lnTo>
                  <a:lnTo>
                    <a:pt x="4" y="233"/>
                  </a:lnTo>
                  <a:lnTo>
                    <a:pt x="1" y="213"/>
                  </a:lnTo>
                  <a:lnTo>
                    <a:pt x="0" y="194"/>
                  </a:lnTo>
                  <a:lnTo>
                    <a:pt x="1" y="174"/>
                  </a:lnTo>
                  <a:lnTo>
                    <a:pt x="4" y="154"/>
                  </a:lnTo>
                  <a:lnTo>
                    <a:pt x="10" y="136"/>
                  </a:lnTo>
                  <a:lnTo>
                    <a:pt x="17" y="118"/>
                  </a:lnTo>
                  <a:lnTo>
                    <a:pt x="27" y="101"/>
                  </a:lnTo>
                  <a:lnTo>
                    <a:pt x="38" y="85"/>
                  </a:lnTo>
                  <a:lnTo>
                    <a:pt x="50" y="71"/>
                  </a:lnTo>
                  <a:lnTo>
                    <a:pt x="65" y="56"/>
                  </a:lnTo>
                  <a:lnTo>
                    <a:pt x="97" y="33"/>
                  </a:lnTo>
                  <a:lnTo>
                    <a:pt x="115" y="24"/>
                  </a:lnTo>
                  <a:lnTo>
                    <a:pt x="134" y="16"/>
                  </a:lnTo>
                  <a:lnTo>
                    <a:pt x="154" y="9"/>
                  </a:lnTo>
                  <a:lnTo>
                    <a:pt x="175" y="5"/>
                  </a:lnTo>
                  <a:lnTo>
                    <a:pt x="197" y="1"/>
                  </a:lnTo>
                  <a:lnTo>
                    <a:pt x="219" y="0"/>
                  </a:lnTo>
                  <a:close/>
                </a:path>
              </a:pathLst>
            </a:custGeom>
            <a:noFill/>
            <a:ln w="30163" cap="rnd">
              <a:solidFill>
                <a:srgbClr val="9999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9" tIns="45709" rIns="91419" bIns="45709" numCol="1" anchor="t" anchorCtr="0" compatLnSpc="1">
              <a:prstTxWarp prst="textNoShape">
                <a:avLst/>
              </a:prstTxWarp>
            </a:bodyPr>
            <a:lstStyle/>
            <a:p>
              <a:endParaRPr lang="en-US"/>
            </a:p>
          </p:txBody>
        </p:sp>
      </p:grpSp>
      <p:cxnSp>
        <p:nvCxnSpPr>
          <p:cNvPr id="5" name="Elbow Connector 4"/>
          <p:cNvCxnSpPr>
            <a:stCxn id="79" idx="0"/>
            <a:endCxn id="423" idx="2"/>
          </p:cNvCxnSpPr>
          <p:nvPr/>
        </p:nvCxnSpPr>
        <p:spPr>
          <a:xfrm rot="5400000" flipH="1" flipV="1">
            <a:off x="3447295" y="4822269"/>
            <a:ext cx="728802" cy="2527"/>
          </a:xfrm>
          <a:prstGeom prst="bentConnector3">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4" name="Oval 83"/>
          <p:cNvSpPr/>
          <p:nvPr/>
        </p:nvSpPr>
        <p:spPr bwMode="gray">
          <a:xfrm>
            <a:off x="4292477" y="3338986"/>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2</a:t>
            </a:r>
          </a:p>
        </p:txBody>
      </p:sp>
      <p:sp>
        <p:nvSpPr>
          <p:cNvPr id="85" name="Oval 84"/>
          <p:cNvSpPr/>
          <p:nvPr/>
        </p:nvSpPr>
        <p:spPr bwMode="gray">
          <a:xfrm>
            <a:off x="8274622" y="3405080"/>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4a</a:t>
            </a:r>
          </a:p>
        </p:txBody>
      </p:sp>
      <p:sp>
        <p:nvSpPr>
          <p:cNvPr id="86" name="Oval 85"/>
          <p:cNvSpPr/>
          <p:nvPr/>
        </p:nvSpPr>
        <p:spPr bwMode="gray">
          <a:xfrm>
            <a:off x="7443727" y="2986548"/>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5a</a:t>
            </a:r>
          </a:p>
        </p:txBody>
      </p:sp>
      <p:sp>
        <p:nvSpPr>
          <p:cNvPr id="89" name="Oval 88"/>
          <p:cNvSpPr/>
          <p:nvPr/>
        </p:nvSpPr>
        <p:spPr bwMode="gray">
          <a:xfrm>
            <a:off x="6320667" y="5708567"/>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10</a:t>
            </a:r>
          </a:p>
        </p:txBody>
      </p:sp>
      <p:sp>
        <p:nvSpPr>
          <p:cNvPr id="90" name="Oval 89"/>
          <p:cNvSpPr/>
          <p:nvPr/>
        </p:nvSpPr>
        <p:spPr bwMode="gray">
          <a:xfrm>
            <a:off x="8170839" y="5026389"/>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9</a:t>
            </a:r>
          </a:p>
        </p:txBody>
      </p:sp>
      <p:sp>
        <p:nvSpPr>
          <p:cNvPr id="91" name="Oval 90"/>
          <p:cNvSpPr/>
          <p:nvPr/>
        </p:nvSpPr>
        <p:spPr bwMode="gray">
          <a:xfrm>
            <a:off x="10772454" y="5090706"/>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8</a:t>
            </a:r>
          </a:p>
        </p:txBody>
      </p:sp>
      <p:sp>
        <p:nvSpPr>
          <p:cNvPr id="94" name="Oval 93"/>
          <p:cNvSpPr/>
          <p:nvPr/>
        </p:nvSpPr>
        <p:spPr bwMode="gray">
          <a:xfrm>
            <a:off x="5552093" y="2475083"/>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3</a:t>
            </a:r>
          </a:p>
        </p:txBody>
      </p:sp>
      <p:sp>
        <p:nvSpPr>
          <p:cNvPr id="95" name="Oval 94"/>
          <p:cNvSpPr/>
          <p:nvPr/>
        </p:nvSpPr>
        <p:spPr bwMode="gray">
          <a:xfrm>
            <a:off x="2530148" y="3296575"/>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a:t>
            </a:r>
          </a:p>
        </p:txBody>
      </p:sp>
      <p:sp>
        <p:nvSpPr>
          <p:cNvPr id="96" name="Oval 95"/>
          <p:cNvSpPr/>
          <p:nvPr/>
        </p:nvSpPr>
        <p:spPr bwMode="gray">
          <a:xfrm>
            <a:off x="8701422" y="2569631"/>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5b</a:t>
            </a:r>
          </a:p>
        </p:txBody>
      </p:sp>
      <p:grpSp>
        <p:nvGrpSpPr>
          <p:cNvPr id="3" name="Group 2"/>
          <p:cNvGrpSpPr/>
          <p:nvPr/>
        </p:nvGrpSpPr>
        <p:grpSpPr>
          <a:xfrm>
            <a:off x="308105" y="3211220"/>
            <a:ext cx="1297759" cy="890777"/>
            <a:chOff x="306765" y="3211963"/>
            <a:chExt cx="1298059" cy="890983"/>
          </a:xfrm>
        </p:grpSpPr>
        <p:grpSp>
          <p:nvGrpSpPr>
            <p:cNvPr id="232" name="Group 231"/>
            <p:cNvGrpSpPr/>
            <p:nvPr/>
          </p:nvGrpSpPr>
          <p:grpSpPr>
            <a:xfrm>
              <a:off x="306765" y="3211963"/>
              <a:ext cx="1298059" cy="890983"/>
              <a:chOff x="9840226" y="1505472"/>
              <a:chExt cx="1563244" cy="919331"/>
            </a:xfrm>
          </p:grpSpPr>
          <p:sp>
            <p:nvSpPr>
              <p:cNvPr id="233" name="Rectangle 232"/>
              <p:cNvSpPr/>
              <p:nvPr/>
            </p:nvSpPr>
            <p:spPr bwMode="gray">
              <a:xfrm>
                <a:off x="10140757" y="1726618"/>
                <a:ext cx="1035134" cy="698185"/>
              </a:xfrm>
              <a:prstGeom prst="rect">
                <a:avLst/>
              </a:prstGeom>
              <a:solidFill>
                <a:schemeClr val="bg1">
                  <a:lumMod val="65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235" name="TextBox 234"/>
              <p:cNvSpPr txBox="1"/>
              <p:nvPr/>
            </p:nvSpPr>
            <p:spPr>
              <a:xfrm>
                <a:off x="9840226" y="1505472"/>
                <a:ext cx="1563244" cy="190541"/>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Profile</a:t>
                </a:r>
              </a:p>
            </p:txBody>
          </p:sp>
        </p:grpSp>
        <p:pic>
          <p:nvPicPr>
            <p:cNvPr id="97" name="Picture 96"/>
            <p:cNvPicPr>
              <a:picLocks noChangeAspect="1"/>
            </p:cNvPicPr>
            <p:nvPr/>
          </p:nvPicPr>
          <p:blipFill>
            <a:blip r:embed="rId10"/>
            <a:stretch>
              <a:fillRect/>
            </a:stretch>
          </p:blipFill>
          <p:spPr>
            <a:xfrm>
              <a:off x="711403" y="3456032"/>
              <a:ext cx="580141" cy="617171"/>
            </a:xfrm>
            <a:prstGeom prst="ellipse">
              <a:avLst/>
            </a:prstGeom>
            <a:ln w="28575">
              <a:solidFill>
                <a:schemeClr val="bg2">
                  <a:lumMod val="75000"/>
                </a:schemeClr>
              </a:solidFill>
            </a:ln>
          </p:spPr>
        </p:pic>
      </p:grpSp>
      <p:cxnSp>
        <p:nvCxnSpPr>
          <p:cNvPr id="11" name="Elbow Connector 10"/>
          <p:cNvCxnSpPr>
            <a:stCxn id="420" idx="1"/>
            <a:endCxn id="423" idx="3"/>
          </p:cNvCxnSpPr>
          <p:nvPr/>
        </p:nvCxnSpPr>
        <p:spPr>
          <a:xfrm rot="10800000">
            <a:off x="4241842" y="4120881"/>
            <a:ext cx="2513721" cy="1183064"/>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2146115" y="2483583"/>
            <a:ext cx="1294231"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Goals</a:t>
            </a:r>
          </a:p>
        </p:txBody>
      </p:sp>
      <p:sp>
        <p:nvSpPr>
          <p:cNvPr id="107" name="TextBox 106"/>
          <p:cNvSpPr txBox="1"/>
          <p:nvPr/>
        </p:nvSpPr>
        <p:spPr>
          <a:xfrm>
            <a:off x="2863970" y="3183199"/>
            <a:ext cx="649598" cy="5077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Add learning activity</a:t>
            </a:r>
          </a:p>
        </p:txBody>
      </p:sp>
      <p:grpSp>
        <p:nvGrpSpPr>
          <p:cNvPr id="110" name="Group 109"/>
          <p:cNvGrpSpPr/>
          <p:nvPr/>
        </p:nvGrpSpPr>
        <p:grpSpPr>
          <a:xfrm>
            <a:off x="2369138" y="2420827"/>
            <a:ext cx="859337" cy="676499"/>
            <a:chOff x="6457975" y="2872699"/>
            <a:chExt cx="859536" cy="676656"/>
          </a:xfrm>
        </p:grpSpPr>
        <p:sp>
          <p:nvSpPr>
            <p:cNvPr id="111" name="Rectangle 110"/>
            <p:cNvSpPr/>
            <p:nvPr/>
          </p:nvSpPr>
          <p:spPr bwMode="gray">
            <a:xfrm>
              <a:off x="6457975" y="2872699"/>
              <a:ext cx="859536" cy="676656"/>
            </a:xfrm>
            <a:prstGeom prst="rect">
              <a:avLst/>
            </a:prstGeom>
            <a:solidFill>
              <a:srgbClr val="D4652D"/>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112" name="Picture 111"/>
            <p:cNvPicPr>
              <a:picLocks noChangeAspect="1"/>
            </p:cNvPicPr>
            <p:nvPr/>
          </p:nvPicPr>
          <p:blipFill rotWithShape="1">
            <a:blip r:embed="rId12"/>
            <a:srcRect l="18956" t="7002"/>
            <a:stretch/>
          </p:blipFill>
          <p:spPr>
            <a:xfrm>
              <a:off x="6648440" y="2949659"/>
              <a:ext cx="494578" cy="497550"/>
            </a:xfrm>
            <a:prstGeom prst="ellipse">
              <a:avLst/>
            </a:prstGeom>
            <a:ln w="28575">
              <a:solidFill>
                <a:schemeClr val="bg2">
                  <a:lumMod val="75000"/>
                </a:schemeClr>
              </a:solidFill>
            </a:ln>
          </p:spPr>
        </p:pic>
      </p:grpSp>
      <p:cxnSp>
        <p:nvCxnSpPr>
          <p:cNvPr id="19" name="Elbow Connector 18"/>
          <p:cNvCxnSpPr>
            <a:stCxn id="423" idx="1"/>
            <a:endCxn id="111" idx="2"/>
          </p:cNvCxnSpPr>
          <p:nvPr/>
        </p:nvCxnSpPr>
        <p:spPr>
          <a:xfrm rot="10800000">
            <a:off x="2798808" y="3097326"/>
            <a:ext cx="585270" cy="1023555"/>
          </a:xfrm>
          <a:prstGeom prst="bentConnector2">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4" name="Flowchart: Off-page Connector 123"/>
          <p:cNvSpPr/>
          <p:nvPr/>
        </p:nvSpPr>
        <p:spPr bwMode="gray">
          <a:xfrm>
            <a:off x="2245138" y="1465689"/>
            <a:ext cx="1096184" cy="545129"/>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Perform &amp; Reward</a:t>
            </a:r>
          </a:p>
        </p:txBody>
      </p:sp>
      <p:cxnSp>
        <p:nvCxnSpPr>
          <p:cNvPr id="66" name="Elbow Connector 65"/>
          <p:cNvCxnSpPr>
            <a:stCxn id="104" idx="0"/>
            <a:endCxn id="124" idx="2"/>
          </p:cNvCxnSpPr>
          <p:nvPr/>
        </p:nvCxnSpPr>
        <p:spPr>
          <a:xfrm rot="16200000" flipV="1">
            <a:off x="2556849" y="2247200"/>
            <a:ext cx="472766" cy="1"/>
          </a:xfrm>
          <a:prstGeom prst="bentConnector3">
            <a:avLst>
              <a:gd name="adj1" fmla="val 5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Elbow Connector 118"/>
          <p:cNvCxnSpPr>
            <a:stCxn id="457" idx="3"/>
            <a:endCxn id="207" idx="0"/>
          </p:cNvCxnSpPr>
          <p:nvPr/>
        </p:nvCxnSpPr>
        <p:spPr>
          <a:xfrm flipH="1">
            <a:off x="3810504" y="3055165"/>
            <a:ext cx="7180435" cy="523615"/>
          </a:xfrm>
          <a:prstGeom prst="bentConnector4">
            <a:avLst>
              <a:gd name="adj1" fmla="val -3183"/>
              <a:gd name="adj2" fmla="val -300289"/>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TextBox 139"/>
          <p:cNvSpPr txBox="1"/>
          <p:nvPr/>
        </p:nvSpPr>
        <p:spPr>
          <a:xfrm>
            <a:off x="10351361" y="2254337"/>
            <a:ext cx="886873" cy="5077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Add learning activity from 360 Report</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141" name="Oval 140"/>
          <p:cNvSpPr/>
          <p:nvPr/>
        </p:nvSpPr>
        <p:spPr bwMode="gray">
          <a:xfrm>
            <a:off x="10645883" y="1999631"/>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4b</a:t>
            </a:r>
          </a:p>
        </p:txBody>
      </p:sp>
      <p:cxnSp>
        <p:nvCxnSpPr>
          <p:cNvPr id="122" name="Elbow Connector 121"/>
          <p:cNvCxnSpPr>
            <a:stCxn id="452" idx="3"/>
            <a:endCxn id="207" idx="0"/>
          </p:cNvCxnSpPr>
          <p:nvPr/>
        </p:nvCxnSpPr>
        <p:spPr>
          <a:xfrm flipH="1" flipV="1">
            <a:off x="3810504" y="3578781"/>
            <a:ext cx="6668344" cy="717255"/>
          </a:xfrm>
          <a:prstGeom prst="bentConnector4">
            <a:avLst>
              <a:gd name="adj1" fmla="val -15111"/>
              <a:gd name="adj2" fmla="val 39112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7" name="Oval 146"/>
          <p:cNvSpPr/>
          <p:nvPr/>
        </p:nvSpPr>
        <p:spPr bwMode="gray">
          <a:xfrm>
            <a:off x="5546504" y="4247995"/>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6b</a:t>
            </a:r>
          </a:p>
        </p:txBody>
      </p:sp>
      <p:sp>
        <p:nvSpPr>
          <p:cNvPr id="149" name="Oval 148"/>
          <p:cNvSpPr/>
          <p:nvPr/>
        </p:nvSpPr>
        <p:spPr bwMode="gray">
          <a:xfrm>
            <a:off x="10805528" y="4004908"/>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7b</a:t>
            </a:r>
          </a:p>
        </p:txBody>
      </p:sp>
      <p:sp>
        <p:nvSpPr>
          <p:cNvPr id="150" name="Oval 149"/>
          <p:cNvSpPr/>
          <p:nvPr/>
        </p:nvSpPr>
        <p:spPr bwMode="gray">
          <a:xfrm>
            <a:off x="7775363" y="4426659"/>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7a</a:t>
            </a:r>
          </a:p>
        </p:txBody>
      </p:sp>
      <p:sp>
        <p:nvSpPr>
          <p:cNvPr id="155" name="Oval 154"/>
          <p:cNvSpPr/>
          <p:nvPr/>
        </p:nvSpPr>
        <p:spPr bwMode="gray">
          <a:xfrm>
            <a:off x="3524111" y="4742225"/>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11</a:t>
            </a:r>
          </a:p>
        </p:txBody>
      </p:sp>
      <p:sp>
        <p:nvSpPr>
          <p:cNvPr id="221" name="5-Point Star 220"/>
          <p:cNvSpPr/>
          <p:nvPr/>
        </p:nvSpPr>
        <p:spPr bwMode="gray">
          <a:xfrm>
            <a:off x="2136898" y="3458861"/>
            <a:ext cx="726952" cy="537637"/>
          </a:xfrm>
          <a:prstGeom prst="star5">
            <a:avLst/>
          </a:prstGeom>
          <a:solidFill>
            <a:schemeClr val="accent1"/>
          </a:solidFill>
          <a:ln w="6350" algn="ctr">
            <a:solidFill>
              <a:schemeClr val="tx1"/>
            </a:solidFill>
            <a:miter lim="800000"/>
            <a:headEnd/>
            <a:tailEnd/>
          </a:ln>
        </p:spPr>
        <p:txBody>
          <a:bodyPr lIns="0" tIns="0" rIns="0" bIns="0" rtlCol="0" anchor="ctr"/>
          <a:lstStyle/>
          <a:p>
            <a:pPr algn="ctr" defTabSz="914217" fontAlgn="base">
              <a:spcBef>
                <a:spcPct val="50000"/>
              </a:spcBef>
              <a:spcAft>
                <a:spcPct val="0"/>
              </a:spcAft>
              <a:buClr>
                <a:srgbClr val="F0AB00"/>
              </a:buClr>
              <a:buSzPct val="80000"/>
            </a:pPr>
            <a:r>
              <a:rPr lang="en-US" sz="1000" kern="0" dirty="0">
                <a:ea typeface="Arial Unicode MS" pitchFamily="34" charset="-128"/>
                <a:cs typeface="Arial Unicode MS" pitchFamily="34" charset="-128"/>
              </a:rPr>
              <a:t>Start</a:t>
            </a:r>
          </a:p>
        </p:txBody>
      </p:sp>
      <p:sp>
        <p:nvSpPr>
          <p:cNvPr id="113" name="TextBox 112"/>
          <p:cNvSpPr txBox="1"/>
          <p:nvPr/>
        </p:nvSpPr>
        <p:spPr>
          <a:xfrm>
            <a:off x="2404159" y="2207503"/>
            <a:ext cx="831952" cy="184623"/>
          </a:xfrm>
          <a:prstGeom prst="rect">
            <a:avLst/>
          </a:prstGeom>
          <a:solidFill>
            <a:schemeClr val="bg1"/>
          </a:solid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Goals</a:t>
            </a:r>
          </a:p>
        </p:txBody>
      </p:sp>
      <p:sp>
        <p:nvSpPr>
          <p:cNvPr id="116" name="Rectangle 115"/>
          <p:cNvSpPr/>
          <p:nvPr/>
        </p:nvSpPr>
        <p:spPr bwMode="gray">
          <a:xfrm>
            <a:off x="191341" y="1316266"/>
            <a:ext cx="11592942" cy="5186751"/>
          </a:xfrm>
          <a:prstGeom prst="rect">
            <a:avLst/>
          </a:prstGeom>
          <a:solidFill>
            <a:schemeClr val="bg1">
              <a:alpha val="68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sp>
        <p:nvSpPr>
          <p:cNvPr id="316" name="TextBox 315"/>
          <p:cNvSpPr txBox="1"/>
          <p:nvPr/>
        </p:nvSpPr>
        <p:spPr>
          <a:xfrm>
            <a:off x="5817756" y="4503160"/>
            <a:ext cx="696320" cy="338476"/>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Add dev goals</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grpSp>
        <p:nvGrpSpPr>
          <p:cNvPr id="25" name="Group 24"/>
          <p:cNvGrpSpPr/>
          <p:nvPr/>
        </p:nvGrpSpPr>
        <p:grpSpPr>
          <a:xfrm>
            <a:off x="6721171" y="4742224"/>
            <a:ext cx="918855" cy="899971"/>
            <a:chOff x="15695960" y="4895968"/>
            <a:chExt cx="919068" cy="900179"/>
          </a:xfrm>
        </p:grpSpPr>
        <p:sp>
          <p:nvSpPr>
            <p:cNvPr id="420" name="Rectangle 419"/>
            <p:cNvSpPr/>
            <p:nvPr/>
          </p:nvSpPr>
          <p:spPr bwMode="gray">
            <a:xfrm>
              <a:off x="15730359" y="5119491"/>
              <a:ext cx="859536" cy="676656"/>
            </a:xfrm>
            <a:prstGeom prst="rect">
              <a:avLst/>
            </a:prstGeom>
            <a:solidFill>
              <a:srgbClr val="2B3F7B"/>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421" name="Picture 420"/>
            <p:cNvPicPr>
              <a:picLocks noChangeAspect="1"/>
            </p:cNvPicPr>
            <p:nvPr/>
          </p:nvPicPr>
          <p:blipFill>
            <a:blip r:embed="rId13"/>
            <a:stretch>
              <a:fillRect/>
            </a:stretch>
          </p:blipFill>
          <p:spPr>
            <a:xfrm>
              <a:off x="15827932" y="5211811"/>
              <a:ext cx="689620" cy="492586"/>
            </a:xfrm>
            <a:prstGeom prst="ellipse">
              <a:avLst/>
            </a:prstGeom>
            <a:ln w="28575">
              <a:solidFill>
                <a:schemeClr val="bg2">
                  <a:lumMod val="75000"/>
                </a:schemeClr>
              </a:solidFill>
            </a:ln>
          </p:spPr>
        </p:pic>
        <p:sp>
          <p:nvSpPr>
            <p:cNvPr id="422" name="TextBox 421"/>
            <p:cNvSpPr txBox="1"/>
            <p:nvPr/>
          </p:nvSpPr>
          <p:spPr>
            <a:xfrm>
              <a:off x="15695960" y="4895968"/>
              <a:ext cx="919068"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Succession</a:t>
              </a:r>
            </a:p>
          </p:txBody>
        </p:sp>
      </p:grpSp>
      <p:grpSp>
        <p:nvGrpSpPr>
          <p:cNvPr id="474" name="Group 473"/>
          <p:cNvGrpSpPr/>
          <p:nvPr/>
        </p:nvGrpSpPr>
        <p:grpSpPr>
          <a:xfrm>
            <a:off x="6071529" y="3581408"/>
            <a:ext cx="992680" cy="874193"/>
            <a:chOff x="7676987" y="4055982"/>
            <a:chExt cx="992910" cy="874395"/>
          </a:xfrm>
        </p:grpSpPr>
        <p:sp>
          <p:nvSpPr>
            <p:cNvPr id="475" name="Rectangle 474"/>
            <p:cNvSpPr/>
            <p:nvPr/>
          </p:nvSpPr>
          <p:spPr bwMode="gray">
            <a:xfrm>
              <a:off x="7747386" y="4250239"/>
              <a:ext cx="857963" cy="680138"/>
            </a:xfrm>
            <a:prstGeom prst="rect">
              <a:avLst/>
            </a:prstGeom>
            <a:solidFill>
              <a:schemeClr val="accent1"/>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76" name="TextBox 475"/>
            <p:cNvSpPr txBox="1"/>
            <p:nvPr/>
          </p:nvSpPr>
          <p:spPr>
            <a:xfrm>
              <a:off x="7676987" y="4055982"/>
              <a:ext cx="992910"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Development</a:t>
              </a:r>
            </a:p>
          </p:txBody>
        </p:sp>
        <p:pic>
          <p:nvPicPr>
            <p:cNvPr id="477" name="Picture 476"/>
            <p:cNvPicPr>
              <a:picLocks noChangeAspect="1"/>
            </p:cNvPicPr>
            <p:nvPr/>
          </p:nvPicPr>
          <p:blipFill>
            <a:blip r:embed="rId14"/>
            <a:stretch>
              <a:fillRect/>
            </a:stretch>
          </p:blipFill>
          <p:spPr>
            <a:xfrm>
              <a:off x="7796594" y="4347401"/>
              <a:ext cx="757998" cy="477642"/>
            </a:xfrm>
            <a:prstGeom prst="ellipse">
              <a:avLst/>
            </a:prstGeom>
            <a:ln w="28575">
              <a:solidFill>
                <a:schemeClr val="bg2">
                  <a:lumMod val="75000"/>
                </a:schemeClr>
              </a:solidFill>
            </a:ln>
          </p:spPr>
        </p:pic>
      </p:grpSp>
      <p:sp>
        <p:nvSpPr>
          <p:cNvPr id="146" name="Oval 145"/>
          <p:cNvSpPr/>
          <p:nvPr/>
        </p:nvSpPr>
        <p:spPr bwMode="gray">
          <a:xfrm>
            <a:off x="6256657" y="4873267"/>
            <a:ext cx="207566" cy="198535"/>
          </a:xfrm>
          <a:prstGeom prst="ellipse">
            <a:avLst/>
          </a:prstGeom>
          <a:solidFill>
            <a:srgbClr val="0070C0"/>
          </a:solidFill>
          <a:ln w="6350" algn="ctr">
            <a:noFill/>
            <a:miter lim="800000"/>
            <a:headEnd/>
            <a:tailEnd/>
          </a:ln>
          <a:effectLst>
            <a:glow rad="228600">
              <a:schemeClr val="accent1">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6a</a:t>
            </a:r>
          </a:p>
        </p:txBody>
      </p:sp>
      <p:grpSp>
        <p:nvGrpSpPr>
          <p:cNvPr id="7" name="Group 6"/>
          <p:cNvGrpSpPr/>
          <p:nvPr/>
        </p:nvGrpSpPr>
        <p:grpSpPr>
          <a:xfrm>
            <a:off x="2802678" y="1909105"/>
            <a:ext cx="3082041" cy="3434489"/>
            <a:chOff x="2801916" y="1909547"/>
            <a:chExt cx="3082754" cy="3435284"/>
          </a:xfrm>
        </p:grpSpPr>
        <p:pic>
          <p:nvPicPr>
            <p:cNvPr id="114" name="Picture 113"/>
            <p:cNvPicPr>
              <a:picLocks noChangeAspect="1"/>
            </p:cNvPicPr>
            <p:nvPr/>
          </p:nvPicPr>
          <p:blipFill>
            <a:blip r:embed="rId15"/>
            <a:stretch>
              <a:fillRect/>
            </a:stretch>
          </p:blipFill>
          <p:spPr>
            <a:xfrm>
              <a:off x="2801916" y="1909547"/>
              <a:ext cx="3082754" cy="3421105"/>
            </a:xfrm>
            <a:prstGeom prst="rect">
              <a:avLst/>
            </a:prstGeom>
            <a:ln>
              <a:noFill/>
            </a:ln>
            <a:effectLst>
              <a:glow rad="228600">
                <a:schemeClr val="accent1">
                  <a:satMod val="175000"/>
                  <a:alpha val="40000"/>
                </a:schemeClr>
              </a:glo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115" name="Rounded Rectangle 114"/>
            <p:cNvSpPr/>
            <p:nvPr/>
          </p:nvSpPr>
          <p:spPr bwMode="gray">
            <a:xfrm>
              <a:off x="2801916" y="4723006"/>
              <a:ext cx="1894992" cy="621825"/>
            </a:xfrm>
            <a:prstGeom prst="roundRect">
              <a:avLst/>
            </a:prstGeom>
            <a:solidFill>
              <a:srgbClr val="F0AB00">
                <a:alpha val="20000"/>
              </a:srgbClr>
            </a:solidFill>
            <a:ln w="28575"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a:ea typeface="Arial Unicode MS" pitchFamily="34" charset="-128"/>
                <a:cs typeface="Arial Unicode MS" pitchFamily="34" charset="-128"/>
              </a:endParaRPr>
            </a:p>
          </p:txBody>
        </p:sp>
      </p:grpSp>
      <p:cxnSp>
        <p:nvCxnSpPr>
          <p:cNvPr id="251" name="Elbow Connector 250"/>
          <p:cNvCxnSpPr>
            <a:stCxn id="422" idx="1"/>
            <a:endCxn id="475" idx="2"/>
          </p:cNvCxnSpPr>
          <p:nvPr/>
        </p:nvCxnSpPr>
        <p:spPr>
          <a:xfrm rot="10800000">
            <a:off x="6570796" y="4455602"/>
            <a:ext cx="150376" cy="378935"/>
          </a:xfrm>
          <a:prstGeom prst="bentConnector2">
            <a:avLst/>
          </a:prstGeom>
          <a:ln w="6350">
            <a:solidFill>
              <a:schemeClr val="tx1"/>
            </a:solidFill>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8074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31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296" y="503999"/>
            <a:ext cx="11183887" cy="738493"/>
          </a:xfrm>
        </p:spPr>
        <p:txBody>
          <a:bodyPr/>
          <a:lstStyle/>
          <a:p>
            <a:r>
              <a:rPr lang="en-US" dirty="0"/>
              <a:t>Learn &amp; Develop</a:t>
            </a:r>
            <a:br>
              <a:rPr lang="en-US" dirty="0"/>
            </a:br>
            <a:r>
              <a:rPr lang="en-US" b="0" dirty="0"/>
              <a:t>Process Interactions</a:t>
            </a:r>
            <a:endParaRPr lang="en-US" sz="1200" dirty="0"/>
          </a:p>
        </p:txBody>
      </p:sp>
      <p:sp>
        <p:nvSpPr>
          <p:cNvPr id="289" name="Flowchart: Off-page Connector 288"/>
          <p:cNvSpPr/>
          <p:nvPr/>
        </p:nvSpPr>
        <p:spPr bwMode="gray">
          <a:xfrm>
            <a:off x="407914" y="2575020"/>
            <a:ext cx="1098141" cy="532160"/>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Recruit to Hire</a:t>
            </a:r>
          </a:p>
        </p:txBody>
      </p:sp>
      <p:cxnSp>
        <p:nvCxnSpPr>
          <p:cNvPr id="242" name="Elbow Connector 241"/>
          <p:cNvCxnSpPr>
            <a:stCxn id="476" idx="1"/>
            <a:endCxn id="207" idx="3"/>
          </p:cNvCxnSpPr>
          <p:nvPr/>
        </p:nvCxnSpPr>
        <p:spPr>
          <a:xfrm rot="10800000">
            <a:off x="4226481" y="3671092"/>
            <a:ext cx="1845050" cy="2627"/>
          </a:xfrm>
          <a:prstGeom prst="bentConnector3">
            <a:avLst>
              <a:gd name="adj1" fmla="val 50000"/>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3" name="Elbow Connector 242"/>
          <p:cNvCxnSpPr>
            <a:stCxn id="75" idx="1"/>
            <a:endCxn id="449" idx="2"/>
          </p:cNvCxnSpPr>
          <p:nvPr/>
        </p:nvCxnSpPr>
        <p:spPr>
          <a:xfrm rot="10800000">
            <a:off x="10018473" y="5107416"/>
            <a:ext cx="383219" cy="532028"/>
          </a:xfrm>
          <a:prstGeom prst="bentConnector2">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1" name="Elbow Connector 250"/>
          <p:cNvCxnSpPr>
            <a:stCxn id="422" idx="1"/>
            <a:endCxn id="475" idx="2"/>
          </p:cNvCxnSpPr>
          <p:nvPr/>
        </p:nvCxnSpPr>
        <p:spPr>
          <a:xfrm rot="10800000">
            <a:off x="6570796" y="4455602"/>
            <a:ext cx="150376" cy="378935"/>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Elbow Connector 254"/>
          <p:cNvCxnSpPr>
            <a:stCxn id="476" idx="0"/>
            <a:endCxn id="470" idx="2"/>
          </p:cNvCxnSpPr>
          <p:nvPr/>
        </p:nvCxnSpPr>
        <p:spPr>
          <a:xfrm rot="5400000" flipH="1" flipV="1">
            <a:off x="6090288" y="3101717"/>
            <a:ext cx="957273" cy="2111"/>
          </a:xfrm>
          <a:prstGeom prst="bentConnector3">
            <a:avLst>
              <a:gd name="adj1" fmla="val 50000"/>
            </a:avLst>
          </a:prstGeom>
          <a:ln w="63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482" idx="0"/>
            <a:endCxn id="420" idx="3"/>
          </p:cNvCxnSpPr>
          <p:nvPr/>
        </p:nvCxnSpPr>
        <p:spPr>
          <a:xfrm rot="16200000" flipV="1">
            <a:off x="8339036" y="4579810"/>
            <a:ext cx="286307" cy="1734577"/>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91340" y="4291583"/>
            <a:ext cx="1531288" cy="923116"/>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Employee Profile serves as a central repository for all talent data (all modules </a:t>
            </a:r>
            <a:r>
              <a:rPr lang="en-US" sz="1200" kern="0" dirty="0" err="1">
                <a:ea typeface="Arial Unicode MS" pitchFamily="34" charset="-128"/>
                <a:cs typeface="Arial Unicode MS" pitchFamily="34" charset="-128"/>
              </a:rPr>
              <a:t>feed back</a:t>
            </a:r>
            <a:r>
              <a:rPr lang="en-US" sz="1200" kern="0" dirty="0">
                <a:ea typeface="Arial Unicode MS" pitchFamily="34" charset="-128"/>
                <a:cs typeface="Arial Unicode MS" pitchFamily="34" charset="-128"/>
              </a:rPr>
              <a:t> to EP)</a:t>
            </a:r>
          </a:p>
        </p:txBody>
      </p:sp>
      <p:sp>
        <p:nvSpPr>
          <p:cNvPr id="279" name="TextBox 278"/>
          <p:cNvSpPr txBox="1"/>
          <p:nvPr/>
        </p:nvSpPr>
        <p:spPr>
          <a:xfrm>
            <a:off x="5217636" y="2726577"/>
            <a:ext cx="1329202" cy="33847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Link CPM activities to development goals</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287" name="TextBox 286"/>
          <p:cNvSpPr txBox="1"/>
          <p:nvPr/>
        </p:nvSpPr>
        <p:spPr>
          <a:xfrm>
            <a:off x="6885262" y="3051578"/>
            <a:ext cx="1173241" cy="5077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Review development goals during PM review</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316" name="TextBox 315"/>
          <p:cNvSpPr txBox="1"/>
          <p:nvPr/>
        </p:nvSpPr>
        <p:spPr>
          <a:xfrm>
            <a:off x="5817756" y="4503160"/>
            <a:ext cx="696320" cy="338476"/>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Add dev goals</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317" name="Chevron 316"/>
          <p:cNvSpPr/>
          <p:nvPr/>
        </p:nvSpPr>
        <p:spPr bwMode="gray">
          <a:xfrm>
            <a:off x="1802312" y="2782792"/>
            <a:ext cx="396837" cy="1828006"/>
          </a:xfrm>
          <a:prstGeom prst="chevron">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a:ea typeface="Arial Unicode MS" pitchFamily="34" charset="-128"/>
              <a:cs typeface="Arial Unicode MS" pitchFamily="34" charset="-128"/>
            </a:endParaRPr>
          </a:p>
        </p:txBody>
      </p:sp>
      <p:grpSp>
        <p:nvGrpSpPr>
          <p:cNvPr id="448" name="Group 447"/>
          <p:cNvGrpSpPr/>
          <p:nvPr/>
        </p:nvGrpSpPr>
        <p:grpSpPr>
          <a:xfrm>
            <a:off x="9558094" y="4203724"/>
            <a:ext cx="920754" cy="903691"/>
            <a:chOff x="10207550" y="3593940"/>
            <a:chExt cx="920967" cy="903900"/>
          </a:xfrm>
        </p:grpSpPr>
        <p:sp>
          <p:nvSpPr>
            <p:cNvPr id="449" name="Rectangle 448"/>
            <p:cNvSpPr/>
            <p:nvPr/>
          </p:nvSpPr>
          <p:spPr bwMode="gray">
            <a:xfrm>
              <a:off x="10239053" y="3821184"/>
              <a:ext cx="857963" cy="676656"/>
            </a:xfrm>
            <a:prstGeom prst="rect">
              <a:avLst/>
            </a:prstGeom>
            <a:solidFill>
              <a:srgbClr val="0070C0"/>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grpSp>
          <p:nvGrpSpPr>
            <p:cNvPr id="450" name="Group 449"/>
            <p:cNvGrpSpPr/>
            <p:nvPr/>
          </p:nvGrpSpPr>
          <p:grpSpPr>
            <a:xfrm>
              <a:off x="10207550" y="3593940"/>
              <a:ext cx="920967" cy="801975"/>
              <a:chOff x="9145616" y="3916564"/>
              <a:chExt cx="920967" cy="801975"/>
            </a:xfrm>
          </p:grpSpPr>
          <p:pic>
            <p:nvPicPr>
              <p:cNvPr id="451" name="Picture 450"/>
              <p:cNvPicPr>
                <a:picLocks noChangeAspect="1"/>
              </p:cNvPicPr>
              <p:nvPr/>
            </p:nvPicPr>
            <p:blipFill>
              <a:blip r:embed="rId3"/>
              <a:stretch>
                <a:fillRect/>
              </a:stretch>
            </p:blipFill>
            <p:spPr>
              <a:xfrm>
                <a:off x="9243450" y="4218393"/>
                <a:ext cx="714597" cy="500146"/>
              </a:xfrm>
              <a:prstGeom prst="ellipse">
                <a:avLst/>
              </a:prstGeom>
              <a:ln w="28575">
                <a:solidFill>
                  <a:schemeClr val="bg2">
                    <a:lumMod val="75000"/>
                  </a:schemeClr>
                </a:solidFill>
              </a:ln>
            </p:spPr>
          </p:pic>
          <p:sp>
            <p:nvSpPr>
              <p:cNvPr id="452" name="TextBox 451"/>
              <p:cNvSpPr txBox="1"/>
              <p:nvPr/>
            </p:nvSpPr>
            <p:spPr>
              <a:xfrm>
                <a:off x="9145616" y="3916564"/>
                <a:ext cx="920967"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Calibration</a:t>
                </a:r>
              </a:p>
            </p:txBody>
          </p:sp>
        </p:grpSp>
      </p:grpSp>
      <p:grpSp>
        <p:nvGrpSpPr>
          <p:cNvPr id="453" name="Group 452"/>
          <p:cNvGrpSpPr/>
          <p:nvPr/>
        </p:nvGrpSpPr>
        <p:grpSpPr>
          <a:xfrm>
            <a:off x="9878825" y="2962854"/>
            <a:ext cx="1112113" cy="912767"/>
            <a:chOff x="6515448" y="5413925"/>
            <a:chExt cx="1112370" cy="912978"/>
          </a:xfrm>
        </p:grpSpPr>
        <p:grpSp>
          <p:nvGrpSpPr>
            <p:cNvPr id="454" name="Group 453"/>
            <p:cNvGrpSpPr/>
            <p:nvPr/>
          </p:nvGrpSpPr>
          <p:grpSpPr>
            <a:xfrm>
              <a:off x="6515448" y="5413925"/>
              <a:ext cx="1112370" cy="912978"/>
              <a:chOff x="4708528" y="4392165"/>
              <a:chExt cx="1112370" cy="912978"/>
            </a:xfrm>
          </p:grpSpPr>
          <p:sp>
            <p:nvSpPr>
              <p:cNvPr id="456" name="Rectangle 455"/>
              <p:cNvSpPr/>
              <p:nvPr/>
            </p:nvSpPr>
            <p:spPr bwMode="gray">
              <a:xfrm>
                <a:off x="4835732" y="4628487"/>
                <a:ext cx="857963" cy="676656"/>
              </a:xfrm>
              <a:prstGeom prst="rect">
                <a:avLst/>
              </a:prstGeom>
              <a:solidFill>
                <a:schemeClr val="accent1">
                  <a:lumMod val="75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57" name="TextBox 456"/>
              <p:cNvSpPr txBox="1"/>
              <p:nvPr/>
            </p:nvSpPr>
            <p:spPr>
              <a:xfrm>
                <a:off x="4708528" y="4392165"/>
                <a:ext cx="1112370"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Multi-Rater 360</a:t>
                </a:r>
              </a:p>
            </p:txBody>
          </p:sp>
        </p:grpSp>
        <p:pic>
          <p:nvPicPr>
            <p:cNvPr id="455" name="Picture 454"/>
            <p:cNvPicPr>
              <a:picLocks noChangeAspect="1"/>
            </p:cNvPicPr>
            <p:nvPr/>
          </p:nvPicPr>
          <p:blipFill>
            <a:blip r:embed="rId4"/>
            <a:stretch>
              <a:fillRect/>
            </a:stretch>
          </p:blipFill>
          <p:spPr>
            <a:xfrm>
              <a:off x="6764867" y="5725469"/>
              <a:ext cx="632515" cy="501638"/>
            </a:xfrm>
            <a:prstGeom prst="ellipse">
              <a:avLst/>
            </a:prstGeom>
            <a:ln w="28575">
              <a:solidFill>
                <a:schemeClr val="bg2">
                  <a:lumMod val="75000"/>
                </a:schemeClr>
              </a:solidFill>
            </a:ln>
          </p:spPr>
        </p:pic>
      </p:grpSp>
      <p:cxnSp>
        <p:nvCxnSpPr>
          <p:cNvPr id="458" name="Elbow Connector 457"/>
          <p:cNvCxnSpPr>
            <a:stCxn id="456" idx="1"/>
            <a:endCxn id="475" idx="3"/>
          </p:cNvCxnSpPr>
          <p:nvPr/>
        </p:nvCxnSpPr>
        <p:spPr>
          <a:xfrm rot="10800000" flipV="1">
            <a:off x="6999676" y="3537370"/>
            <a:ext cx="3006324" cy="578239"/>
          </a:xfrm>
          <a:prstGeom prst="bentConnector3">
            <a:avLst>
              <a:gd name="adj1" fmla="val 5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65" name="Group 464"/>
          <p:cNvGrpSpPr/>
          <p:nvPr/>
        </p:nvGrpSpPr>
        <p:grpSpPr>
          <a:xfrm>
            <a:off x="7587866" y="1815008"/>
            <a:ext cx="994510" cy="907091"/>
            <a:chOff x="9228648" y="2652564"/>
            <a:chExt cx="994740" cy="907301"/>
          </a:xfrm>
        </p:grpSpPr>
        <p:sp>
          <p:nvSpPr>
            <p:cNvPr id="466" name="Rectangle 465"/>
            <p:cNvSpPr/>
            <p:nvPr/>
          </p:nvSpPr>
          <p:spPr bwMode="gray">
            <a:xfrm>
              <a:off x="9310214" y="2883209"/>
              <a:ext cx="857963" cy="676656"/>
            </a:xfrm>
            <a:prstGeom prst="rect">
              <a:avLst/>
            </a:prstGeom>
            <a:solidFill>
              <a:srgbClr val="0FAAFF"/>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67" name="TextBox 466"/>
            <p:cNvSpPr txBox="1"/>
            <p:nvPr/>
          </p:nvSpPr>
          <p:spPr>
            <a:xfrm>
              <a:off x="9228648" y="2652564"/>
              <a:ext cx="994740"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Performance</a:t>
              </a:r>
            </a:p>
          </p:txBody>
        </p:sp>
        <p:pic>
          <p:nvPicPr>
            <p:cNvPr id="468" name="Picture 467"/>
            <p:cNvPicPr>
              <a:picLocks noChangeAspect="1"/>
            </p:cNvPicPr>
            <p:nvPr/>
          </p:nvPicPr>
          <p:blipFill>
            <a:blip r:embed="rId5"/>
            <a:stretch>
              <a:fillRect/>
            </a:stretch>
          </p:blipFill>
          <p:spPr>
            <a:xfrm>
              <a:off x="9436371" y="2940682"/>
              <a:ext cx="618435" cy="538638"/>
            </a:xfrm>
            <a:prstGeom prst="ellipse">
              <a:avLst/>
            </a:prstGeom>
            <a:ln w="28575">
              <a:solidFill>
                <a:schemeClr val="bg2">
                  <a:lumMod val="75000"/>
                </a:schemeClr>
              </a:solidFill>
            </a:ln>
          </p:spPr>
        </p:pic>
      </p:grpSp>
      <p:cxnSp>
        <p:nvCxnSpPr>
          <p:cNvPr id="260" name="Elbow Connector 259"/>
          <p:cNvCxnSpPr>
            <a:stCxn id="476" idx="3"/>
            <a:endCxn id="466" idx="2"/>
          </p:cNvCxnSpPr>
          <p:nvPr/>
        </p:nvCxnSpPr>
        <p:spPr>
          <a:xfrm flipV="1">
            <a:off x="7064209" y="2722099"/>
            <a:ext cx="1034087" cy="951621"/>
          </a:xfrm>
          <a:prstGeom prst="bentConnector2">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69" name="Group 468"/>
          <p:cNvGrpSpPr/>
          <p:nvPr/>
        </p:nvGrpSpPr>
        <p:grpSpPr>
          <a:xfrm>
            <a:off x="5992829" y="1734936"/>
            <a:ext cx="1187770" cy="889199"/>
            <a:chOff x="7737214" y="2659950"/>
            <a:chExt cx="1188045" cy="889405"/>
          </a:xfrm>
        </p:grpSpPr>
        <p:sp>
          <p:nvSpPr>
            <p:cNvPr id="470" name="Rectangle 469"/>
            <p:cNvSpPr/>
            <p:nvPr/>
          </p:nvSpPr>
          <p:spPr bwMode="gray">
            <a:xfrm>
              <a:off x="7884731" y="2872699"/>
              <a:ext cx="859536" cy="676656"/>
            </a:xfrm>
            <a:prstGeom prst="rect">
              <a:avLst/>
            </a:prstGeom>
            <a:solidFill>
              <a:srgbClr val="92D050"/>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71" name="TextBox 470"/>
            <p:cNvSpPr txBox="1"/>
            <p:nvPr/>
          </p:nvSpPr>
          <p:spPr>
            <a:xfrm>
              <a:off x="7737214" y="2659950"/>
              <a:ext cx="1188045" cy="188192"/>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Continuous PM</a:t>
              </a:r>
            </a:p>
          </p:txBody>
        </p:sp>
        <p:pic>
          <p:nvPicPr>
            <p:cNvPr id="472" name="Picture 471"/>
            <p:cNvPicPr>
              <a:picLocks noChangeAspect="1"/>
            </p:cNvPicPr>
            <p:nvPr/>
          </p:nvPicPr>
          <p:blipFill>
            <a:blip r:embed="rId6"/>
            <a:stretch>
              <a:fillRect/>
            </a:stretch>
          </p:blipFill>
          <p:spPr>
            <a:xfrm>
              <a:off x="7961380" y="2966820"/>
              <a:ext cx="745295" cy="470109"/>
            </a:xfrm>
            <a:prstGeom prst="ellipse">
              <a:avLst/>
            </a:prstGeom>
            <a:ln w="28575">
              <a:solidFill>
                <a:schemeClr val="bg2">
                  <a:lumMod val="75000"/>
                </a:schemeClr>
              </a:solidFill>
            </a:ln>
          </p:spPr>
        </p:pic>
      </p:grpSp>
      <p:grpSp>
        <p:nvGrpSpPr>
          <p:cNvPr id="474" name="Group 473"/>
          <p:cNvGrpSpPr/>
          <p:nvPr/>
        </p:nvGrpSpPr>
        <p:grpSpPr>
          <a:xfrm>
            <a:off x="6071529" y="3581408"/>
            <a:ext cx="992680" cy="874193"/>
            <a:chOff x="7676987" y="4055982"/>
            <a:chExt cx="992910" cy="874395"/>
          </a:xfrm>
        </p:grpSpPr>
        <p:sp>
          <p:nvSpPr>
            <p:cNvPr id="475" name="Rectangle 474"/>
            <p:cNvSpPr/>
            <p:nvPr/>
          </p:nvSpPr>
          <p:spPr bwMode="gray">
            <a:xfrm>
              <a:off x="7747386" y="4250239"/>
              <a:ext cx="857963" cy="680138"/>
            </a:xfrm>
            <a:prstGeom prst="rect">
              <a:avLst/>
            </a:prstGeom>
            <a:solidFill>
              <a:schemeClr val="accent1"/>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76" name="TextBox 475"/>
            <p:cNvSpPr txBox="1"/>
            <p:nvPr/>
          </p:nvSpPr>
          <p:spPr>
            <a:xfrm>
              <a:off x="7676987" y="4055982"/>
              <a:ext cx="992910"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Development</a:t>
              </a:r>
            </a:p>
          </p:txBody>
        </p:sp>
        <p:pic>
          <p:nvPicPr>
            <p:cNvPr id="477" name="Picture 476"/>
            <p:cNvPicPr>
              <a:picLocks noChangeAspect="1"/>
            </p:cNvPicPr>
            <p:nvPr/>
          </p:nvPicPr>
          <p:blipFill>
            <a:blip r:embed="rId7"/>
            <a:stretch>
              <a:fillRect/>
            </a:stretch>
          </p:blipFill>
          <p:spPr>
            <a:xfrm>
              <a:off x="7796594" y="4347401"/>
              <a:ext cx="757998" cy="477642"/>
            </a:xfrm>
            <a:prstGeom prst="ellipse">
              <a:avLst/>
            </a:prstGeom>
            <a:ln w="28575">
              <a:solidFill>
                <a:schemeClr val="bg2">
                  <a:lumMod val="75000"/>
                </a:schemeClr>
              </a:solidFill>
            </a:ln>
          </p:spPr>
        </p:pic>
      </p:grpSp>
      <p:grpSp>
        <p:nvGrpSpPr>
          <p:cNvPr id="480" name="Group 479"/>
          <p:cNvGrpSpPr/>
          <p:nvPr/>
        </p:nvGrpSpPr>
        <p:grpSpPr>
          <a:xfrm>
            <a:off x="8901825" y="5590252"/>
            <a:ext cx="857764" cy="912766"/>
            <a:chOff x="2680796" y="2585102"/>
            <a:chExt cx="857963" cy="912977"/>
          </a:xfrm>
        </p:grpSpPr>
        <p:sp>
          <p:nvSpPr>
            <p:cNvPr id="481" name="Rectangle 480"/>
            <p:cNvSpPr/>
            <p:nvPr/>
          </p:nvSpPr>
          <p:spPr bwMode="gray">
            <a:xfrm>
              <a:off x="2680796" y="2821423"/>
              <a:ext cx="857963" cy="676656"/>
            </a:xfrm>
            <a:prstGeom prst="rect">
              <a:avLst/>
            </a:prstGeom>
            <a:solidFill>
              <a:schemeClr val="accent6">
                <a:lumMod val="75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82" name="TextBox 481"/>
            <p:cNvSpPr txBox="1"/>
            <p:nvPr/>
          </p:nvSpPr>
          <p:spPr>
            <a:xfrm>
              <a:off x="2736536" y="2585102"/>
              <a:ext cx="784031"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Recruiting</a:t>
              </a:r>
            </a:p>
          </p:txBody>
        </p:sp>
        <p:pic>
          <p:nvPicPr>
            <p:cNvPr id="483" name="Picture 482"/>
            <p:cNvPicPr>
              <a:picLocks noChangeAspect="1"/>
            </p:cNvPicPr>
            <p:nvPr/>
          </p:nvPicPr>
          <p:blipFill>
            <a:blip r:embed="rId8"/>
            <a:stretch>
              <a:fillRect/>
            </a:stretch>
          </p:blipFill>
          <p:spPr>
            <a:xfrm>
              <a:off x="2862745" y="2904770"/>
              <a:ext cx="487072" cy="505452"/>
            </a:xfrm>
            <a:prstGeom prst="ellipse">
              <a:avLst/>
            </a:prstGeom>
            <a:ln w="28575">
              <a:solidFill>
                <a:schemeClr val="bg2">
                  <a:lumMod val="75000"/>
                </a:schemeClr>
              </a:solidFill>
            </a:ln>
          </p:spPr>
        </p:pic>
      </p:grpSp>
      <p:sp>
        <p:nvSpPr>
          <p:cNvPr id="493" name="TextBox 492"/>
          <p:cNvSpPr txBox="1"/>
          <p:nvPr/>
        </p:nvSpPr>
        <p:spPr>
          <a:xfrm>
            <a:off x="8552733" y="3380323"/>
            <a:ext cx="1398874" cy="33847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Add development goals from 360 Report</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189" name="TextBox 188"/>
          <p:cNvSpPr txBox="1"/>
          <p:nvPr/>
        </p:nvSpPr>
        <p:spPr>
          <a:xfrm>
            <a:off x="4527240" y="3339499"/>
            <a:ext cx="1407349" cy="5077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Select from learning when defining development goals</a:t>
            </a:r>
          </a:p>
        </p:txBody>
      </p:sp>
      <p:grpSp>
        <p:nvGrpSpPr>
          <p:cNvPr id="71" name="Group 70"/>
          <p:cNvGrpSpPr/>
          <p:nvPr/>
        </p:nvGrpSpPr>
        <p:grpSpPr>
          <a:xfrm>
            <a:off x="4640635" y="5424809"/>
            <a:ext cx="1294231" cy="870922"/>
            <a:chOff x="10919537" y="2368421"/>
            <a:chExt cx="1294531" cy="871124"/>
          </a:xfrm>
        </p:grpSpPr>
        <p:sp>
          <p:nvSpPr>
            <p:cNvPr id="72" name="Rectangle 71"/>
            <p:cNvSpPr/>
            <p:nvPr/>
          </p:nvSpPr>
          <p:spPr bwMode="gray">
            <a:xfrm>
              <a:off x="11120297" y="2562889"/>
              <a:ext cx="859536" cy="676656"/>
            </a:xfrm>
            <a:prstGeom prst="rect">
              <a:avLst/>
            </a:prstGeom>
            <a:solidFill>
              <a:schemeClr val="bg1">
                <a:lumMod val="50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73" name="TextBox 72"/>
            <p:cNvSpPr txBox="1"/>
            <p:nvPr/>
          </p:nvSpPr>
          <p:spPr>
            <a:xfrm>
              <a:off x="10919537" y="2368421"/>
              <a:ext cx="1294531"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Central</a:t>
              </a:r>
            </a:p>
          </p:txBody>
        </p:sp>
      </p:grpSp>
      <p:pic>
        <p:nvPicPr>
          <p:cNvPr id="74" name="Picture 73"/>
          <p:cNvPicPr>
            <a:picLocks noChangeAspect="1"/>
          </p:cNvPicPr>
          <p:nvPr/>
        </p:nvPicPr>
        <p:blipFill>
          <a:blip r:embed="rId9"/>
          <a:stretch>
            <a:fillRect/>
          </a:stretch>
        </p:blipFill>
        <p:spPr>
          <a:xfrm>
            <a:off x="4976884" y="5662397"/>
            <a:ext cx="634156" cy="569937"/>
          </a:xfrm>
          <a:prstGeom prst="roundRect">
            <a:avLst/>
          </a:prstGeom>
          <a:ln w="28575">
            <a:solidFill>
              <a:schemeClr val="bg2">
                <a:lumMod val="50000"/>
              </a:schemeClr>
            </a:solidFill>
          </a:ln>
        </p:spPr>
      </p:pic>
      <p:cxnSp>
        <p:nvCxnSpPr>
          <p:cNvPr id="4" name="Elbow Connector 3"/>
          <p:cNvCxnSpPr>
            <a:stCxn id="72" idx="3"/>
            <a:endCxn id="420" idx="2"/>
          </p:cNvCxnSpPr>
          <p:nvPr/>
        </p:nvCxnSpPr>
        <p:spPr>
          <a:xfrm flipV="1">
            <a:off x="5700686" y="5642195"/>
            <a:ext cx="1484545" cy="315287"/>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Group 66"/>
          <p:cNvGrpSpPr/>
          <p:nvPr/>
        </p:nvGrpSpPr>
        <p:grpSpPr>
          <a:xfrm>
            <a:off x="10401692" y="5547109"/>
            <a:ext cx="1294231" cy="905743"/>
            <a:chOff x="10275380" y="1505472"/>
            <a:chExt cx="1294531" cy="905953"/>
          </a:xfrm>
        </p:grpSpPr>
        <p:sp>
          <p:nvSpPr>
            <p:cNvPr id="68" name="Rectangle 67"/>
            <p:cNvSpPr/>
            <p:nvPr/>
          </p:nvSpPr>
          <p:spPr bwMode="gray">
            <a:xfrm>
              <a:off x="10492431" y="1726619"/>
              <a:ext cx="843173" cy="684806"/>
            </a:xfrm>
            <a:prstGeom prst="rect">
              <a:avLst/>
            </a:prstGeom>
            <a:solidFill>
              <a:schemeClr val="bg1">
                <a:lumMod val="65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69" name="Picture 68"/>
            <p:cNvPicPr>
              <a:picLocks noChangeAspect="1"/>
            </p:cNvPicPr>
            <p:nvPr/>
          </p:nvPicPr>
          <p:blipFill>
            <a:blip r:embed="rId10"/>
            <a:stretch>
              <a:fillRect/>
            </a:stretch>
          </p:blipFill>
          <p:spPr>
            <a:xfrm>
              <a:off x="10661650" y="1773765"/>
              <a:ext cx="521096" cy="554357"/>
            </a:xfrm>
            <a:prstGeom prst="ellipse">
              <a:avLst/>
            </a:prstGeom>
            <a:ln w="28575">
              <a:solidFill>
                <a:schemeClr val="bg2">
                  <a:lumMod val="75000"/>
                </a:schemeClr>
              </a:solidFill>
            </a:ln>
          </p:spPr>
        </p:pic>
        <p:sp>
          <p:nvSpPr>
            <p:cNvPr id="75" name="TextBox 74"/>
            <p:cNvSpPr txBox="1"/>
            <p:nvPr/>
          </p:nvSpPr>
          <p:spPr>
            <a:xfrm>
              <a:off x="10275380" y="1505472"/>
              <a:ext cx="1294531" cy="184709"/>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Profile</a:t>
              </a:r>
            </a:p>
          </p:txBody>
        </p:sp>
      </p:grpSp>
      <p:cxnSp>
        <p:nvCxnSpPr>
          <p:cNvPr id="14" name="Elbow Connector 13"/>
          <p:cNvCxnSpPr>
            <a:stCxn id="449" idx="1"/>
            <a:endCxn id="475" idx="3"/>
          </p:cNvCxnSpPr>
          <p:nvPr/>
        </p:nvCxnSpPr>
        <p:spPr>
          <a:xfrm rot="10800000">
            <a:off x="6999678" y="4115610"/>
            <a:ext cx="2589913" cy="653555"/>
          </a:xfrm>
          <a:prstGeom prst="bentConnector3">
            <a:avLst>
              <a:gd name="adj1" fmla="val 59627"/>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457" idx="1"/>
            <a:endCxn id="466" idx="3"/>
          </p:cNvCxnSpPr>
          <p:nvPr/>
        </p:nvCxnSpPr>
        <p:spPr>
          <a:xfrm rot="10800000">
            <a:off x="8527179" y="2383849"/>
            <a:ext cx="1351648" cy="671317"/>
          </a:xfrm>
          <a:prstGeom prst="bentConnector3">
            <a:avLst>
              <a:gd name="adj1" fmla="val 6998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8976837" y="2416081"/>
            <a:ext cx="1135941" cy="5077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Review Detailed 360 Report during PM review</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88" name="Flowchart: Off-page Connector 87"/>
          <p:cNvSpPr/>
          <p:nvPr/>
        </p:nvSpPr>
        <p:spPr bwMode="gray">
          <a:xfrm>
            <a:off x="8880018" y="1621176"/>
            <a:ext cx="879571" cy="405012"/>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Perform &amp; Reward</a:t>
            </a:r>
          </a:p>
        </p:txBody>
      </p:sp>
      <p:cxnSp>
        <p:nvCxnSpPr>
          <p:cNvPr id="26" name="Elbow Connector 25"/>
          <p:cNvCxnSpPr>
            <a:stCxn id="467" idx="3"/>
            <a:endCxn id="88" idx="1"/>
          </p:cNvCxnSpPr>
          <p:nvPr/>
        </p:nvCxnSpPr>
        <p:spPr>
          <a:xfrm flipV="1">
            <a:off x="8582376" y="1823682"/>
            <a:ext cx="297641" cy="83638"/>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7" name="Group 76"/>
          <p:cNvGrpSpPr/>
          <p:nvPr/>
        </p:nvGrpSpPr>
        <p:grpSpPr>
          <a:xfrm>
            <a:off x="3359686" y="5187933"/>
            <a:ext cx="882446" cy="891969"/>
            <a:chOff x="9353737" y="3470275"/>
            <a:chExt cx="882650" cy="892175"/>
          </a:xfrm>
        </p:grpSpPr>
        <p:sp>
          <p:nvSpPr>
            <p:cNvPr id="78" name="Rectangle 77"/>
            <p:cNvSpPr>
              <a:spLocks noChangeArrowheads="1"/>
            </p:cNvSpPr>
            <p:nvPr/>
          </p:nvSpPr>
          <p:spPr bwMode="auto">
            <a:xfrm>
              <a:off x="9353737" y="3663950"/>
              <a:ext cx="882650" cy="698500"/>
            </a:xfrm>
            <a:prstGeom prst="rect">
              <a:avLst/>
            </a:prstGeom>
            <a:solidFill>
              <a:srgbClr val="FFD0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79" name="Rectangle 78"/>
            <p:cNvSpPr>
              <a:spLocks noChangeArrowheads="1"/>
            </p:cNvSpPr>
            <p:nvPr/>
          </p:nvSpPr>
          <p:spPr bwMode="auto">
            <a:xfrm>
              <a:off x="9593449" y="3470275"/>
              <a:ext cx="42227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217"/>
              <a:r>
                <a:rPr lang="en-US" altLang="en-US" sz="1200" b="1" dirty="0">
                  <a:solidFill>
                    <a:srgbClr val="7F7F7F"/>
                  </a:solidFill>
                </a:rPr>
                <a:t>Jam</a:t>
              </a:r>
              <a:endParaRPr lang="en-US" altLang="en-US" sz="1800" dirty="0"/>
            </a:p>
          </p:txBody>
        </p:sp>
        <p:pic>
          <p:nvPicPr>
            <p:cNvPr id="81" name="Picture 3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60099" y="3725863"/>
              <a:ext cx="673100" cy="5826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Freeform 39"/>
            <p:cNvSpPr>
              <a:spLocks/>
            </p:cNvSpPr>
            <p:nvPr/>
          </p:nvSpPr>
          <p:spPr bwMode="auto">
            <a:xfrm>
              <a:off x="9445812" y="3706813"/>
              <a:ext cx="696913" cy="614363"/>
            </a:xfrm>
            <a:custGeom>
              <a:avLst/>
              <a:gdLst>
                <a:gd name="T0" fmla="*/ 219 w 439"/>
                <a:gd name="T1" fmla="*/ 0 h 387"/>
                <a:gd name="T2" fmla="*/ 242 w 439"/>
                <a:gd name="T3" fmla="*/ 1 h 387"/>
                <a:gd name="T4" fmla="*/ 263 w 439"/>
                <a:gd name="T5" fmla="*/ 5 h 387"/>
                <a:gd name="T6" fmla="*/ 284 w 439"/>
                <a:gd name="T7" fmla="*/ 9 h 387"/>
                <a:gd name="T8" fmla="*/ 305 w 439"/>
                <a:gd name="T9" fmla="*/ 16 h 387"/>
                <a:gd name="T10" fmla="*/ 324 w 439"/>
                <a:gd name="T11" fmla="*/ 24 h 387"/>
                <a:gd name="T12" fmla="*/ 342 w 439"/>
                <a:gd name="T13" fmla="*/ 33 h 387"/>
                <a:gd name="T14" fmla="*/ 374 w 439"/>
                <a:gd name="T15" fmla="*/ 56 h 387"/>
                <a:gd name="T16" fmla="*/ 388 w 439"/>
                <a:gd name="T17" fmla="*/ 71 h 387"/>
                <a:gd name="T18" fmla="*/ 401 w 439"/>
                <a:gd name="T19" fmla="*/ 85 h 387"/>
                <a:gd name="T20" fmla="*/ 412 w 439"/>
                <a:gd name="T21" fmla="*/ 101 h 387"/>
                <a:gd name="T22" fmla="*/ 421 w 439"/>
                <a:gd name="T23" fmla="*/ 118 h 387"/>
                <a:gd name="T24" fmla="*/ 429 w 439"/>
                <a:gd name="T25" fmla="*/ 136 h 387"/>
                <a:gd name="T26" fmla="*/ 434 w 439"/>
                <a:gd name="T27" fmla="*/ 154 h 387"/>
                <a:gd name="T28" fmla="*/ 438 w 439"/>
                <a:gd name="T29" fmla="*/ 174 h 387"/>
                <a:gd name="T30" fmla="*/ 439 w 439"/>
                <a:gd name="T31" fmla="*/ 194 h 387"/>
                <a:gd name="T32" fmla="*/ 438 w 439"/>
                <a:gd name="T33" fmla="*/ 213 h 387"/>
                <a:gd name="T34" fmla="*/ 434 w 439"/>
                <a:gd name="T35" fmla="*/ 233 h 387"/>
                <a:gd name="T36" fmla="*/ 429 w 439"/>
                <a:gd name="T37" fmla="*/ 251 h 387"/>
                <a:gd name="T38" fmla="*/ 421 w 439"/>
                <a:gd name="T39" fmla="*/ 269 h 387"/>
                <a:gd name="T40" fmla="*/ 412 w 439"/>
                <a:gd name="T41" fmla="*/ 286 h 387"/>
                <a:gd name="T42" fmla="*/ 401 w 439"/>
                <a:gd name="T43" fmla="*/ 302 h 387"/>
                <a:gd name="T44" fmla="*/ 388 w 439"/>
                <a:gd name="T45" fmla="*/ 317 h 387"/>
                <a:gd name="T46" fmla="*/ 374 w 439"/>
                <a:gd name="T47" fmla="*/ 331 h 387"/>
                <a:gd name="T48" fmla="*/ 342 w 439"/>
                <a:gd name="T49" fmla="*/ 354 h 387"/>
                <a:gd name="T50" fmla="*/ 324 w 439"/>
                <a:gd name="T51" fmla="*/ 364 h 387"/>
                <a:gd name="T52" fmla="*/ 305 w 439"/>
                <a:gd name="T53" fmla="*/ 372 h 387"/>
                <a:gd name="T54" fmla="*/ 284 w 439"/>
                <a:gd name="T55" fmla="*/ 378 h 387"/>
                <a:gd name="T56" fmla="*/ 263 w 439"/>
                <a:gd name="T57" fmla="*/ 383 h 387"/>
                <a:gd name="T58" fmla="*/ 242 w 439"/>
                <a:gd name="T59" fmla="*/ 386 h 387"/>
                <a:gd name="T60" fmla="*/ 219 w 439"/>
                <a:gd name="T61" fmla="*/ 387 h 387"/>
                <a:gd name="T62" fmla="*/ 197 w 439"/>
                <a:gd name="T63" fmla="*/ 386 h 387"/>
                <a:gd name="T64" fmla="*/ 175 w 439"/>
                <a:gd name="T65" fmla="*/ 383 h 387"/>
                <a:gd name="T66" fmla="*/ 154 w 439"/>
                <a:gd name="T67" fmla="*/ 378 h 387"/>
                <a:gd name="T68" fmla="*/ 134 w 439"/>
                <a:gd name="T69" fmla="*/ 372 h 387"/>
                <a:gd name="T70" fmla="*/ 115 w 439"/>
                <a:gd name="T71" fmla="*/ 364 h 387"/>
                <a:gd name="T72" fmla="*/ 97 w 439"/>
                <a:gd name="T73" fmla="*/ 354 h 387"/>
                <a:gd name="T74" fmla="*/ 65 w 439"/>
                <a:gd name="T75" fmla="*/ 331 h 387"/>
                <a:gd name="T76" fmla="*/ 50 w 439"/>
                <a:gd name="T77" fmla="*/ 317 h 387"/>
                <a:gd name="T78" fmla="*/ 38 w 439"/>
                <a:gd name="T79" fmla="*/ 302 h 387"/>
                <a:gd name="T80" fmla="*/ 27 w 439"/>
                <a:gd name="T81" fmla="*/ 286 h 387"/>
                <a:gd name="T82" fmla="*/ 17 w 439"/>
                <a:gd name="T83" fmla="*/ 269 h 387"/>
                <a:gd name="T84" fmla="*/ 10 w 439"/>
                <a:gd name="T85" fmla="*/ 251 h 387"/>
                <a:gd name="T86" fmla="*/ 4 w 439"/>
                <a:gd name="T87" fmla="*/ 233 h 387"/>
                <a:gd name="T88" fmla="*/ 1 w 439"/>
                <a:gd name="T89" fmla="*/ 213 h 387"/>
                <a:gd name="T90" fmla="*/ 0 w 439"/>
                <a:gd name="T91" fmla="*/ 194 h 387"/>
                <a:gd name="T92" fmla="*/ 1 w 439"/>
                <a:gd name="T93" fmla="*/ 174 h 387"/>
                <a:gd name="T94" fmla="*/ 4 w 439"/>
                <a:gd name="T95" fmla="*/ 154 h 387"/>
                <a:gd name="T96" fmla="*/ 10 w 439"/>
                <a:gd name="T97" fmla="*/ 136 h 387"/>
                <a:gd name="T98" fmla="*/ 17 w 439"/>
                <a:gd name="T99" fmla="*/ 118 h 387"/>
                <a:gd name="T100" fmla="*/ 27 w 439"/>
                <a:gd name="T101" fmla="*/ 101 h 387"/>
                <a:gd name="T102" fmla="*/ 38 w 439"/>
                <a:gd name="T103" fmla="*/ 85 h 387"/>
                <a:gd name="T104" fmla="*/ 50 w 439"/>
                <a:gd name="T105" fmla="*/ 71 h 387"/>
                <a:gd name="T106" fmla="*/ 65 w 439"/>
                <a:gd name="T107" fmla="*/ 56 h 387"/>
                <a:gd name="T108" fmla="*/ 97 w 439"/>
                <a:gd name="T109" fmla="*/ 33 h 387"/>
                <a:gd name="T110" fmla="*/ 115 w 439"/>
                <a:gd name="T111" fmla="*/ 24 h 387"/>
                <a:gd name="T112" fmla="*/ 134 w 439"/>
                <a:gd name="T113" fmla="*/ 16 h 387"/>
                <a:gd name="T114" fmla="*/ 154 w 439"/>
                <a:gd name="T115" fmla="*/ 9 h 387"/>
                <a:gd name="T116" fmla="*/ 175 w 439"/>
                <a:gd name="T117" fmla="*/ 5 h 387"/>
                <a:gd name="T118" fmla="*/ 197 w 439"/>
                <a:gd name="T119" fmla="*/ 1 h 387"/>
                <a:gd name="T120" fmla="*/ 219 w 439"/>
                <a:gd name="T121"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9" h="387">
                  <a:moveTo>
                    <a:pt x="219" y="0"/>
                  </a:moveTo>
                  <a:lnTo>
                    <a:pt x="242" y="1"/>
                  </a:lnTo>
                  <a:lnTo>
                    <a:pt x="263" y="5"/>
                  </a:lnTo>
                  <a:lnTo>
                    <a:pt x="284" y="9"/>
                  </a:lnTo>
                  <a:lnTo>
                    <a:pt x="305" y="16"/>
                  </a:lnTo>
                  <a:lnTo>
                    <a:pt x="324" y="24"/>
                  </a:lnTo>
                  <a:lnTo>
                    <a:pt x="342" y="33"/>
                  </a:lnTo>
                  <a:lnTo>
                    <a:pt x="374" y="56"/>
                  </a:lnTo>
                  <a:lnTo>
                    <a:pt x="388" y="71"/>
                  </a:lnTo>
                  <a:lnTo>
                    <a:pt x="401" y="85"/>
                  </a:lnTo>
                  <a:lnTo>
                    <a:pt x="412" y="101"/>
                  </a:lnTo>
                  <a:lnTo>
                    <a:pt x="421" y="118"/>
                  </a:lnTo>
                  <a:lnTo>
                    <a:pt x="429" y="136"/>
                  </a:lnTo>
                  <a:lnTo>
                    <a:pt x="434" y="154"/>
                  </a:lnTo>
                  <a:lnTo>
                    <a:pt x="438" y="174"/>
                  </a:lnTo>
                  <a:lnTo>
                    <a:pt x="439" y="194"/>
                  </a:lnTo>
                  <a:lnTo>
                    <a:pt x="438" y="213"/>
                  </a:lnTo>
                  <a:lnTo>
                    <a:pt x="434" y="233"/>
                  </a:lnTo>
                  <a:lnTo>
                    <a:pt x="429" y="251"/>
                  </a:lnTo>
                  <a:lnTo>
                    <a:pt x="421" y="269"/>
                  </a:lnTo>
                  <a:lnTo>
                    <a:pt x="412" y="286"/>
                  </a:lnTo>
                  <a:lnTo>
                    <a:pt x="401" y="302"/>
                  </a:lnTo>
                  <a:lnTo>
                    <a:pt x="388" y="317"/>
                  </a:lnTo>
                  <a:lnTo>
                    <a:pt x="374" y="331"/>
                  </a:lnTo>
                  <a:lnTo>
                    <a:pt x="342" y="354"/>
                  </a:lnTo>
                  <a:lnTo>
                    <a:pt x="324" y="364"/>
                  </a:lnTo>
                  <a:lnTo>
                    <a:pt x="305" y="372"/>
                  </a:lnTo>
                  <a:lnTo>
                    <a:pt x="284" y="378"/>
                  </a:lnTo>
                  <a:lnTo>
                    <a:pt x="263" y="383"/>
                  </a:lnTo>
                  <a:lnTo>
                    <a:pt x="242" y="386"/>
                  </a:lnTo>
                  <a:lnTo>
                    <a:pt x="219" y="387"/>
                  </a:lnTo>
                  <a:lnTo>
                    <a:pt x="197" y="386"/>
                  </a:lnTo>
                  <a:lnTo>
                    <a:pt x="175" y="383"/>
                  </a:lnTo>
                  <a:lnTo>
                    <a:pt x="154" y="378"/>
                  </a:lnTo>
                  <a:lnTo>
                    <a:pt x="134" y="372"/>
                  </a:lnTo>
                  <a:lnTo>
                    <a:pt x="115" y="364"/>
                  </a:lnTo>
                  <a:lnTo>
                    <a:pt x="97" y="354"/>
                  </a:lnTo>
                  <a:lnTo>
                    <a:pt x="65" y="331"/>
                  </a:lnTo>
                  <a:lnTo>
                    <a:pt x="50" y="317"/>
                  </a:lnTo>
                  <a:lnTo>
                    <a:pt x="38" y="302"/>
                  </a:lnTo>
                  <a:lnTo>
                    <a:pt x="27" y="286"/>
                  </a:lnTo>
                  <a:lnTo>
                    <a:pt x="17" y="269"/>
                  </a:lnTo>
                  <a:lnTo>
                    <a:pt x="10" y="251"/>
                  </a:lnTo>
                  <a:lnTo>
                    <a:pt x="4" y="233"/>
                  </a:lnTo>
                  <a:lnTo>
                    <a:pt x="1" y="213"/>
                  </a:lnTo>
                  <a:lnTo>
                    <a:pt x="0" y="194"/>
                  </a:lnTo>
                  <a:lnTo>
                    <a:pt x="1" y="174"/>
                  </a:lnTo>
                  <a:lnTo>
                    <a:pt x="4" y="154"/>
                  </a:lnTo>
                  <a:lnTo>
                    <a:pt x="10" y="136"/>
                  </a:lnTo>
                  <a:lnTo>
                    <a:pt x="17" y="118"/>
                  </a:lnTo>
                  <a:lnTo>
                    <a:pt x="27" y="101"/>
                  </a:lnTo>
                  <a:lnTo>
                    <a:pt x="38" y="85"/>
                  </a:lnTo>
                  <a:lnTo>
                    <a:pt x="50" y="71"/>
                  </a:lnTo>
                  <a:lnTo>
                    <a:pt x="65" y="56"/>
                  </a:lnTo>
                  <a:lnTo>
                    <a:pt x="97" y="33"/>
                  </a:lnTo>
                  <a:lnTo>
                    <a:pt x="115" y="24"/>
                  </a:lnTo>
                  <a:lnTo>
                    <a:pt x="134" y="16"/>
                  </a:lnTo>
                  <a:lnTo>
                    <a:pt x="154" y="9"/>
                  </a:lnTo>
                  <a:lnTo>
                    <a:pt x="175" y="5"/>
                  </a:lnTo>
                  <a:lnTo>
                    <a:pt x="197" y="1"/>
                  </a:lnTo>
                  <a:lnTo>
                    <a:pt x="219" y="0"/>
                  </a:lnTo>
                  <a:close/>
                </a:path>
              </a:pathLst>
            </a:custGeom>
            <a:noFill/>
            <a:ln w="30163" cap="rnd">
              <a:solidFill>
                <a:srgbClr val="9999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9" tIns="45709" rIns="91419" bIns="45709" numCol="1" anchor="t" anchorCtr="0" compatLnSpc="1">
              <a:prstTxWarp prst="textNoShape">
                <a:avLst/>
              </a:prstTxWarp>
            </a:bodyPr>
            <a:lstStyle/>
            <a:p>
              <a:endParaRPr lang="en-US"/>
            </a:p>
          </p:txBody>
        </p:sp>
      </p:grpSp>
      <p:cxnSp>
        <p:nvCxnSpPr>
          <p:cNvPr id="5" name="Elbow Connector 4"/>
          <p:cNvCxnSpPr>
            <a:stCxn id="79" idx="0"/>
            <a:endCxn id="423" idx="2"/>
          </p:cNvCxnSpPr>
          <p:nvPr/>
        </p:nvCxnSpPr>
        <p:spPr>
          <a:xfrm rot="5400000" flipH="1" flipV="1">
            <a:off x="3447295" y="4822269"/>
            <a:ext cx="728802" cy="2527"/>
          </a:xfrm>
          <a:prstGeom prst="bentConnector3">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4" name="Oval 83"/>
          <p:cNvSpPr/>
          <p:nvPr/>
        </p:nvSpPr>
        <p:spPr bwMode="gray">
          <a:xfrm>
            <a:off x="4292477" y="3338986"/>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2</a:t>
            </a:r>
          </a:p>
        </p:txBody>
      </p:sp>
      <p:sp>
        <p:nvSpPr>
          <p:cNvPr id="85" name="Oval 84"/>
          <p:cNvSpPr/>
          <p:nvPr/>
        </p:nvSpPr>
        <p:spPr bwMode="gray">
          <a:xfrm>
            <a:off x="8274622" y="3405080"/>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4a</a:t>
            </a:r>
          </a:p>
        </p:txBody>
      </p:sp>
      <p:sp>
        <p:nvSpPr>
          <p:cNvPr id="86" name="Oval 85"/>
          <p:cNvSpPr/>
          <p:nvPr/>
        </p:nvSpPr>
        <p:spPr bwMode="gray">
          <a:xfrm>
            <a:off x="7443727" y="2986548"/>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5a</a:t>
            </a:r>
          </a:p>
        </p:txBody>
      </p:sp>
      <p:sp>
        <p:nvSpPr>
          <p:cNvPr id="89" name="Oval 88"/>
          <p:cNvSpPr/>
          <p:nvPr/>
        </p:nvSpPr>
        <p:spPr bwMode="gray">
          <a:xfrm>
            <a:off x="6320667" y="5708567"/>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10</a:t>
            </a:r>
          </a:p>
        </p:txBody>
      </p:sp>
      <p:sp>
        <p:nvSpPr>
          <p:cNvPr id="90" name="Oval 89"/>
          <p:cNvSpPr/>
          <p:nvPr/>
        </p:nvSpPr>
        <p:spPr bwMode="gray">
          <a:xfrm>
            <a:off x="8170839" y="5026389"/>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9</a:t>
            </a:r>
          </a:p>
        </p:txBody>
      </p:sp>
      <p:sp>
        <p:nvSpPr>
          <p:cNvPr id="91" name="Oval 90"/>
          <p:cNvSpPr/>
          <p:nvPr/>
        </p:nvSpPr>
        <p:spPr bwMode="gray">
          <a:xfrm>
            <a:off x="10772454" y="5090706"/>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8</a:t>
            </a:r>
          </a:p>
        </p:txBody>
      </p:sp>
      <p:sp>
        <p:nvSpPr>
          <p:cNvPr id="94" name="Oval 93"/>
          <p:cNvSpPr/>
          <p:nvPr/>
        </p:nvSpPr>
        <p:spPr bwMode="gray">
          <a:xfrm>
            <a:off x="5552093" y="2475083"/>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3</a:t>
            </a:r>
          </a:p>
        </p:txBody>
      </p:sp>
      <p:sp>
        <p:nvSpPr>
          <p:cNvPr id="95" name="Oval 94"/>
          <p:cNvSpPr/>
          <p:nvPr/>
        </p:nvSpPr>
        <p:spPr bwMode="gray">
          <a:xfrm>
            <a:off x="2530148" y="3296575"/>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a:t>
            </a:r>
          </a:p>
        </p:txBody>
      </p:sp>
      <p:sp>
        <p:nvSpPr>
          <p:cNvPr id="96" name="Oval 95"/>
          <p:cNvSpPr/>
          <p:nvPr/>
        </p:nvSpPr>
        <p:spPr bwMode="gray">
          <a:xfrm>
            <a:off x="8701422" y="2569631"/>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5b</a:t>
            </a:r>
          </a:p>
        </p:txBody>
      </p:sp>
      <p:grpSp>
        <p:nvGrpSpPr>
          <p:cNvPr id="3" name="Group 2"/>
          <p:cNvGrpSpPr/>
          <p:nvPr/>
        </p:nvGrpSpPr>
        <p:grpSpPr>
          <a:xfrm>
            <a:off x="308105" y="3211220"/>
            <a:ext cx="1297759" cy="890777"/>
            <a:chOff x="306765" y="3211963"/>
            <a:chExt cx="1298059" cy="890983"/>
          </a:xfrm>
        </p:grpSpPr>
        <p:grpSp>
          <p:nvGrpSpPr>
            <p:cNvPr id="232" name="Group 231"/>
            <p:cNvGrpSpPr/>
            <p:nvPr/>
          </p:nvGrpSpPr>
          <p:grpSpPr>
            <a:xfrm>
              <a:off x="306765" y="3211963"/>
              <a:ext cx="1298059" cy="890983"/>
              <a:chOff x="9840226" y="1505472"/>
              <a:chExt cx="1563244" cy="919331"/>
            </a:xfrm>
          </p:grpSpPr>
          <p:sp>
            <p:nvSpPr>
              <p:cNvPr id="233" name="Rectangle 232"/>
              <p:cNvSpPr/>
              <p:nvPr/>
            </p:nvSpPr>
            <p:spPr bwMode="gray">
              <a:xfrm>
                <a:off x="10140757" y="1726618"/>
                <a:ext cx="1035134" cy="698185"/>
              </a:xfrm>
              <a:prstGeom prst="rect">
                <a:avLst/>
              </a:prstGeom>
              <a:solidFill>
                <a:schemeClr val="bg1">
                  <a:lumMod val="65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235" name="TextBox 234"/>
              <p:cNvSpPr txBox="1"/>
              <p:nvPr/>
            </p:nvSpPr>
            <p:spPr>
              <a:xfrm>
                <a:off x="9840226" y="1505472"/>
                <a:ext cx="1563244" cy="190541"/>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Profile</a:t>
                </a:r>
              </a:p>
            </p:txBody>
          </p:sp>
        </p:grpSp>
        <p:pic>
          <p:nvPicPr>
            <p:cNvPr id="97" name="Picture 96"/>
            <p:cNvPicPr>
              <a:picLocks noChangeAspect="1"/>
            </p:cNvPicPr>
            <p:nvPr/>
          </p:nvPicPr>
          <p:blipFill>
            <a:blip r:embed="rId10"/>
            <a:stretch>
              <a:fillRect/>
            </a:stretch>
          </p:blipFill>
          <p:spPr>
            <a:xfrm>
              <a:off x="711403" y="3456032"/>
              <a:ext cx="580141" cy="617171"/>
            </a:xfrm>
            <a:prstGeom prst="ellipse">
              <a:avLst/>
            </a:prstGeom>
            <a:ln w="28575">
              <a:solidFill>
                <a:schemeClr val="bg2">
                  <a:lumMod val="75000"/>
                </a:schemeClr>
              </a:solidFill>
            </a:ln>
          </p:spPr>
        </p:pic>
      </p:grpSp>
      <p:sp>
        <p:nvSpPr>
          <p:cNvPr id="104" name="TextBox 103"/>
          <p:cNvSpPr txBox="1"/>
          <p:nvPr/>
        </p:nvSpPr>
        <p:spPr>
          <a:xfrm>
            <a:off x="2146115" y="2483583"/>
            <a:ext cx="1294231"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Goals</a:t>
            </a:r>
          </a:p>
        </p:txBody>
      </p:sp>
      <p:sp>
        <p:nvSpPr>
          <p:cNvPr id="107" name="TextBox 106"/>
          <p:cNvSpPr txBox="1"/>
          <p:nvPr/>
        </p:nvSpPr>
        <p:spPr>
          <a:xfrm>
            <a:off x="2863970" y="3183199"/>
            <a:ext cx="649598" cy="5077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Add learning activity</a:t>
            </a:r>
          </a:p>
        </p:txBody>
      </p:sp>
      <p:grpSp>
        <p:nvGrpSpPr>
          <p:cNvPr id="110" name="Group 109"/>
          <p:cNvGrpSpPr/>
          <p:nvPr/>
        </p:nvGrpSpPr>
        <p:grpSpPr>
          <a:xfrm>
            <a:off x="2369138" y="2420827"/>
            <a:ext cx="859337" cy="676499"/>
            <a:chOff x="6457975" y="2872699"/>
            <a:chExt cx="859536" cy="676656"/>
          </a:xfrm>
        </p:grpSpPr>
        <p:sp>
          <p:nvSpPr>
            <p:cNvPr id="111" name="Rectangle 110"/>
            <p:cNvSpPr/>
            <p:nvPr/>
          </p:nvSpPr>
          <p:spPr bwMode="gray">
            <a:xfrm>
              <a:off x="6457975" y="2872699"/>
              <a:ext cx="859536" cy="676656"/>
            </a:xfrm>
            <a:prstGeom prst="rect">
              <a:avLst/>
            </a:prstGeom>
            <a:solidFill>
              <a:srgbClr val="D4652D"/>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112" name="Picture 111"/>
            <p:cNvPicPr>
              <a:picLocks noChangeAspect="1"/>
            </p:cNvPicPr>
            <p:nvPr/>
          </p:nvPicPr>
          <p:blipFill rotWithShape="1">
            <a:blip r:embed="rId12"/>
            <a:srcRect l="18956" t="7002"/>
            <a:stretch/>
          </p:blipFill>
          <p:spPr>
            <a:xfrm>
              <a:off x="6648440" y="2949659"/>
              <a:ext cx="494578" cy="497550"/>
            </a:xfrm>
            <a:prstGeom prst="ellipse">
              <a:avLst/>
            </a:prstGeom>
            <a:ln w="28575">
              <a:solidFill>
                <a:schemeClr val="bg2">
                  <a:lumMod val="75000"/>
                </a:schemeClr>
              </a:solidFill>
            </a:ln>
          </p:spPr>
        </p:pic>
      </p:grpSp>
      <p:cxnSp>
        <p:nvCxnSpPr>
          <p:cNvPr id="19" name="Elbow Connector 18"/>
          <p:cNvCxnSpPr>
            <a:stCxn id="423" idx="1"/>
            <a:endCxn id="111" idx="2"/>
          </p:cNvCxnSpPr>
          <p:nvPr/>
        </p:nvCxnSpPr>
        <p:spPr>
          <a:xfrm rot="10800000">
            <a:off x="2798808" y="3097326"/>
            <a:ext cx="585270" cy="1023555"/>
          </a:xfrm>
          <a:prstGeom prst="bentConnector2">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4" name="Flowchart: Off-page Connector 123"/>
          <p:cNvSpPr/>
          <p:nvPr/>
        </p:nvSpPr>
        <p:spPr bwMode="gray">
          <a:xfrm>
            <a:off x="2245138" y="1465689"/>
            <a:ext cx="1096184" cy="545129"/>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Perform &amp; Reward</a:t>
            </a:r>
          </a:p>
        </p:txBody>
      </p:sp>
      <p:cxnSp>
        <p:nvCxnSpPr>
          <p:cNvPr id="66" name="Elbow Connector 65"/>
          <p:cNvCxnSpPr>
            <a:stCxn id="104" idx="0"/>
            <a:endCxn id="124" idx="2"/>
          </p:cNvCxnSpPr>
          <p:nvPr/>
        </p:nvCxnSpPr>
        <p:spPr>
          <a:xfrm rot="16200000" flipV="1">
            <a:off x="2556849" y="2247200"/>
            <a:ext cx="472766" cy="1"/>
          </a:xfrm>
          <a:prstGeom prst="bentConnector3">
            <a:avLst>
              <a:gd name="adj1" fmla="val 5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Elbow Connector 118"/>
          <p:cNvCxnSpPr>
            <a:stCxn id="457" idx="3"/>
            <a:endCxn id="207" idx="0"/>
          </p:cNvCxnSpPr>
          <p:nvPr/>
        </p:nvCxnSpPr>
        <p:spPr>
          <a:xfrm flipH="1">
            <a:off x="3810504" y="3055165"/>
            <a:ext cx="7180435" cy="523615"/>
          </a:xfrm>
          <a:prstGeom prst="bentConnector4">
            <a:avLst>
              <a:gd name="adj1" fmla="val -3183"/>
              <a:gd name="adj2" fmla="val -300289"/>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TextBox 139"/>
          <p:cNvSpPr txBox="1"/>
          <p:nvPr/>
        </p:nvSpPr>
        <p:spPr>
          <a:xfrm>
            <a:off x="10351361" y="2254337"/>
            <a:ext cx="886873" cy="5077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Add learning activity from 360 Report</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141" name="Oval 140"/>
          <p:cNvSpPr/>
          <p:nvPr/>
        </p:nvSpPr>
        <p:spPr bwMode="gray">
          <a:xfrm>
            <a:off x="10645883" y="1999631"/>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4b</a:t>
            </a:r>
          </a:p>
        </p:txBody>
      </p:sp>
      <p:cxnSp>
        <p:nvCxnSpPr>
          <p:cNvPr id="122" name="Elbow Connector 121"/>
          <p:cNvCxnSpPr>
            <a:stCxn id="452" idx="3"/>
            <a:endCxn id="207" idx="0"/>
          </p:cNvCxnSpPr>
          <p:nvPr/>
        </p:nvCxnSpPr>
        <p:spPr>
          <a:xfrm flipH="1" flipV="1">
            <a:off x="3810504" y="3578781"/>
            <a:ext cx="6668344" cy="717255"/>
          </a:xfrm>
          <a:prstGeom prst="bentConnector4">
            <a:avLst>
              <a:gd name="adj1" fmla="val -15111"/>
              <a:gd name="adj2" fmla="val 39112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6" name="Oval 145"/>
          <p:cNvSpPr/>
          <p:nvPr/>
        </p:nvSpPr>
        <p:spPr bwMode="gray">
          <a:xfrm>
            <a:off x="6256657" y="4873267"/>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6a</a:t>
            </a:r>
          </a:p>
        </p:txBody>
      </p:sp>
      <p:sp>
        <p:nvSpPr>
          <p:cNvPr id="149" name="Oval 148"/>
          <p:cNvSpPr/>
          <p:nvPr/>
        </p:nvSpPr>
        <p:spPr bwMode="gray">
          <a:xfrm>
            <a:off x="10805528" y="4004908"/>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7b</a:t>
            </a:r>
          </a:p>
        </p:txBody>
      </p:sp>
      <p:sp>
        <p:nvSpPr>
          <p:cNvPr id="150" name="Oval 149"/>
          <p:cNvSpPr/>
          <p:nvPr/>
        </p:nvSpPr>
        <p:spPr bwMode="gray">
          <a:xfrm>
            <a:off x="7775363" y="4426659"/>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7a</a:t>
            </a:r>
          </a:p>
        </p:txBody>
      </p:sp>
      <p:sp>
        <p:nvSpPr>
          <p:cNvPr id="155" name="Oval 154"/>
          <p:cNvSpPr/>
          <p:nvPr/>
        </p:nvSpPr>
        <p:spPr bwMode="gray">
          <a:xfrm>
            <a:off x="3524111" y="4742225"/>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11</a:t>
            </a:r>
          </a:p>
        </p:txBody>
      </p:sp>
      <p:sp>
        <p:nvSpPr>
          <p:cNvPr id="221" name="5-Point Star 220"/>
          <p:cNvSpPr/>
          <p:nvPr/>
        </p:nvSpPr>
        <p:spPr bwMode="gray">
          <a:xfrm>
            <a:off x="2136898" y="3458861"/>
            <a:ext cx="726952" cy="537637"/>
          </a:xfrm>
          <a:prstGeom prst="star5">
            <a:avLst/>
          </a:prstGeom>
          <a:solidFill>
            <a:schemeClr val="accent1"/>
          </a:solidFill>
          <a:ln w="6350" algn="ctr">
            <a:solidFill>
              <a:schemeClr val="tx1"/>
            </a:solidFill>
            <a:miter lim="800000"/>
            <a:headEnd/>
            <a:tailEnd/>
          </a:ln>
        </p:spPr>
        <p:txBody>
          <a:bodyPr lIns="0" tIns="0" rIns="0" bIns="0" rtlCol="0" anchor="ctr"/>
          <a:lstStyle/>
          <a:p>
            <a:pPr algn="ctr" defTabSz="914217" fontAlgn="base">
              <a:spcBef>
                <a:spcPct val="50000"/>
              </a:spcBef>
              <a:spcAft>
                <a:spcPct val="0"/>
              </a:spcAft>
              <a:buClr>
                <a:srgbClr val="F0AB00"/>
              </a:buClr>
              <a:buSzPct val="80000"/>
            </a:pPr>
            <a:r>
              <a:rPr lang="en-US" sz="1000" kern="0" dirty="0">
                <a:ea typeface="Arial Unicode MS" pitchFamily="34" charset="-128"/>
                <a:cs typeface="Arial Unicode MS" pitchFamily="34" charset="-128"/>
              </a:rPr>
              <a:t>Start</a:t>
            </a:r>
          </a:p>
        </p:txBody>
      </p:sp>
      <p:sp>
        <p:nvSpPr>
          <p:cNvPr id="113" name="TextBox 112"/>
          <p:cNvSpPr txBox="1"/>
          <p:nvPr/>
        </p:nvSpPr>
        <p:spPr>
          <a:xfrm>
            <a:off x="2404159" y="2207503"/>
            <a:ext cx="831952" cy="184623"/>
          </a:xfrm>
          <a:prstGeom prst="rect">
            <a:avLst/>
          </a:prstGeom>
          <a:solidFill>
            <a:schemeClr val="bg1"/>
          </a:solid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Goals</a:t>
            </a:r>
          </a:p>
        </p:txBody>
      </p:sp>
      <p:sp>
        <p:nvSpPr>
          <p:cNvPr id="116" name="Rectangle 115"/>
          <p:cNvSpPr/>
          <p:nvPr/>
        </p:nvSpPr>
        <p:spPr bwMode="gray">
          <a:xfrm>
            <a:off x="77594" y="1295101"/>
            <a:ext cx="11798668" cy="5221574"/>
          </a:xfrm>
          <a:prstGeom prst="rect">
            <a:avLst/>
          </a:prstGeom>
          <a:solidFill>
            <a:schemeClr val="bg1">
              <a:alpha val="68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grpSp>
        <p:nvGrpSpPr>
          <p:cNvPr id="25" name="Group 24"/>
          <p:cNvGrpSpPr/>
          <p:nvPr/>
        </p:nvGrpSpPr>
        <p:grpSpPr>
          <a:xfrm>
            <a:off x="6721171" y="4742224"/>
            <a:ext cx="918855" cy="899971"/>
            <a:chOff x="15695960" y="4895968"/>
            <a:chExt cx="919068" cy="900179"/>
          </a:xfrm>
        </p:grpSpPr>
        <p:sp>
          <p:nvSpPr>
            <p:cNvPr id="420" name="Rectangle 419"/>
            <p:cNvSpPr/>
            <p:nvPr/>
          </p:nvSpPr>
          <p:spPr bwMode="gray">
            <a:xfrm>
              <a:off x="15730359" y="5119491"/>
              <a:ext cx="859536" cy="676656"/>
            </a:xfrm>
            <a:prstGeom prst="rect">
              <a:avLst/>
            </a:prstGeom>
            <a:solidFill>
              <a:srgbClr val="2B3F7B"/>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421" name="Picture 420"/>
            <p:cNvPicPr>
              <a:picLocks noChangeAspect="1"/>
            </p:cNvPicPr>
            <p:nvPr/>
          </p:nvPicPr>
          <p:blipFill>
            <a:blip r:embed="rId13"/>
            <a:stretch>
              <a:fillRect/>
            </a:stretch>
          </p:blipFill>
          <p:spPr>
            <a:xfrm>
              <a:off x="15827932" y="5211811"/>
              <a:ext cx="689620" cy="492586"/>
            </a:xfrm>
            <a:prstGeom prst="ellipse">
              <a:avLst/>
            </a:prstGeom>
            <a:ln w="28575">
              <a:solidFill>
                <a:schemeClr val="bg2">
                  <a:lumMod val="75000"/>
                </a:schemeClr>
              </a:solidFill>
            </a:ln>
          </p:spPr>
        </p:pic>
        <p:sp>
          <p:nvSpPr>
            <p:cNvPr id="422" name="TextBox 421"/>
            <p:cNvSpPr txBox="1"/>
            <p:nvPr/>
          </p:nvSpPr>
          <p:spPr>
            <a:xfrm>
              <a:off x="15695960" y="4895968"/>
              <a:ext cx="919068"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Succession</a:t>
              </a:r>
            </a:p>
          </p:txBody>
        </p:sp>
      </p:grpSp>
      <p:grpSp>
        <p:nvGrpSpPr>
          <p:cNvPr id="17" name="Group 16"/>
          <p:cNvGrpSpPr/>
          <p:nvPr/>
        </p:nvGrpSpPr>
        <p:grpSpPr>
          <a:xfrm>
            <a:off x="3384077" y="3578780"/>
            <a:ext cx="857764" cy="880350"/>
            <a:chOff x="479280" y="5250613"/>
            <a:chExt cx="857963" cy="880554"/>
          </a:xfrm>
        </p:grpSpPr>
        <p:sp>
          <p:nvSpPr>
            <p:cNvPr id="207" name="TextBox 206"/>
            <p:cNvSpPr txBox="1"/>
            <p:nvPr/>
          </p:nvSpPr>
          <p:spPr>
            <a:xfrm>
              <a:off x="489733" y="5250613"/>
              <a:ext cx="832145"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Learning</a:t>
              </a:r>
            </a:p>
          </p:txBody>
        </p:sp>
        <p:sp>
          <p:nvSpPr>
            <p:cNvPr id="423" name="Rectangle 422"/>
            <p:cNvSpPr/>
            <p:nvPr/>
          </p:nvSpPr>
          <p:spPr bwMode="gray">
            <a:xfrm>
              <a:off x="479280" y="5454511"/>
              <a:ext cx="857963" cy="676656"/>
            </a:xfrm>
            <a:prstGeom prst="rect">
              <a:avLst/>
            </a:prstGeom>
            <a:solidFill>
              <a:srgbClr val="9E3039"/>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424" name="Picture 423"/>
            <p:cNvPicPr>
              <a:picLocks noChangeAspect="1"/>
            </p:cNvPicPr>
            <p:nvPr/>
          </p:nvPicPr>
          <p:blipFill rotWithShape="1">
            <a:blip r:embed="rId14"/>
            <a:srcRect b="32705"/>
            <a:stretch/>
          </p:blipFill>
          <p:spPr>
            <a:xfrm>
              <a:off x="550337" y="5537608"/>
              <a:ext cx="716035" cy="488543"/>
            </a:xfrm>
            <a:prstGeom prst="ellipse">
              <a:avLst/>
            </a:prstGeom>
            <a:ln w="28575">
              <a:solidFill>
                <a:schemeClr val="bg2">
                  <a:lumMod val="75000"/>
                </a:schemeClr>
              </a:solidFill>
            </a:ln>
          </p:spPr>
        </p:pic>
      </p:grpSp>
      <p:cxnSp>
        <p:nvCxnSpPr>
          <p:cNvPr id="11" name="Elbow Connector 10"/>
          <p:cNvCxnSpPr>
            <a:stCxn id="420" idx="1"/>
            <a:endCxn id="423" idx="3"/>
          </p:cNvCxnSpPr>
          <p:nvPr/>
        </p:nvCxnSpPr>
        <p:spPr>
          <a:xfrm rot="10800000">
            <a:off x="4241842" y="4120881"/>
            <a:ext cx="2513721" cy="1183064"/>
          </a:xfrm>
          <a:prstGeom prst="bentConnector3">
            <a:avLst/>
          </a:prstGeom>
          <a:ln w="6350">
            <a:solidFill>
              <a:schemeClr val="tx1"/>
            </a:solidFill>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4552325" y="4140530"/>
            <a:ext cx="916764" cy="338476"/>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Add learning activity</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147" name="Oval 146"/>
          <p:cNvSpPr/>
          <p:nvPr/>
        </p:nvSpPr>
        <p:spPr bwMode="gray">
          <a:xfrm>
            <a:off x="5546504" y="4247995"/>
            <a:ext cx="207566" cy="198535"/>
          </a:xfrm>
          <a:prstGeom prst="ellipse">
            <a:avLst/>
          </a:prstGeom>
          <a:solidFill>
            <a:srgbClr val="0070C0"/>
          </a:solidFill>
          <a:ln w="6350" algn="ctr">
            <a:noFill/>
            <a:miter lim="800000"/>
            <a:headEnd/>
            <a:tailEnd/>
          </a:ln>
          <a:effectLst>
            <a:glow rad="228600">
              <a:schemeClr val="accent1">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6b</a:t>
            </a:r>
          </a:p>
        </p:txBody>
      </p:sp>
      <p:grpSp>
        <p:nvGrpSpPr>
          <p:cNvPr id="6" name="Group 5"/>
          <p:cNvGrpSpPr/>
          <p:nvPr/>
        </p:nvGrpSpPr>
        <p:grpSpPr>
          <a:xfrm>
            <a:off x="6190595" y="1903309"/>
            <a:ext cx="3410630" cy="2431339"/>
            <a:chOff x="6190616" y="1903750"/>
            <a:chExt cx="3411419" cy="2431902"/>
          </a:xfrm>
          <a:effectLst>
            <a:glow rad="228600">
              <a:schemeClr val="accent1">
                <a:satMod val="175000"/>
                <a:alpha val="40000"/>
              </a:schemeClr>
            </a:glow>
          </a:effectLst>
        </p:grpSpPr>
        <p:pic>
          <p:nvPicPr>
            <p:cNvPr id="114" name="Picture 113"/>
            <p:cNvPicPr>
              <a:picLocks noChangeAspect="1"/>
            </p:cNvPicPr>
            <p:nvPr/>
          </p:nvPicPr>
          <p:blipFill>
            <a:blip r:embed="rId15"/>
            <a:stretch>
              <a:fillRect/>
            </a:stretch>
          </p:blipFill>
          <p:spPr>
            <a:xfrm>
              <a:off x="6190616" y="1903750"/>
              <a:ext cx="3411419" cy="2431902"/>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115" name="Rounded Rectangle 114"/>
            <p:cNvSpPr/>
            <p:nvPr/>
          </p:nvSpPr>
          <p:spPr bwMode="gray">
            <a:xfrm>
              <a:off x="7882389" y="3822487"/>
              <a:ext cx="1689105" cy="501231"/>
            </a:xfrm>
            <a:prstGeom prst="roundRect">
              <a:avLst/>
            </a:prstGeom>
            <a:solidFill>
              <a:srgbClr val="F0AB00">
                <a:alpha val="20000"/>
              </a:srgbClr>
            </a:solidFill>
            <a:ln w="28575"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a:ea typeface="Arial Unicode MS" pitchFamily="34" charset="-128"/>
                <a:cs typeface="Arial Unicode MS" pitchFamily="34" charset="-128"/>
              </a:endParaRPr>
            </a:p>
          </p:txBody>
        </p:sp>
      </p:grpSp>
    </p:spTree>
    <p:extLst>
      <p:ext uri="{BB962C8B-B14F-4D97-AF65-F5344CB8AC3E}">
        <p14:creationId xmlns:p14="http://schemas.microsoft.com/office/powerpoint/2010/main" val="3138336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0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296" y="503999"/>
            <a:ext cx="11183887" cy="738493"/>
          </a:xfrm>
        </p:spPr>
        <p:txBody>
          <a:bodyPr/>
          <a:lstStyle/>
          <a:p>
            <a:r>
              <a:rPr lang="en-US" dirty="0"/>
              <a:t>Learn &amp; Develop</a:t>
            </a:r>
            <a:br>
              <a:rPr lang="en-US" dirty="0"/>
            </a:br>
            <a:r>
              <a:rPr lang="en-US" b="0" dirty="0"/>
              <a:t>Process Interactions</a:t>
            </a:r>
            <a:endParaRPr lang="en-US" sz="1200" dirty="0"/>
          </a:p>
        </p:txBody>
      </p:sp>
      <p:sp>
        <p:nvSpPr>
          <p:cNvPr id="289" name="Flowchart: Off-page Connector 288"/>
          <p:cNvSpPr/>
          <p:nvPr/>
        </p:nvSpPr>
        <p:spPr bwMode="gray">
          <a:xfrm>
            <a:off x="407914" y="2575020"/>
            <a:ext cx="1098141" cy="532160"/>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Recruit to Hire</a:t>
            </a:r>
          </a:p>
        </p:txBody>
      </p:sp>
      <p:cxnSp>
        <p:nvCxnSpPr>
          <p:cNvPr id="242" name="Elbow Connector 241"/>
          <p:cNvCxnSpPr>
            <a:stCxn id="476" idx="1"/>
            <a:endCxn id="207" idx="3"/>
          </p:cNvCxnSpPr>
          <p:nvPr/>
        </p:nvCxnSpPr>
        <p:spPr>
          <a:xfrm rot="10800000">
            <a:off x="4226481" y="3671092"/>
            <a:ext cx="1845050" cy="2627"/>
          </a:xfrm>
          <a:prstGeom prst="bentConnector3">
            <a:avLst>
              <a:gd name="adj1" fmla="val 50000"/>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3" name="Elbow Connector 242"/>
          <p:cNvCxnSpPr>
            <a:stCxn id="75" idx="1"/>
            <a:endCxn id="449" idx="2"/>
          </p:cNvCxnSpPr>
          <p:nvPr/>
        </p:nvCxnSpPr>
        <p:spPr>
          <a:xfrm rot="10800000">
            <a:off x="10018473" y="5107416"/>
            <a:ext cx="383219" cy="532028"/>
          </a:xfrm>
          <a:prstGeom prst="bentConnector2">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1" name="Elbow Connector 250"/>
          <p:cNvCxnSpPr>
            <a:stCxn id="422" idx="1"/>
            <a:endCxn id="475" idx="2"/>
          </p:cNvCxnSpPr>
          <p:nvPr/>
        </p:nvCxnSpPr>
        <p:spPr>
          <a:xfrm rot="10800000">
            <a:off x="6570796" y="4455602"/>
            <a:ext cx="150376" cy="378935"/>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Elbow Connector 254"/>
          <p:cNvCxnSpPr>
            <a:stCxn id="476" idx="0"/>
            <a:endCxn id="470" idx="2"/>
          </p:cNvCxnSpPr>
          <p:nvPr/>
        </p:nvCxnSpPr>
        <p:spPr>
          <a:xfrm rot="5400000" flipH="1" flipV="1">
            <a:off x="6090288" y="3101717"/>
            <a:ext cx="957273" cy="2111"/>
          </a:xfrm>
          <a:prstGeom prst="bentConnector3">
            <a:avLst>
              <a:gd name="adj1" fmla="val 50000"/>
            </a:avLst>
          </a:prstGeom>
          <a:ln w="63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482" idx="0"/>
            <a:endCxn id="420" idx="3"/>
          </p:cNvCxnSpPr>
          <p:nvPr/>
        </p:nvCxnSpPr>
        <p:spPr>
          <a:xfrm rot="16200000" flipV="1">
            <a:off x="8339036" y="4579810"/>
            <a:ext cx="286307" cy="1734577"/>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91340" y="4291583"/>
            <a:ext cx="1531288" cy="923116"/>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Employee Profile serves as a central repository for all talent data (all modules </a:t>
            </a:r>
            <a:r>
              <a:rPr lang="en-US" sz="1200" kern="0" dirty="0" err="1">
                <a:ea typeface="Arial Unicode MS" pitchFamily="34" charset="-128"/>
                <a:cs typeface="Arial Unicode MS" pitchFamily="34" charset="-128"/>
              </a:rPr>
              <a:t>feed back</a:t>
            </a:r>
            <a:r>
              <a:rPr lang="en-US" sz="1200" kern="0" dirty="0">
                <a:ea typeface="Arial Unicode MS" pitchFamily="34" charset="-128"/>
                <a:cs typeface="Arial Unicode MS" pitchFamily="34" charset="-128"/>
              </a:rPr>
              <a:t> to EP)</a:t>
            </a:r>
          </a:p>
        </p:txBody>
      </p:sp>
      <p:sp>
        <p:nvSpPr>
          <p:cNvPr id="279" name="TextBox 278"/>
          <p:cNvSpPr txBox="1"/>
          <p:nvPr/>
        </p:nvSpPr>
        <p:spPr>
          <a:xfrm>
            <a:off x="5217636" y="2726577"/>
            <a:ext cx="1329202" cy="33847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Link CPM activities to development goals</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287" name="TextBox 286"/>
          <p:cNvSpPr txBox="1"/>
          <p:nvPr/>
        </p:nvSpPr>
        <p:spPr>
          <a:xfrm>
            <a:off x="6885262" y="3051578"/>
            <a:ext cx="1173241" cy="5077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Review development goals during PM review</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316" name="TextBox 315"/>
          <p:cNvSpPr txBox="1"/>
          <p:nvPr/>
        </p:nvSpPr>
        <p:spPr>
          <a:xfrm>
            <a:off x="5817756" y="4503160"/>
            <a:ext cx="696320" cy="338476"/>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Add dev goals</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317" name="Chevron 316"/>
          <p:cNvSpPr/>
          <p:nvPr/>
        </p:nvSpPr>
        <p:spPr bwMode="gray">
          <a:xfrm>
            <a:off x="1802312" y="2782792"/>
            <a:ext cx="396837" cy="1828006"/>
          </a:xfrm>
          <a:prstGeom prst="chevron">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a:ea typeface="Arial Unicode MS" pitchFamily="34" charset="-128"/>
              <a:cs typeface="Arial Unicode MS" pitchFamily="34" charset="-128"/>
            </a:endParaRPr>
          </a:p>
        </p:txBody>
      </p:sp>
      <p:grpSp>
        <p:nvGrpSpPr>
          <p:cNvPr id="25" name="Group 24"/>
          <p:cNvGrpSpPr/>
          <p:nvPr/>
        </p:nvGrpSpPr>
        <p:grpSpPr>
          <a:xfrm>
            <a:off x="6721171" y="4742224"/>
            <a:ext cx="918855" cy="899971"/>
            <a:chOff x="15695960" y="4895968"/>
            <a:chExt cx="919068" cy="900179"/>
          </a:xfrm>
        </p:grpSpPr>
        <p:sp>
          <p:nvSpPr>
            <p:cNvPr id="420" name="Rectangle 419"/>
            <p:cNvSpPr/>
            <p:nvPr/>
          </p:nvSpPr>
          <p:spPr bwMode="gray">
            <a:xfrm>
              <a:off x="15730359" y="5119491"/>
              <a:ext cx="859536" cy="676656"/>
            </a:xfrm>
            <a:prstGeom prst="rect">
              <a:avLst/>
            </a:prstGeom>
            <a:solidFill>
              <a:srgbClr val="2B3F7B"/>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421" name="Picture 420"/>
            <p:cNvPicPr>
              <a:picLocks noChangeAspect="1"/>
            </p:cNvPicPr>
            <p:nvPr/>
          </p:nvPicPr>
          <p:blipFill>
            <a:blip r:embed="rId3"/>
            <a:stretch>
              <a:fillRect/>
            </a:stretch>
          </p:blipFill>
          <p:spPr>
            <a:xfrm>
              <a:off x="15827932" y="5211811"/>
              <a:ext cx="689620" cy="492586"/>
            </a:xfrm>
            <a:prstGeom prst="ellipse">
              <a:avLst/>
            </a:prstGeom>
            <a:ln w="28575">
              <a:solidFill>
                <a:schemeClr val="bg2">
                  <a:lumMod val="75000"/>
                </a:schemeClr>
              </a:solidFill>
            </a:ln>
          </p:spPr>
        </p:pic>
        <p:sp>
          <p:nvSpPr>
            <p:cNvPr id="422" name="TextBox 421"/>
            <p:cNvSpPr txBox="1"/>
            <p:nvPr/>
          </p:nvSpPr>
          <p:spPr>
            <a:xfrm>
              <a:off x="15695960" y="4895968"/>
              <a:ext cx="919068"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Succession</a:t>
              </a:r>
            </a:p>
          </p:txBody>
        </p:sp>
      </p:grpSp>
      <p:grpSp>
        <p:nvGrpSpPr>
          <p:cNvPr id="17" name="Group 16"/>
          <p:cNvGrpSpPr/>
          <p:nvPr/>
        </p:nvGrpSpPr>
        <p:grpSpPr>
          <a:xfrm>
            <a:off x="3384077" y="3578780"/>
            <a:ext cx="857764" cy="880350"/>
            <a:chOff x="479280" y="5250613"/>
            <a:chExt cx="857963" cy="880554"/>
          </a:xfrm>
        </p:grpSpPr>
        <p:sp>
          <p:nvSpPr>
            <p:cNvPr id="207" name="TextBox 206"/>
            <p:cNvSpPr txBox="1"/>
            <p:nvPr/>
          </p:nvSpPr>
          <p:spPr>
            <a:xfrm>
              <a:off x="489733" y="5250613"/>
              <a:ext cx="832145"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Learning</a:t>
              </a:r>
            </a:p>
          </p:txBody>
        </p:sp>
        <p:sp>
          <p:nvSpPr>
            <p:cNvPr id="423" name="Rectangle 422"/>
            <p:cNvSpPr/>
            <p:nvPr/>
          </p:nvSpPr>
          <p:spPr bwMode="gray">
            <a:xfrm>
              <a:off x="479280" y="5454511"/>
              <a:ext cx="857963" cy="676656"/>
            </a:xfrm>
            <a:prstGeom prst="rect">
              <a:avLst/>
            </a:prstGeom>
            <a:solidFill>
              <a:srgbClr val="9E3039"/>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424" name="Picture 423"/>
            <p:cNvPicPr>
              <a:picLocks noChangeAspect="1"/>
            </p:cNvPicPr>
            <p:nvPr/>
          </p:nvPicPr>
          <p:blipFill rotWithShape="1">
            <a:blip r:embed="rId4"/>
            <a:srcRect b="32705"/>
            <a:stretch/>
          </p:blipFill>
          <p:spPr>
            <a:xfrm>
              <a:off x="550337" y="5537608"/>
              <a:ext cx="716035" cy="488543"/>
            </a:xfrm>
            <a:prstGeom prst="ellipse">
              <a:avLst/>
            </a:prstGeom>
            <a:ln w="28575">
              <a:solidFill>
                <a:schemeClr val="bg2">
                  <a:lumMod val="75000"/>
                </a:schemeClr>
              </a:solidFill>
            </a:ln>
          </p:spPr>
        </p:pic>
      </p:grpSp>
      <p:grpSp>
        <p:nvGrpSpPr>
          <p:cNvPr id="453" name="Group 452"/>
          <p:cNvGrpSpPr/>
          <p:nvPr/>
        </p:nvGrpSpPr>
        <p:grpSpPr>
          <a:xfrm>
            <a:off x="9878825" y="2962854"/>
            <a:ext cx="1112113" cy="912767"/>
            <a:chOff x="6515448" y="5413925"/>
            <a:chExt cx="1112370" cy="912978"/>
          </a:xfrm>
        </p:grpSpPr>
        <p:grpSp>
          <p:nvGrpSpPr>
            <p:cNvPr id="454" name="Group 453"/>
            <p:cNvGrpSpPr/>
            <p:nvPr/>
          </p:nvGrpSpPr>
          <p:grpSpPr>
            <a:xfrm>
              <a:off x="6515448" y="5413925"/>
              <a:ext cx="1112370" cy="912978"/>
              <a:chOff x="4708528" y="4392165"/>
              <a:chExt cx="1112370" cy="912978"/>
            </a:xfrm>
          </p:grpSpPr>
          <p:sp>
            <p:nvSpPr>
              <p:cNvPr id="456" name="Rectangle 455"/>
              <p:cNvSpPr/>
              <p:nvPr/>
            </p:nvSpPr>
            <p:spPr bwMode="gray">
              <a:xfrm>
                <a:off x="4835732" y="4628487"/>
                <a:ext cx="857963" cy="676656"/>
              </a:xfrm>
              <a:prstGeom prst="rect">
                <a:avLst/>
              </a:prstGeom>
              <a:solidFill>
                <a:schemeClr val="accent1">
                  <a:lumMod val="75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57" name="TextBox 456"/>
              <p:cNvSpPr txBox="1"/>
              <p:nvPr/>
            </p:nvSpPr>
            <p:spPr>
              <a:xfrm>
                <a:off x="4708528" y="4392165"/>
                <a:ext cx="1112370"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Multi-Rater 360</a:t>
                </a:r>
              </a:p>
            </p:txBody>
          </p:sp>
        </p:grpSp>
        <p:pic>
          <p:nvPicPr>
            <p:cNvPr id="455" name="Picture 454"/>
            <p:cNvPicPr>
              <a:picLocks noChangeAspect="1"/>
            </p:cNvPicPr>
            <p:nvPr/>
          </p:nvPicPr>
          <p:blipFill>
            <a:blip r:embed="rId5"/>
            <a:stretch>
              <a:fillRect/>
            </a:stretch>
          </p:blipFill>
          <p:spPr>
            <a:xfrm>
              <a:off x="6764867" y="5725469"/>
              <a:ext cx="632515" cy="501638"/>
            </a:xfrm>
            <a:prstGeom prst="ellipse">
              <a:avLst/>
            </a:prstGeom>
            <a:ln w="28575">
              <a:solidFill>
                <a:schemeClr val="bg2">
                  <a:lumMod val="75000"/>
                </a:schemeClr>
              </a:solidFill>
            </a:ln>
          </p:spPr>
        </p:pic>
      </p:grpSp>
      <p:cxnSp>
        <p:nvCxnSpPr>
          <p:cNvPr id="458" name="Elbow Connector 457"/>
          <p:cNvCxnSpPr>
            <a:stCxn id="456" idx="1"/>
            <a:endCxn id="475" idx="3"/>
          </p:cNvCxnSpPr>
          <p:nvPr/>
        </p:nvCxnSpPr>
        <p:spPr>
          <a:xfrm rot="10800000" flipV="1">
            <a:off x="6999676" y="3537370"/>
            <a:ext cx="3006324" cy="578239"/>
          </a:xfrm>
          <a:prstGeom prst="bentConnector3">
            <a:avLst>
              <a:gd name="adj1" fmla="val 5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65" name="Group 464"/>
          <p:cNvGrpSpPr/>
          <p:nvPr/>
        </p:nvGrpSpPr>
        <p:grpSpPr>
          <a:xfrm>
            <a:off x="7587866" y="1815008"/>
            <a:ext cx="994510" cy="907091"/>
            <a:chOff x="9228648" y="2652564"/>
            <a:chExt cx="994740" cy="907301"/>
          </a:xfrm>
        </p:grpSpPr>
        <p:sp>
          <p:nvSpPr>
            <p:cNvPr id="466" name="Rectangle 465"/>
            <p:cNvSpPr/>
            <p:nvPr/>
          </p:nvSpPr>
          <p:spPr bwMode="gray">
            <a:xfrm>
              <a:off x="9310214" y="2883209"/>
              <a:ext cx="857963" cy="676656"/>
            </a:xfrm>
            <a:prstGeom prst="rect">
              <a:avLst/>
            </a:prstGeom>
            <a:solidFill>
              <a:srgbClr val="0FAAFF"/>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67" name="TextBox 466"/>
            <p:cNvSpPr txBox="1"/>
            <p:nvPr/>
          </p:nvSpPr>
          <p:spPr>
            <a:xfrm>
              <a:off x="9228648" y="2652564"/>
              <a:ext cx="994740"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Performance</a:t>
              </a:r>
            </a:p>
          </p:txBody>
        </p:sp>
        <p:pic>
          <p:nvPicPr>
            <p:cNvPr id="468" name="Picture 467"/>
            <p:cNvPicPr>
              <a:picLocks noChangeAspect="1"/>
            </p:cNvPicPr>
            <p:nvPr/>
          </p:nvPicPr>
          <p:blipFill>
            <a:blip r:embed="rId6"/>
            <a:stretch>
              <a:fillRect/>
            </a:stretch>
          </p:blipFill>
          <p:spPr>
            <a:xfrm>
              <a:off x="9436371" y="2940682"/>
              <a:ext cx="618435" cy="538638"/>
            </a:xfrm>
            <a:prstGeom prst="ellipse">
              <a:avLst/>
            </a:prstGeom>
            <a:ln w="28575">
              <a:solidFill>
                <a:schemeClr val="bg2">
                  <a:lumMod val="75000"/>
                </a:schemeClr>
              </a:solidFill>
            </a:ln>
          </p:spPr>
        </p:pic>
      </p:grpSp>
      <p:cxnSp>
        <p:nvCxnSpPr>
          <p:cNvPr id="260" name="Elbow Connector 259"/>
          <p:cNvCxnSpPr>
            <a:stCxn id="476" idx="3"/>
            <a:endCxn id="466" idx="2"/>
          </p:cNvCxnSpPr>
          <p:nvPr/>
        </p:nvCxnSpPr>
        <p:spPr>
          <a:xfrm flipV="1">
            <a:off x="7064209" y="2722099"/>
            <a:ext cx="1034087" cy="951621"/>
          </a:xfrm>
          <a:prstGeom prst="bentConnector2">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69" name="Group 468"/>
          <p:cNvGrpSpPr/>
          <p:nvPr/>
        </p:nvGrpSpPr>
        <p:grpSpPr>
          <a:xfrm>
            <a:off x="5992829" y="1734936"/>
            <a:ext cx="1187770" cy="889199"/>
            <a:chOff x="7737214" y="2659950"/>
            <a:chExt cx="1188045" cy="889405"/>
          </a:xfrm>
        </p:grpSpPr>
        <p:sp>
          <p:nvSpPr>
            <p:cNvPr id="470" name="Rectangle 469"/>
            <p:cNvSpPr/>
            <p:nvPr/>
          </p:nvSpPr>
          <p:spPr bwMode="gray">
            <a:xfrm>
              <a:off x="7884731" y="2872699"/>
              <a:ext cx="859536" cy="676656"/>
            </a:xfrm>
            <a:prstGeom prst="rect">
              <a:avLst/>
            </a:prstGeom>
            <a:solidFill>
              <a:srgbClr val="92D050"/>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71" name="TextBox 470"/>
            <p:cNvSpPr txBox="1"/>
            <p:nvPr/>
          </p:nvSpPr>
          <p:spPr>
            <a:xfrm>
              <a:off x="7737214" y="2659950"/>
              <a:ext cx="1188045" cy="188192"/>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Continuous PM</a:t>
              </a:r>
            </a:p>
          </p:txBody>
        </p:sp>
        <p:pic>
          <p:nvPicPr>
            <p:cNvPr id="472" name="Picture 471"/>
            <p:cNvPicPr>
              <a:picLocks noChangeAspect="1"/>
            </p:cNvPicPr>
            <p:nvPr/>
          </p:nvPicPr>
          <p:blipFill>
            <a:blip r:embed="rId7"/>
            <a:stretch>
              <a:fillRect/>
            </a:stretch>
          </p:blipFill>
          <p:spPr>
            <a:xfrm>
              <a:off x="7961380" y="2966820"/>
              <a:ext cx="745295" cy="470109"/>
            </a:xfrm>
            <a:prstGeom prst="ellipse">
              <a:avLst/>
            </a:prstGeom>
            <a:ln w="28575">
              <a:solidFill>
                <a:schemeClr val="bg2">
                  <a:lumMod val="75000"/>
                </a:schemeClr>
              </a:solidFill>
            </a:ln>
          </p:spPr>
        </p:pic>
      </p:grpSp>
      <p:grpSp>
        <p:nvGrpSpPr>
          <p:cNvPr id="480" name="Group 479"/>
          <p:cNvGrpSpPr/>
          <p:nvPr/>
        </p:nvGrpSpPr>
        <p:grpSpPr>
          <a:xfrm>
            <a:off x="8901825" y="5590252"/>
            <a:ext cx="857764" cy="912766"/>
            <a:chOff x="2680796" y="2585102"/>
            <a:chExt cx="857963" cy="912977"/>
          </a:xfrm>
        </p:grpSpPr>
        <p:sp>
          <p:nvSpPr>
            <p:cNvPr id="481" name="Rectangle 480"/>
            <p:cNvSpPr/>
            <p:nvPr/>
          </p:nvSpPr>
          <p:spPr bwMode="gray">
            <a:xfrm>
              <a:off x="2680796" y="2821423"/>
              <a:ext cx="857963" cy="676656"/>
            </a:xfrm>
            <a:prstGeom prst="rect">
              <a:avLst/>
            </a:prstGeom>
            <a:solidFill>
              <a:schemeClr val="accent6">
                <a:lumMod val="75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82" name="TextBox 481"/>
            <p:cNvSpPr txBox="1"/>
            <p:nvPr/>
          </p:nvSpPr>
          <p:spPr>
            <a:xfrm>
              <a:off x="2736536" y="2585102"/>
              <a:ext cx="784031"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Recruiting</a:t>
              </a:r>
            </a:p>
          </p:txBody>
        </p:sp>
        <p:pic>
          <p:nvPicPr>
            <p:cNvPr id="483" name="Picture 482"/>
            <p:cNvPicPr>
              <a:picLocks noChangeAspect="1"/>
            </p:cNvPicPr>
            <p:nvPr/>
          </p:nvPicPr>
          <p:blipFill>
            <a:blip r:embed="rId8"/>
            <a:stretch>
              <a:fillRect/>
            </a:stretch>
          </p:blipFill>
          <p:spPr>
            <a:xfrm>
              <a:off x="2862745" y="2904770"/>
              <a:ext cx="487072" cy="505452"/>
            </a:xfrm>
            <a:prstGeom prst="ellipse">
              <a:avLst/>
            </a:prstGeom>
            <a:ln w="28575">
              <a:solidFill>
                <a:schemeClr val="bg2">
                  <a:lumMod val="75000"/>
                </a:schemeClr>
              </a:solidFill>
            </a:ln>
          </p:spPr>
        </p:pic>
      </p:grpSp>
      <p:sp>
        <p:nvSpPr>
          <p:cNvPr id="493" name="TextBox 492"/>
          <p:cNvSpPr txBox="1"/>
          <p:nvPr/>
        </p:nvSpPr>
        <p:spPr>
          <a:xfrm>
            <a:off x="8552733" y="3380323"/>
            <a:ext cx="1398874" cy="33847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Add development goals from 360 Report</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189" name="TextBox 188"/>
          <p:cNvSpPr txBox="1"/>
          <p:nvPr/>
        </p:nvSpPr>
        <p:spPr>
          <a:xfrm>
            <a:off x="4527240" y="3339499"/>
            <a:ext cx="1407349" cy="5077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Select from learning when defining development goals</a:t>
            </a:r>
          </a:p>
        </p:txBody>
      </p:sp>
      <p:grpSp>
        <p:nvGrpSpPr>
          <p:cNvPr id="71" name="Group 70"/>
          <p:cNvGrpSpPr/>
          <p:nvPr/>
        </p:nvGrpSpPr>
        <p:grpSpPr>
          <a:xfrm>
            <a:off x="4640635" y="5424809"/>
            <a:ext cx="1294231" cy="870922"/>
            <a:chOff x="10919537" y="2368421"/>
            <a:chExt cx="1294531" cy="871124"/>
          </a:xfrm>
        </p:grpSpPr>
        <p:sp>
          <p:nvSpPr>
            <p:cNvPr id="72" name="Rectangle 71"/>
            <p:cNvSpPr/>
            <p:nvPr/>
          </p:nvSpPr>
          <p:spPr bwMode="gray">
            <a:xfrm>
              <a:off x="11120297" y="2562889"/>
              <a:ext cx="859536" cy="676656"/>
            </a:xfrm>
            <a:prstGeom prst="rect">
              <a:avLst/>
            </a:prstGeom>
            <a:solidFill>
              <a:schemeClr val="bg1">
                <a:lumMod val="50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73" name="TextBox 72"/>
            <p:cNvSpPr txBox="1"/>
            <p:nvPr/>
          </p:nvSpPr>
          <p:spPr>
            <a:xfrm>
              <a:off x="10919537" y="2368421"/>
              <a:ext cx="1294531"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Central</a:t>
              </a:r>
            </a:p>
          </p:txBody>
        </p:sp>
      </p:grpSp>
      <p:pic>
        <p:nvPicPr>
          <p:cNvPr id="74" name="Picture 73"/>
          <p:cNvPicPr>
            <a:picLocks noChangeAspect="1"/>
          </p:cNvPicPr>
          <p:nvPr/>
        </p:nvPicPr>
        <p:blipFill>
          <a:blip r:embed="rId9"/>
          <a:stretch>
            <a:fillRect/>
          </a:stretch>
        </p:blipFill>
        <p:spPr>
          <a:xfrm>
            <a:off x="4976884" y="5662397"/>
            <a:ext cx="634156" cy="569937"/>
          </a:xfrm>
          <a:prstGeom prst="roundRect">
            <a:avLst/>
          </a:prstGeom>
          <a:ln w="28575">
            <a:solidFill>
              <a:schemeClr val="bg2">
                <a:lumMod val="50000"/>
              </a:schemeClr>
            </a:solidFill>
          </a:ln>
        </p:spPr>
      </p:pic>
      <p:cxnSp>
        <p:nvCxnSpPr>
          <p:cNvPr id="4" name="Elbow Connector 3"/>
          <p:cNvCxnSpPr>
            <a:stCxn id="72" idx="3"/>
            <a:endCxn id="420" idx="2"/>
          </p:cNvCxnSpPr>
          <p:nvPr/>
        </p:nvCxnSpPr>
        <p:spPr>
          <a:xfrm flipV="1">
            <a:off x="5700686" y="5642195"/>
            <a:ext cx="1484545" cy="315287"/>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Group 66"/>
          <p:cNvGrpSpPr/>
          <p:nvPr/>
        </p:nvGrpSpPr>
        <p:grpSpPr>
          <a:xfrm>
            <a:off x="10401692" y="5547109"/>
            <a:ext cx="1294231" cy="905743"/>
            <a:chOff x="10275380" y="1505472"/>
            <a:chExt cx="1294531" cy="905953"/>
          </a:xfrm>
        </p:grpSpPr>
        <p:sp>
          <p:nvSpPr>
            <p:cNvPr id="68" name="Rectangle 67"/>
            <p:cNvSpPr/>
            <p:nvPr/>
          </p:nvSpPr>
          <p:spPr bwMode="gray">
            <a:xfrm>
              <a:off x="10492431" y="1726619"/>
              <a:ext cx="843173" cy="684806"/>
            </a:xfrm>
            <a:prstGeom prst="rect">
              <a:avLst/>
            </a:prstGeom>
            <a:solidFill>
              <a:schemeClr val="bg1">
                <a:lumMod val="65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69" name="Picture 68"/>
            <p:cNvPicPr>
              <a:picLocks noChangeAspect="1"/>
            </p:cNvPicPr>
            <p:nvPr/>
          </p:nvPicPr>
          <p:blipFill>
            <a:blip r:embed="rId10"/>
            <a:stretch>
              <a:fillRect/>
            </a:stretch>
          </p:blipFill>
          <p:spPr>
            <a:xfrm>
              <a:off x="10661650" y="1773765"/>
              <a:ext cx="521096" cy="554357"/>
            </a:xfrm>
            <a:prstGeom prst="ellipse">
              <a:avLst/>
            </a:prstGeom>
            <a:ln w="28575">
              <a:solidFill>
                <a:schemeClr val="bg2">
                  <a:lumMod val="75000"/>
                </a:schemeClr>
              </a:solidFill>
            </a:ln>
          </p:spPr>
        </p:pic>
        <p:sp>
          <p:nvSpPr>
            <p:cNvPr id="75" name="TextBox 74"/>
            <p:cNvSpPr txBox="1"/>
            <p:nvPr/>
          </p:nvSpPr>
          <p:spPr>
            <a:xfrm>
              <a:off x="10275380" y="1505472"/>
              <a:ext cx="1294531" cy="184709"/>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Profile</a:t>
              </a:r>
            </a:p>
          </p:txBody>
        </p:sp>
      </p:grpSp>
      <p:cxnSp>
        <p:nvCxnSpPr>
          <p:cNvPr id="23" name="Elbow Connector 22"/>
          <p:cNvCxnSpPr>
            <a:stCxn id="457" idx="1"/>
            <a:endCxn id="466" idx="3"/>
          </p:cNvCxnSpPr>
          <p:nvPr/>
        </p:nvCxnSpPr>
        <p:spPr>
          <a:xfrm rot="10800000">
            <a:off x="8527179" y="2383849"/>
            <a:ext cx="1351648" cy="671317"/>
          </a:xfrm>
          <a:prstGeom prst="bentConnector3">
            <a:avLst>
              <a:gd name="adj1" fmla="val 6998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8976837" y="2416081"/>
            <a:ext cx="1135941" cy="5077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Review Detailed 360 Report during PM review</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88" name="Flowchart: Off-page Connector 87"/>
          <p:cNvSpPr/>
          <p:nvPr/>
        </p:nvSpPr>
        <p:spPr bwMode="gray">
          <a:xfrm>
            <a:off x="8880018" y="1621176"/>
            <a:ext cx="879571" cy="405012"/>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Perform &amp; Reward</a:t>
            </a:r>
          </a:p>
        </p:txBody>
      </p:sp>
      <p:cxnSp>
        <p:nvCxnSpPr>
          <p:cNvPr id="26" name="Elbow Connector 25"/>
          <p:cNvCxnSpPr>
            <a:stCxn id="467" idx="3"/>
            <a:endCxn id="88" idx="1"/>
          </p:cNvCxnSpPr>
          <p:nvPr/>
        </p:nvCxnSpPr>
        <p:spPr>
          <a:xfrm flipV="1">
            <a:off x="8582376" y="1823682"/>
            <a:ext cx="297641" cy="83638"/>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7" name="Group 76"/>
          <p:cNvGrpSpPr/>
          <p:nvPr/>
        </p:nvGrpSpPr>
        <p:grpSpPr>
          <a:xfrm>
            <a:off x="3359686" y="5187933"/>
            <a:ext cx="882446" cy="891969"/>
            <a:chOff x="9353737" y="3470275"/>
            <a:chExt cx="882650" cy="892175"/>
          </a:xfrm>
        </p:grpSpPr>
        <p:sp>
          <p:nvSpPr>
            <p:cNvPr id="78" name="Rectangle 77"/>
            <p:cNvSpPr>
              <a:spLocks noChangeArrowheads="1"/>
            </p:cNvSpPr>
            <p:nvPr/>
          </p:nvSpPr>
          <p:spPr bwMode="auto">
            <a:xfrm>
              <a:off x="9353737" y="3663950"/>
              <a:ext cx="882650" cy="698500"/>
            </a:xfrm>
            <a:prstGeom prst="rect">
              <a:avLst/>
            </a:prstGeom>
            <a:solidFill>
              <a:srgbClr val="FFD0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79" name="Rectangle 78"/>
            <p:cNvSpPr>
              <a:spLocks noChangeArrowheads="1"/>
            </p:cNvSpPr>
            <p:nvPr/>
          </p:nvSpPr>
          <p:spPr bwMode="auto">
            <a:xfrm>
              <a:off x="9593449" y="3470275"/>
              <a:ext cx="42227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217"/>
              <a:r>
                <a:rPr lang="en-US" altLang="en-US" sz="1200" b="1" dirty="0">
                  <a:solidFill>
                    <a:srgbClr val="7F7F7F"/>
                  </a:solidFill>
                </a:rPr>
                <a:t>Jam</a:t>
              </a:r>
              <a:endParaRPr lang="en-US" altLang="en-US" sz="1800" dirty="0"/>
            </a:p>
          </p:txBody>
        </p:sp>
        <p:pic>
          <p:nvPicPr>
            <p:cNvPr id="81" name="Picture 3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60099" y="3725863"/>
              <a:ext cx="673100" cy="5826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Freeform 39"/>
            <p:cNvSpPr>
              <a:spLocks/>
            </p:cNvSpPr>
            <p:nvPr/>
          </p:nvSpPr>
          <p:spPr bwMode="auto">
            <a:xfrm>
              <a:off x="9445812" y="3706813"/>
              <a:ext cx="696913" cy="614363"/>
            </a:xfrm>
            <a:custGeom>
              <a:avLst/>
              <a:gdLst>
                <a:gd name="T0" fmla="*/ 219 w 439"/>
                <a:gd name="T1" fmla="*/ 0 h 387"/>
                <a:gd name="T2" fmla="*/ 242 w 439"/>
                <a:gd name="T3" fmla="*/ 1 h 387"/>
                <a:gd name="T4" fmla="*/ 263 w 439"/>
                <a:gd name="T5" fmla="*/ 5 h 387"/>
                <a:gd name="T6" fmla="*/ 284 w 439"/>
                <a:gd name="T7" fmla="*/ 9 h 387"/>
                <a:gd name="T8" fmla="*/ 305 w 439"/>
                <a:gd name="T9" fmla="*/ 16 h 387"/>
                <a:gd name="T10" fmla="*/ 324 w 439"/>
                <a:gd name="T11" fmla="*/ 24 h 387"/>
                <a:gd name="T12" fmla="*/ 342 w 439"/>
                <a:gd name="T13" fmla="*/ 33 h 387"/>
                <a:gd name="T14" fmla="*/ 374 w 439"/>
                <a:gd name="T15" fmla="*/ 56 h 387"/>
                <a:gd name="T16" fmla="*/ 388 w 439"/>
                <a:gd name="T17" fmla="*/ 71 h 387"/>
                <a:gd name="T18" fmla="*/ 401 w 439"/>
                <a:gd name="T19" fmla="*/ 85 h 387"/>
                <a:gd name="T20" fmla="*/ 412 w 439"/>
                <a:gd name="T21" fmla="*/ 101 h 387"/>
                <a:gd name="T22" fmla="*/ 421 w 439"/>
                <a:gd name="T23" fmla="*/ 118 h 387"/>
                <a:gd name="T24" fmla="*/ 429 w 439"/>
                <a:gd name="T25" fmla="*/ 136 h 387"/>
                <a:gd name="T26" fmla="*/ 434 w 439"/>
                <a:gd name="T27" fmla="*/ 154 h 387"/>
                <a:gd name="T28" fmla="*/ 438 w 439"/>
                <a:gd name="T29" fmla="*/ 174 h 387"/>
                <a:gd name="T30" fmla="*/ 439 w 439"/>
                <a:gd name="T31" fmla="*/ 194 h 387"/>
                <a:gd name="T32" fmla="*/ 438 w 439"/>
                <a:gd name="T33" fmla="*/ 213 h 387"/>
                <a:gd name="T34" fmla="*/ 434 w 439"/>
                <a:gd name="T35" fmla="*/ 233 h 387"/>
                <a:gd name="T36" fmla="*/ 429 w 439"/>
                <a:gd name="T37" fmla="*/ 251 h 387"/>
                <a:gd name="T38" fmla="*/ 421 w 439"/>
                <a:gd name="T39" fmla="*/ 269 h 387"/>
                <a:gd name="T40" fmla="*/ 412 w 439"/>
                <a:gd name="T41" fmla="*/ 286 h 387"/>
                <a:gd name="T42" fmla="*/ 401 w 439"/>
                <a:gd name="T43" fmla="*/ 302 h 387"/>
                <a:gd name="T44" fmla="*/ 388 w 439"/>
                <a:gd name="T45" fmla="*/ 317 h 387"/>
                <a:gd name="T46" fmla="*/ 374 w 439"/>
                <a:gd name="T47" fmla="*/ 331 h 387"/>
                <a:gd name="T48" fmla="*/ 342 w 439"/>
                <a:gd name="T49" fmla="*/ 354 h 387"/>
                <a:gd name="T50" fmla="*/ 324 w 439"/>
                <a:gd name="T51" fmla="*/ 364 h 387"/>
                <a:gd name="T52" fmla="*/ 305 w 439"/>
                <a:gd name="T53" fmla="*/ 372 h 387"/>
                <a:gd name="T54" fmla="*/ 284 w 439"/>
                <a:gd name="T55" fmla="*/ 378 h 387"/>
                <a:gd name="T56" fmla="*/ 263 w 439"/>
                <a:gd name="T57" fmla="*/ 383 h 387"/>
                <a:gd name="T58" fmla="*/ 242 w 439"/>
                <a:gd name="T59" fmla="*/ 386 h 387"/>
                <a:gd name="T60" fmla="*/ 219 w 439"/>
                <a:gd name="T61" fmla="*/ 387 h 387"/>
                <a:gd name="T62" fmla="*/ 197 w 439"/>
                <a:gd name="T63" fmla="*/ 386 h 387"/>
                <a:gd name="T64" fmla="*/ 175 w 439"/>
                <a:gd name="T65" fmla="*/ 383 h 387"/>
                <a:gd name="T66" fmla="*/ 154 w 439"/>
                <a:gd name="T67" fmla="*/ 378 h 387"/>
                <a:gd name="T68" fmla="*/ 134 w 439"/>
                <a:gd name="T69" fmla="*/ 372 h 387"/>
                <a:gd name="T70" fmla="*/ 115 w 439"/>
                <a:gd name="T71" fmla="*/ 364 h 387"/>
                <a:gd name="T72" fmla="*/ 97 w 439"/>
                <a:gd name="T73" fmla="*/ 354 h 387"/>
                <a:gd name="T74" fmla="*/ 65 w 439"/>
                <a:gd name="T75" fmla="*/ 331 h 387"/>
                <a:gd name="T76" fmla="*/ 50 w 439"/>
                <a:gd name="T77" fmla="*/ 317 h 387"/>
                <a:gd name="T78" fmla="*/ 38 w 439"/>
                <a:gd name="T79" fmla="*/ 302 h 387"/>
                <a:gd name="T80" fmla="*/ 27 w 439"/>
                <a:gd name="T81" fmla="*/ 286 h 387"/>
                <a:gd name="T82" fmla="*/ 17 w 439"/>
                <a:gd name="T83" fmla="*/ 269 h 387"/>
                <a:gd name="T84" fmla="*/ 10 w 439"/>
                <a:gd name="T85" fmla="*/ 251 h 387"/>
                <a:gd name="T86" fmla="*/ 4 w 439"/>
                <a:gd name="T87" fmla="*/ 233 h 387"/>
                <a:gd name="T88" fmla="*/ 1 w 439"/>
                <a:gd name="T89" fmla="*/ 213 h 387"/>
                <a:gd name="T90" fmla="*/ 0 w 439"/>
                <a:gd name="T91" fmla="*/ 194 h 387"/>
                <a:gd name="T92" fmla="*/ 1 w 439"/>
                <a:gd name="T93" fmla="*/ 174 h 387"/>
                <a:gd name="T94" fmla="*/ 4 w 439"/>
                <a:gd name="T95" fmla="*/ 154 h 387"/>
                <a:gd name="T96" fmla="*/ 10 w 439"/>
                <a:gd name="T97" fmla="*/ 136 h 387"/>
                <a:gd name="T98" fmla="*/ 17 w 439"/>
                <a:gd name="T99" fmla="*/ 118 h 387"/>
                <a:gd name="T100" fmla="*/ 27 w 439"/>
                <a:gd name="T101" fmla="*/ 101 h 387"/>
                <a:gd name="T102" fmla="*/ 38 w 439"/>
                <a:gd name="T103" fmla="*/ 85 h 387"/>
                <a:gd name="T104" fmla="*/ 50 w 439"/>
                <a:gd name="T105" fmla="*/ 71 h 387"/>
                <a:gd name="T106" fmla="*/ 65 w 439"/>
                <a:gd name="T107" fmla="*/ 56 h 387"/>
                <a:gd name="T108" fmla="*/ 97 w 439"/>
                <a:gd name="T109" fmla="*/ 33 h 387"/>
                <a:gd name="T110" fmla="*/ 115 w 439"/>
                <a:gd name="T111" fmla="*/ 24 h 387"/>
                <a:gd name="T112" fmla="*/ 134 w 439"/>
                <a:gd name="T113" fmla="*/ 16 h 387"/>
                <a:gd name="T114" fmla="*/ 154 w 439"/>
                <a:gd name="T115" fmla="*/ 9 h 387"/>
                <a:gd name="T116" fmla="*/ 175 w 439"/>
                <a:gd name="T117" fmla="*/ 5 h 387"/>
                <a:gd name="T118" fmla="*/ 197 w 439"/>
                <a:gd name="T119" fmla="*/ 1 h 387"/>
                <a:gd name="T120" fmla="*/ 219 w 439"/>
                <a:gd name="T121"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9" h="387">
                  <a:moveTo>
                    <a:pt x="219" y="0"/>
                  </a:moveTo>
                  <a:lnTo>
                    <a:pt x="242" y="1"/>
                  </a:lnTo>
                  <a:lnTo>
                    <a:pt x="263" y="5"/>
                  </a:lnTo>
                  <a:lnTo>
                    <a:pt x="284" y="9"/>
                  </a:lnTo>
                  <a:lnTo>
                    <a:pt x="305" y="16"/>
                  </a:lnTo>
                  <a:lnTo>
                    <a:pt x="324" y="24"/>
                  </a:lnTo>
                  <a:lnTo>
                    <a:pt x="342" y="33"/>
                  </a:lnTo>
                  <a:lnTo>
                    <a:pt x="374" y="56"/>
                  </a:lnTo>
                  <a:lnTo>
                    <a:pt x="388" y="71"/>
                  </a:lnTo>
                  <a:lnTo>
                    <a:pt x="401" y="85"/>
                  </a:lnTo>
                  <a:lnTo>
                    <a:pt x="412" y="101"/>
                  </a:lnTo>
                  <a:lnTo>
                    <a:pt x="421" y="118"/>
                  </a:lnTo>
                  <a:lnTo>
                    <a:pt x="429" y="136"/>
                  </a:lnTo>
                  <a:lnTo>
                    <a:pt x="434" y="154"/>
                  </a:lnTo>
                  <a:lnTo>
                    <a:pt x="438" y="174"/>
                  </a:lnTo>
                  <a:lnTo>
                    <a:pt x="439" y="194"/>
                  </a:lnTo>
                  <a:lnTo>
                    <a:pt x="438" y="213"/>
                  </a:lnTo>
                  <a:lnTo>
                    <a:pt x="434" y="233"/>
                  </a:lnTo>
                  <a:lnTo>
                    <a:pt x="429" y="251"/>
                  </a:lnTo>
                  <a:lnTo>
                    <a:pt x="421" y="269"/>
                  </a:lnTo>
                  <a:lnTo>
                    <a:pt x="412" y="286"/>
                  </a:lnTo>
                  <a:lnTo>
                    <a:pt x="401" y="302"/>
                  </a:lnTo>
                  <a:lnTo>
                    <a:pt x="388" y="317"/>
                  </a:lnTo>
                  <a:lnTo>
                    <a:pt x="374" y="331"/>
                  </a:lnTo>
                  <a:lnTo>
                    <a:pt x="342" y="354"/>
                  </a:lnTo>
                  <a:lnTo>
                    <a:pt x="324" y="364"/>
                  </a:lnTo>
                  <a:lnTo>
                    <a:pt x="305" y="372"/>
                  </a:lnTo>
                  <a:lnTo>
                    <a:pt x="284" y="378"/>
                  </a:lnTo>
                  <a:lnTo>
                    <a:pt x="263" y="383"/>
                  </a:lnTo>
                  <a:lnTo>
                    <a:pt x="242" y="386"/>
                  </a:lnTo>
                  <a:lnTo>
                    <a:pt x="219" y="387"/>
                  </a:lnTo>
                  <a:lnTo>
                    <a:pt x="197" y="386"/>
                  </a:lnTo>
                  <a:lnTo>
                    <a:pt x="175" y="383"/>
                  </a:lnTo>
                  <a:lnTo>
                    <a:pt x="154" y="378"/>
                  </a:lnTo>
                  <a:lnTo>
                    <a:pt x="134" y="372"/>
                  </a:lnTo>
                  <a:lnTo>
                    <a:pt x="115" y="364"/>
                  </a:lnTo>
                  <a:lnTo>
                    <a:pt x="97" y="354"/>
                  </a:lnTo>
                  <a:lnTo>
                    <a:pt x="65" y="331"/>
                  </a:lnTo>
                  <a:lnTo>
                    <a:pt x="50" y="317"/>
                  </a:lnTo>
                  <a:lnTo>
                    <a:pt x="38" y="302"/>
                  </a:lnTo>
                  <a:lnTo>
                    <a:pt x="27" y="286"/>
                  </a:lnTo>
                  <a:lnTo>
                    <a:pt x="17" y="269"/>
                  </a:lnTo>
                  <a:lnTo>
                    <a:pt x="10" y="251"/>
                  </a:lnTo>
                  <a:lnTo>
                    <a:pt x="4" y="233"/>
                  </a:lnTo>
                  <a:lnTo>
                    <a:pt x="1" y="213"/>
                  </a:lnTo>
                  <a:lnTo>
                    <a:pt x="0" y="194"/>
                  </a:lnTo>
                  <a:lnTo>
                    <a:pt x="1" y="174"/>
                  </a:lnTo>
                  <a:lnTo>
                    <a:pt x="4" y="154"/>
                  </a:lnTo>
                  <a:lnTo>
                    <a:pt x="10" y="136"/>
                  </a:lnTo>
                  <a:lnTo>
                    <a:pt x="17" y="118"/>
                  </a:lnTo>
                  <a:lnTo>
                    <a:pt x="27" y="101"/>
                  </a:lnTo>
                  <a:lnTo>
                    <a:pt x="38" y="85"/>
                  </a:lnTo>
                  <a:lnTo>
                    <a:pt x="50" y="71"/>
                  </a:lnTo>
                  <a:lnTo>
                    <a:pt x="65" y="56"/>
                  </a:lnTo>
                  <a:lnTo>
                    <a:pt x="97" y="33"/>
                  </a:lnTo>
                  <a:lnTo>
                    <a:pt x="115" y="24"/>
                  </a:lnTo>
                  <a:lnTo>
                    <a:pt x="134" y="16"/>
                  </a:lnTo>
                  <a:lnTo>
                    <a:pt x="154" y="9"/>
                  </a:lnTo>
                  <a:lnTo>
                    <a:pt x="175" y="5"/>
                  </a:lnTo>
                  <a:lnTo>
                    <a:pt x="197" y="1"/>
                  </a:lnTo>
                  <a:lnTo>
                    <a:pt x="219" y="0"/>
                  </a:lnTo>
                  <a:close/>
                </a:path>
              </a:pathLst>
            </a:custGeom>
            <a:noFill/>
            <a:ln w="30163" cap="rnd">
              <a:solidFill>
                <a:srgbClr val="9999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9" tIns="45709" rIns="91419" bIns="45709" numCol="1" anchor="t" anchorCtr="0" compatLnSpc="1">
              <a:prstTxWarp prst="textNoShape">
                <a:avLst/>
              </a:prstTxWarp>
            </a:bodyPr>
            <a:lstStyle/>
            <a:p>
              <a:endParaRPr lang="en-US"/>
            </a:p>
          </p:txBody>
        </p:sp>
      </p:grpSp>
      <p:cxnSp>
        <p:nvCxnSpPr>
          <p:cNvPr id="5" name="Elbow Connector 4"/>
          <p:cNvCxnSpPr>
            <a:stCxn id="79" idx="0"/>
            <a:endCxn id="423" idx="2"/>
          </p:cNvCxnSpPr>
          <p:nvPr/>
        </p:nvCxnSpPr>
        <p:spPr>
          <a:xfrm rot="5400000" flipH="1" flipV="1">
            <a:off x="3447295" y="4822269"/>
            <a:ext cx="728802" cy="2527"/>
          </a:xfrm>
          <a:prstGeom prst="bentConnector3">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4" name="Oval 83"/>
          <p:cNvSpPr/>
          <p:nvPr/>
        </p:nvSpPr>
        <p:spPr bwMode="gray">
          <a:xfrm>
            <a:off x="4292477" y="3338986"/>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2</a:t>
            </a:r>
          </a:p>
        </p:txBody>
      </p:sp>
      <p:sp>
        <p:nvSpPr>
          <p:cNvPr id="85" name="Oval 84"/>
          <p:cNvSpPr/>
          <p:nvPr/>
        </p:nvSpPr>
        <p:spPr bwMode="gray">
          <a:xfrm>
            <a:off x="8274622" y="3405080"/>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4a</a:t>
            </a:r>
          </a:p>
        </p:txBody>
      </p:sp>
      <p:sp>
        <p:nvSpPr>
          <p:cNvPr id="86" name="Oval 85"/>
          <p:cNvSpPr/>
          <p:nvPr/>
        </p:nvSpPr>
        <p:spPr bwMode="gray">
          <a:xfrm>
            <a:off x="7443727" y="2986548"/>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5a</a:t>
            </a:r>
          </a:p>
        </p:txBody>
      </p:sp>
      <p:sp>
        <p:nvSpPr>
          <p:cNvPr id="89" name="Oval 88"/>
          <p:cNvSpPr/>
          <p:nvPr/>
        </p:nvSpPr>
        <p:spPr bwMode="gray">
          <a:xfrm>
            <a:off x="6320667" y="5708567"/>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10</a:t>
            </a:r>
          </a:p>
        </p:txBody>
      </p:sp>
      <p:sp>
        <p:nvSpPr>
          <p:cNvPr id="90" name="Oval 89"/>
          <p:cNvSpPr/>
          <p:nvPr/>
        </p:nvSpPr>
        <p:spPr bwMode="gray">
          <a:xfrm>
            <a:off x="8170839" y="5026389"/>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9</a:t>
            </a:r>
          </a:p>
        </p:txBody>
      </p:sp>
      <p:sp>
        <p:nvSpPr>
          <p:cNvPr id="91" name="Oval 90"/>
          <p:cNvSpPr/>
          <p:nvPr/>
        </p:nvSpPr>
        <p:spPr bwMode="gray">
          <a:xfrm>
            <a:off x="10772454" y="5090706"/>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8</a:t>
            </a:r>
          </a:p>
        </p:txBody>
      </p:sp>
      <p:sp>
        <p:nvSpPr>
          <p:cNvPr id="94" name="Oval 93"/>
          <p:cNvSpPr/>
          <p:nvPr/>
        </p:nvSpPr>
        <p:spPr bwMode="gray">
          <a:xfrm>
            <a:off x="5552093" y="2475083"/>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3</a:t>
            </a:r>
          </a:p>
        </p:txBody>
      </p:sp>
      <p:sp>
        <p:nvSpPr>
          <p:cNvPr id="95" name="Oval 94"/>
          <p:cNvSpPr/>
          <p:nvPr/>
        </p:nvSpPr>
        <p:spPr bwMode="gray">
          <a:xfrm>
            <a:off x="2530148" y="3296575"/>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a:t>
            </a:r>
          </a:p>
        </p:txBody>
      </p:sp>
      <p:sp>
        <p:nvSpPr>
          <p:cNvPr id="96" name="Oval 95"/>
          <p:cNvSpPr/>
          <p:nvPr/>
        </p:nvSpPr>
        <p:spPr bwMode="gray">
          <a:xfrm>
            <a:off x="8701422" y="2569631"/>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5b</a:t>
            </a:r>
          </a:p>
        </p:txBody>
      </p:sp>
      <p:grpSp>
        <p:nvGrpSpPr>
          <p:cNvPr id="3" name="Group 2"/>
          <p:cNvGrpSpPr/>
          <p:nvPr/>
        </p:nvGrpSpPr>
        <p:grpSpPr>
          <a:xfrm>
            <a:off x="308105" y="3211220"/>
            <a:ext cx="1297759" cy="890777"/>
            <a:chOff x="306765" y="3211963"/>
            <a:chExt cx="1298059" cy="890983"/>
          </a:xfrm>
        </p:grpSpPr>
        <p:grpSp>
          <p:nvGrpSpPr>
            <p:cNvPr id="232" name="Group 231"/>
            <p:cNvGrpSpPr/>
            <p:nvPr/>
          </p:nvGrpSpPr>
          <p:grpSpPr>
            <a:xfrm>
              <a:off x="306765" y="3211963"/>
              <a:ext cx="1298059" cy="890983"/>
              <a:chOff x="9840226" y="1505472"/>
              <a:chExt cx="1563244" cy="919331"/>
            </a:xfrm>
          </p:grpSpPr>
          <p:sp>
            <p:nvSpPr>
              <p:cNvPr id="233" name="Rectangle 232"/>
              <p:cNvSpPr/>
              <p:nvPr/>
            </p:nvSpPr>
            <p:spPr bwMode="gray">
              <a:xfrm>
                <a:off x="10140757" y="1726618"/>
                <a:ext cx="1035134" cy="698185"/>
              </a:xfrm>
              <a:prstGeom prst="rect">
                <a:avLst/>
              </a:prstGeom>
              <a:solidFill>
                <a:schemeClr val="bg1">
                  <a:lumMod val="65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235" name="TextBox 234"/>
              <p:cNvSpPr txBox="1"/>
              <p:nvPr/>
            </p:nvSpPr>
            <p:spPr>
              <a:xfrm>
                <a:off x="9840226" y="1505472"/>
                <a:ext cx="1563244" cy="190541"/>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Profile</a:t>
                </a:r>
              </a:p>
            </p:txBody>
          </p:sp>
        </p:grpSp>
        <p:pic>
          <p:nvPicPr>
            <p:cNvPr id="97" name="Picture 96"/>
            <p:cNvPicPr>
              <a:picLocks noChangeAspect="1"/>
            </p:cNvPicPr>
            <p:nvPr/>
          </p:nvPicPr>
          <p:blipFill>
            <a:blip r:embed="rId10"/>
            <a:stretch>
              <a:fillRect/>
            </a:stretch>
          </p:blipFill>
          <p:spPr>
            <a:xfrm>
              <a:off x="711403" y="3456032"/>
              <a:ext cx="580141" cy="617171"/>
            </a:xfrm>
            <a:prstGeom prst="ellipse">
              <a:avLst/>
            </a:prstGeom>
            <a:ln w="28575">
              <a:solidFill>
                <a:schemeClr val="bg2">
                  <a:lumMod val="75000"/>
                </a:schemeClr>
              </a:solidFill>
            </a:ln>
          </p:spPr>
        </p:pic>
      </p:grpSp>
      <p:cxnSp>
        <p:nvCxnSpPr>
          <p:cNvPr id="11" name="Elbow Connector 10"/>
          <p:cNvCxnSpPr>
            <a:stCxn id="420" idx="1"/>
            <a:endCxn id="423" idx="3"/>
          </p:cNvCxnSpPr>
          <p:nvPr/>
        </p:nvCxnSpPr>
        <p:spPr>
          <a:xfrm rot="10800000">
            <a:off x="4241842" y="4120881"/>
            <a:ext cx="2513721" cy="1183064"/>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4552325" y="4140530"/>
            <a:ext cx="916764" cy="338476"/>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Add learning activity</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104" name="TextBox 103"/>
          <p:cNvSpPr txBox="1"/>
          <p:nvPr/>
        </p:nvSpPr>
        <p:spPr>
          <a:xfrm>
            <a:off x="2146115" y="2483583"/>
            <a:ext cx="1294231"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Goals</a:t>
            </a:r>
          </a:p>
        </p:txBody>
      </p:sp>
      <p:sp>
        <p:nvSpPr>
          <p:cNvPr id="107" name="TextBox 106"/>
          <p:cNvSpPr txBox="1"/>
          <p:nvPr/>
        </p:nvSpPr>
        <p:spPr>
          <a:xfrm>
            <a:off x="2863970" y="3183199"/>
            <a:ext cx="649598" cy="5077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Add learning activity</a:t>
            </a:r>
          </a:p>
        </p:txBody>
      </p:sp>
      <p:grpSp>
        <p:nvGrpSpPr>
          <p:cNvPr id="110" name="Group 109"/>
          <p:cNvGrpSpPr/>
          <p:nvPr/>
        </p:nvGrpSpPr>
        <p:grpSpPr>
          <a:xfrm>
            <a:off x="2369138" y="2420827"/>
            <a:ext cx="859337" cy="676499"/>
            <a:chOff x="6457975" y="2872699"/>
            <a:chExt cx="859536" cy="676656"/>
          </a:xfrm>
        </p:grpSpPr>
        <p:sp>
          <p:nvSpPr>
            <p:cNvPr id="111" name="Rectangle 110"/>
            <p:cNvSpPr/>
            <p:nvPr/>
          </p:nvSpPr>
          <p:spPr bwMode="gray">
            <a:xfrm>
              <a:off x="6457975" y="2872699"/>
              <a:ext cx="859536" cy="676656"/>
            </a:xfrm>
            <a:prstGeom prst="rect">
              <a:avLst/>
            </a:prstGeom>
            <a:solidFill>
              <a:srgbClr val="D4652D"/>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112" name="Picture 111"/>
            <p:cNvPicPr>
              <a:picLocks noChangeAspect="1"/>
            </p:cNvPicPr>
            <p:nvPr/>
          </p:nvPicPr>
          <p:blipFill rotWithShape="1">
            <a:blip r:embed="rId12"/>
            <a:srcRect l="18956" t="7002"/>
            <a:stretch/>
          </p:blipFill>
          <p:spPr>
            <a:xfrm>
              <a:off x="6648440" y="2949659"/>
              <a:ext cx="494578" cy="497550"/>
            </a:xfrm>
            <a:prstGeom prst="ellipse">
              <a:avLst/>
            </a:prstGeom>
            <a:ln w="28575">
              <a:solidFill>
                <a:schemeClr val="bg2">
                  <a:lumMod val="75000"/>
                </a:schemeClr>
              </a:solidFill>
            </a:ln>
          </p:spPr>
        </p:pic>
      </p:grpSp>
      <p:cxnSp>
        <p:nvCxnSpPr>
          <p:cNvPr id="19" name="Elbow Connector 18"/>
          <p:cNvCxnSpPr>
            <a:stCxn id="423" idx="1"/>
            <a:endCxn id="111" idx="2"/>
          </p:cNvCxnSpPr>
          <p:nvPr/>
        </p:nvCxnSpPr>
        <p:spPr>
          <a:xfrm rot="10800000">
            <a:off x="2798808" y="3097326"/>
            <a:ext cx="585270" cy="1023555"/>
          </a:xfrm>
          <a:prstGeom prst="bentConnector2">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4" name="Flowchart: Off-page Connector 123"/>
          <p:cNvSpPr/>
          <p:nvPr/>
        </p:nvSpPr>
        <p:spPr bwMode="gray">
          <a:xfrm>
            <a:off x="2245138" y="1465689"/>
            <a:ext cx="1096184" cy="545129"/>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Perform &amp; Reward</a:t>
            </a:r>
          </a:p>
        </p:txBody>
      </p:sp>
      <p:cxnSp>
        <p:nvCxnSpPr>
          <p:cNvPr id="66" name="Elbow Connector 65"/>
          <p:cNvCxnSpPr>
            <a:stCxn id="104" idx="0"/>
            <a:endCxn id="124" idx="2"/>
          </p:cNvCxnSpPr>
          <p:nvPr/>
        </p:nvCxnSpPr>
        <p:spPr>
          <a:xfrm rot="16200000" flipV="1">
            <a:off x="2556849" y="2247200"/>
            <a:ext cx="472766" cy="1"/>
          </a:xfrm>
          <a:prstGeom prst="bentConnector3">
            <a:avLst>
              <a:gd name="adj1" fmla="val 5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Elbow Connector 118"/>
          <p:cNvCxnSpPr>
            <a:stCxn id="457" idx="3"/>
            <a:endCxn id="207" idx="0"/>
          </p:cNvCxnSpPr>
          <p:nvPr/>
        </p:nvCxnSpPr>
        <p:spPr>
          <a:xfrm flipH="1">
            <a:off x="3810504" y="3055165"/>
            <a:ext cx="7180435" cy="523615"/>
          </a:xfrm>
          <a:prstGeom prst="bentConnector4">
            <a:avLst>
              <a:gd name="adj1" fmla="val -3183"/>
              <a:gd name="adj2" fmla="val -300289"/>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TextBox 139"/>
          <p:cNvSpPr txBox="1"/>
          <p:nvPr/>
        </p:nvSpPr>
        <p:spPr>
          <a:xfrm>
            <a:off x="10351361" y="2254337"/>
            <a:ext cx="886873" cy="5077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Add learning activity from 360 Report</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141" name="Oval 140"/>
          <p:cNvSpPr/>
          <p:nvPr/>
        </p:nvSpPr>
        <p:spPr bwMode="gray">
          <a:xfrm>
            <a:off x="10645883" y="1999631"/>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4b</a:t>
            </a:r>
          </a:p>
        </p:txBody>
      </p:sp>
      <p:cxnSp>
        <p:nvCxnSpPr>
          <p:cNvPr id="122" name="Elbow Connector 121"/>
          <p:cNvCxnSpPr>
            <a:stCxn id="452" idx="3"/>
            <a:endCxn id="207" idx="0"/>
          </p:cNvCxnSpPr>
          <p:nvPr/>
        </p:nvCxnSpPr>
        <p:spPr>
          <a:xfrm flipH="1" flipV="1">
            <a:off x="3810504" y="3578781"/>
            <a:ext cx="6668344" cy="717255"/>
          </a:xfrm>
          <a:prstGeom prst="bentConnector4">
            <a:avLst>
              <a:gd name="adj1" fmla="val -15111"/>
              <a:gd name="adj2" fmla="val 39112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6" name="Oval 145"/>
          <p:cNvSpPr/>
          <p:nvPr/>
        </p:nvSpPr>
        <p:spPr bwMode="gray">
          <a:xfrm>
            <a:off x="6256657" y="4873267"/>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6a</a:t>
            </a:r>
          </a:p>
        </p:txBody>
      </p:sp>
      <p:sp>
        <p:nvSpPr>
          <p:cNvPr id="147" name="Oval 146"/>
          <p:cNvSpPr/>
          <p:nvPr/>
        </p:nvSpPr>
        <p:spPr bwMode="gray">
          <a:xfrm>
            <a:off x="5546504" y="4247995"/>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6b</a:t>
            </a:r>
          </a:p>
        </p:txBody>
      </p:sp>
      <p:sp>
        <p:nvSpPr>
          <p:cNvPr id="149" name="Oval 148"/>
          <p:cNvSpPr/>
          <p:nvPr/>
        </p:nvSpPr>
        <p:spPr bwMode="gray">
          <a:xfrm>
            <a:off x="10805528" y="4004908"/>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7b</a:t>
            </a:r>
          </a:p>
        </p:txBody>
      </p:sp>
      <p:sp>
        <p:nvSpPr>
          <p:cNvPr id="155" name="Oval 154"/>
          <p:cNvSpPr/>
          <p:nvPr/>
        </p:nvSpPr>
        <p:spPr bwMode="gray">
          <a:xfrm>
            <a:off x="3524111" y="4742225"/>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11</a:t>
            </a:r>
          </a:p>
        </p:txBody>
      </p:sp>
      <p:sp>
        <p:nvSpPr>
          <p:cNvPr id="221" name="5-Point Star 220"/>
          <p:cNvSpPr/>
          <p:nvPr/>
        </p:nvSpPr>
        <p:spPr bwMode="gray">
          <a:xfrm>
            <a:off x="2136898" y="3458861"/>
            <a:ext cx="726952" cy="537637"/>
          </a:xfrm>
          <a:prstGeom prst="star5">
            <a:avLst/>
          </a:prstGeom>
          <a:solidFill>
            <a:schemeClr val="accent1"/>
          </a:solidFill>
          <a:ln w="6350" algn="ctr">
            <a:solidFill>
              <a:schemeClr val="tx1"/>
            </a:solidFill>
            <a:miter lim="800000"/>
            <a:headEnd/>
            <a:tailEnd/>
          </a:ln>
        </p:spPr>
        <p:txBody>
          <a:bodyPr lIns="0" tIns="0" rIns="0" bIns="0" rtlCol="0" anchor="ctr"/>
          <a:lstStyle/>
          <a:p>
            <a:pPr algn="ctr" defTabSz="914217" fontAlgn="base">
              <a:spcBef>
                <a:spcPct val="50000"/>
              </a:spcBef>
              <a:spcAft>
                <a:spcPct val="0"/>
              </a:spcAft>
              <a:buClr>
                <a:srgbClr val="F0AB00"/>
              </a:buClr>
              <a:buSzPct val="80000"/>
            </a:pPr>
            <a:r>
              <a:rPr lang="en-US" sz="1000" kern="0" dirty="0">
                <a:ea typeface="Arial Unicode MS" pitchFamily="34" charset="-128"/>
                <a:cs typeface="Arial Unicode MS" pitchFamily="34" charset="-128"/>
              </a:rPr>
              <a:t>Start</a:t>
            </a:r>
          </a:p>
        </p:txBody>
      </p:sp>
      <p:sp>
        <p:nvSpPr>
          <p:cNvPr id="113" name="TextBox 112"/>
          <p:cNvSpPr txBox="1"/>
          <p:nvPr/>
        </p:nvSpPr>
        <p:spPr>
          <a:xfrm>
            <a:off x="2404159" y="2207503"/>
            <a:ext cx="831952" cy="184623"/>
          </a:xfrm>
          <a:prstGeom prst="rect">
            <a:avLst/>
          </a:prstGeom>
          <a:solidFill>
            <a:schemeClr val="bg1"/>
          </a:solid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Goals</a:t>
            </a:r>
          </a:p>
        </p:txBody>
      </p:sp>
      <p:sp>
        <p:nvSpPr>
          <p:cNvPr id="114" name="Rectangle 113"/>
          <p:cNvSpPr/>
          <p:nvPr/>
        </p:nvSpPr>
        <p:spPr bwMode="gray">
          <a:xfrm>
            <a:off x="77594" y="1327750"/>
            <a:ext cx="11798668" cy="5188926"/>
          </a:xfrm>
          <a:prstGeom prst="rect">
            <a:avLst/>
          </a:prstGeom>
          <a:solidFill>
            <a:schemeClr val="bg1">
              <a:alpha val="68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grpSp>
        <p:nvGrpSpPr>
          <p:cNvPr id="448" name="Group 447"/>
          <p:cNvGrpSpPr/>
          <p:nvPr/>
        </p:nvGrpSpPr>
        <p:grpSpPr>
          <a:xfrm>
            <a:off x="9558094" y="4203724"/>
            <a:ext cx="920754" cy="903691"/>
            <a:chOff x="10207550" y="3593940"/>
            <a:chExt cx="920967" cy="903900"/>
          </a:xfrm>
        </p:grpSpPr>
        <p:sp>
          <p:nvSpPr>
            <p:cNvPr id="449" name="Rectangle 448"/>
            <p:cNvSpPr/>
            <p:nvPr/>
          </p:nvSpPr>
          <p:spPr bwMode="gray">
            <a:xfrm>
              <a:off x="10239053" y="3821184"/>
              <a:ext cx="857963" cy="676656"/>
            </a:xfrm>
            <a:prstGeom prst="rect">
              <a:avLst/>
            </a:prstGeom>
            <a:solidFill>
              <a:srgbClr val="0070C0"/>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grpSp>
          <p:nvGrpSpPr>
            <p:cNvPr id="450" name="Group 449"/>
            <p:cNvGrpSpPr/>
            <p:nvPr/>
          </p:nvGrpSpPr>
          <p:grpSpPr>
            <a:xfrm>
              <a:off x="10207550" y="3593940"/>
              <a:ext cx="920967" cy="801975"/>
              <a:chOff x="9145616" y="3916564"/>
              <a:chExt cx="920967" cy="801975"/>
            </a:xfrm>
          </p:grpSpPr>
          <p:pic>
            <p:nvPicPr>
              <p:cNvPr id="451" name="Picture 450"/>
              <p:cNvPicPr>
                <a:picLocks noChangeAspect="1"/>
              </p:cNvPicPr>
              <p:nvPr/>
            </p:nvPicPr>
            <p:blipFill>
              <a:blip r:embed="rId13"/>
              <a:stretch>
                <a:fillRect/>
              </a:stretch>
            </p:blipFill>
            <p:spPr>
              <a:xfrm>
                <a:off x="9243450" y="4218393"/>
                <a:ext cx="714597" cy="500146"/>
              </a:xfrm>
              <a:prstGeom prst="ellipse">
                <a:avLst/>
              </a:prstGeom>
              <a:ln w="28575">
                <a:solidFill>
                  <a:schemeClr val="bg2">
                    <a:lumMod val="75000"/>
                  </a:schemeClr>
                </a:solidFill>
              </a:ln>
            </p:spPr>
          </p:pic>
          <p:sp>
            <p:nvSpPr>
              <p:cNvPr id="452" name="TextBox 451"/>
              <p:cNvSpPr txBox="1"/>
              <p:nvPr/>
            </p:nvSpPr>
            <p:spPr>
              <a:xfrm>
                <a:off x="9145616" y="3916564"/>
                <a:ext cx="920967"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Calibration</a:t>
                </a:r>
              </a:p>
            </p:txBody>
          </p:sp>
        </p:grpSp>
      </p:grpSp>
      <p:grpSp>
        <p:nvGrpSpPr>
          <p:cNvPr id="474" name="Group 473"/>
          <p:cNvGrpSpPr/>
          <p:nvPr/>
        </p:nvGrpSpPr>
        <p:grpSpPr>
          <a:xfrm>
            <a:off x="6071529" y="3581408"/>
            <a:ext cx="992680" cy="874193"/>
            <a:chOff x="7676987" y="4055982"/>
            <a:chExt cx="992910" cy="874395"/>
          </a:xfrm>
        </p:grpSpPr>
        <p:sp>
          <p:nvSpPr>
            <p:cNvPr id="475" name="Rectangle 474"/>
            <p:cNvSpPr/>
            <p:nvPr/>
          </p:nvSpPr>
          <p:spPr bwMode="gray">
            <a:xfrm>
              <a:off x="7747386" y="4250239"/>
              <a:ext cx="857963" cy="680138"/>
            </a:xfrm>
            <a:prstGeom prst="rect">
              <a:avLst/>
            </a:prstGeom>
            <a:solidFill>
              <a:schemeClr val="accent1"/>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76" name="TextBox 475"/>
            <p:cNvSpPr txBox="1"/>
            <p:nvPr/>
          </p:nvSpPr>
          <p:spPr>
            <a:xfrm>
              <a:off x="7676987" y="4055982"/>
              <a:ext cx="992910"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Development</a:t>
              </a:r>
            </a:p>
          </p:txBody>
        </p:sp>
        <p:pic>
          <p:nvPicPr>
            <p:cNvPr id="477" name="Picture 476"/>
            <p:cNvPicPr>
              <a:picLocks noChangeAspect="1"/>
            </p:cNvPicPr>
            <p:nvPr/>
          </p:nvPicPr>
          <p:blipFill>
            <a:blip r:embed="rId14"/>
            <a:stretch>
              <a:fillRect/>
            </a:stretch>
          </p:blipFill>
          <p:spPr>
            <a:xfrm>
              <a:off x="7796594" y="4347401"/>
              <a:ext cx="757998" cy="477642"/>
            </a:xfrm>
            <a:prstGeom prst="ellipse">
              <a:avLst/>
            </a:prstGeom>
            <a:ln w="28575">
              <a:solidFill>
                <a:schemeClr val="bg2">
                  <a:lumMod val="75000"/>
                </a:schemeClr>
              </a:solidFill>
            </a:ln>
          </p:spPr>
        </p:pic>
      </p:grpSp>
      <p:cxnSp>
        <p:nvCxnSpPr>
          <p:cNvPr id="14" name="Elbow Connector 13"/>
          <p:cNvCxnSpPr>
            <a:stCxn id="449" idx="1"/>
            <a:endCxn id="475" idx="3"/>
          </p:cNvCxnSpPr>
          <p:nvPr/>
        </p:nvCxnSpPr>
        <p:spPr>
          <a:xfrm rot="10800000">
            <a:off x="6999678" y="4115610"/>
            <a:ext cx="2589913" cy="653555"/>
          </a:xfrm>
          <a:prstGeom prst="bentConnector3">
            <a:avLst>
              <a:gd name="adj1" fmla="val 59627"/>
            </a:avLst>
          </a:prstGeom>
          <a:ln w="6350">
            <a:solidFill>
              <a:schemeClr val="tx1"/>
            </a:solidFill>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8166549" y="4363363"/>
            <a:ext cx="1314481" cy="33847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Add development goals during session</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150" name="Oval 149"/>
          <p:cNvSpPr/>
          <p:nvPr/>
        </p:nvSpPr>
        <p:spPr bwMode="gray">
          <a:xfrm>
            <a:off x="7775363" y="4426659"/>
            <a:ext cx="207566" cy="198535"/>
          </a:xfrm>
          <a:prstGeom prst="ellipse">
            <a:avLst/>
          </a:prstGeom>
          <a:solidFill>
            <a:srgbClr val="0070C0"/>
          </a:solidFill>
          <a:ln w="6350" algn="ctr">
            <a:noFill/>
            <a:miter lim="800000"/>
            <a:headEnd/>
            <a:tailEnd/>
          </a:ln>
          <a:effectLst>
            <a:glow rad="228600">
              <a:schemeClr val="accent1">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7a</a:t>
            </a:r>
          </a:p>
        </p:txBody>
      </p:sp>
      <p:grpSp>
        <p:nvGrpSpPr>
          <p:cNvPr id="8" name="Group 7"/>
          <p:cNvGrpSpPr/>
          <p:nvPr/>
        </p:nvGrpSpPr>
        <p:grpSpPr>
          <a:xfrm>
            <a:off x="443670" y="1584721"/>
            <a:ext cx="5375297" cy="4747211"/>
            <a:chOff x="442361" y="1585088"/>
            <a:chExt cx="5376541" cy="4748310"/>
          </a:xfrm>
        </p:grpSpPr>
        <p:pic>
          <p:nvPicPr>
            <p:cNvPr id="123" name="Picture 122"/>
            <p:cNvPicPr>
              <a:picLocks noChangeAspect="1"/>
            </p:cNvPicPr>
            <p:nvPr/>
          </p:nvPicPr>
          <p:blipFill rotWithShape="1">
            <a:blip r:embed="rId15"/>
            <a:srcRect r="5037"/>
            <a:stretch/>
          </p:blipFill>
          <p:spPr>
            <a:xfrm>
              <a:off x="442361" y="4012912"/>
              <a:ext cx="5340931" cy="2320486"/>
            </a:xfrm>
            <a:prstGeom prst="rect">
              <a:avLst/>
            </a:prstGeom>
            <a:ln>
              <a:noFill/>
            </a:ln>
            <a:effectLst>
              <a:glow rad="228600">
                <a:schemeClr val="accent1">
                  <a:satMod val="175000"/>
                  <a:alpha val="40000"/>
                </a:schemeClr>
              </a:glo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25" name="Picture 124"/>
            <p:cNvPicPr>
              <a:picLocks noChangeAspect="1"/>
            </p:cNvPicPr>
            <p:nvPr/>
          </p:nvPicPr>
          <p:blipFill>
            <a:blip r:embed="rId16"/>
            <a:stretch>
              <a:fillRect/>
            </a:stretch>
          </p:blipFill>
          <p:spPr>
            <a:xfrm>
              <a:off x="4095741" y="1585088"/>
              <a:ext cx="1723161" cy="2783569"/>
            </a:xfrm>
            <a:prstGeom prst="rect">
              <a:avLst/>
            </a:prstGeom>
            <a:ln>
              <a:noFill/>
            </a:ln>
            <a:effectLst>
              <a:glow rad="228600">
                <a:schemeClr val="accent1">
                  <a:satMod val="175000"/>
                  <a:alpha val="40000"/>
                </a:schemeClr>
              </a:glo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126" name="Rounded Rectangle 125"/>
            <p:cNvSpPr/>
            <p:nvPr/>
          </p:nvSpPr>
          <p:spPr bwMode="gray">
            <a:xfrm>
              <a:off x="4128399" y="3684148"/>
              <a:ext cx="1484369" cy="309532"/>
            </a:xfrm>
            <a:prstGeom prst="roundRect">
              <a:avLst/>
            </a:prstGeom>
            <a:solidFill>
              <a:srgbClr val="F0AB00">
                <a:alpha val="27843"/>
              </a:srgbClr>
            </a:solidFill>
            <a:ln w="28575"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a:ea typeface="Arial Unicode MS" pitchFamily="34" charset="-128"/>
                <a:cs typeface="Arial Unicode MS" pitchFamily="34" charset="-128"/>
              </a:endParaRPr>
            </a:p>
          </p:txBody>
        </p:sp>
        <p:sp>
          <p:nvSpPr>
            <p:cNvPr id="127" name="Right Arrow 126"/>
            <p:cNvSpPr/>
            <p:nvPr/>
          </p:nvSpPr>
          <p:spPr bwMode="gray">
            <a:xfrm rot="19552833">
              <a:off x="3136673" y="3982579"/>
              <a:ext cx="977443" cy="341473"/>
            </a:xfrm>
            <a:prstGeom prst="rightArrow">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grpSp>
    </p:spTree>
    <p:extLst>
      <p:ext uri="{BB962C8B-B14F-4D97-AF65-F5344CB8AC3E}">
        <p14:creationId xmlns:p14="http://schemas.microsoft.com/office/powerpoint/2010/main" val="1155866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8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296" y="503999"/>
            <a:ext cx="11183887" cy="738493"/>
          </a:xfrm>
        </p:spPr>
        <p:txBody>
          <a:bodyPr/>
          <a:lstStyle/>
          <a:p>
            <a:r>
              <a:rPr lang="en-US" dirty="0"/>
              <a:t>Learn &amp; Develop</a:t>
            </a:r>
            <a:br>
              <a:rPr lang="en-US" dirty="0"/>
            </a:br>
            <a:r>
              <a:rPr lang="en-US" b="0" dirty="0"/>
              <a:t>Process Interactions</a:t>
            </a:r>
            <a:endParaRPr lang="en-US" sz="1200" dirty="0"/>
          </a:p>
        </p:txBody>
      </p:sp>
      <p:sp>
        <p:nvSpPr>
          <p:cNvPr id="289" name="Flowchart: Off-page Connector 288"/>
          <p:cNvSpPr/>
          <p:nvPr/>
        </p:nvSpPr>
        <p:spPr bwMode="gray">
          <a:xfrm>
            <a:off x="407914" y="2575020"/>
            <a:ext cx="1098141" cy="532160"/>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Recruit to Hire</a:t>
            </a:r>
          </a:p>
        </p:txBody>
      </p:sp>
      <p:cxnSp>
        <p:nvCxnSpPr>
          <p:cNvPr id="242" name="Elbow Connector 241"/>
          <p:cNvCxnSpPr>
            <a:stCxn id="476" idx="1"/>
            <a:endCxn id="207" idx="3"/>
          </p:cNvCxnSpPr>
          <p:nvPr/>
        </p:nvCxnSpPr>
        <p:spPr>
          <a:xfrm rot="10800000">
            <a:off x="4226481" y="3671092"/>
            <a:ext cx="1845050" cy="2627"/>
          </a:xfrm>
          <a:prstGeom prst="bentConnector3">
            <a:avLst>
              <a:gd name="adj1" fmla="val 50000"/>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3" name="Elbow Connector 242"/>
          <p:cNvCxnSpPr>
            <a:stCxn id="75" idx="1"/>
            <a:endCxn id="449" idx="2"/>
          </p:cNvCxnSpPr>
          <p:nvPr/>
        </p:nvCxnSpPr>
        <p:spPr>
          <a:xfrm rot="10800000">
            <a:off x="10018473" y="5107416"/>
            <a:ext cx="383219" cy="532028"/>
          </a:xfrm>
          <a:prstGeom prst="bentConnector2">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1" name="Elbow Connector 250"/>
          <p:cNvCxnSpPr>
            <a:stCxn id="422" idx="1"/>
            <a:endCxn id="475" idx="2"/>
          </p:cNvCxnSpPr>
          <p:nvPr/>
        </p:nvCxnSpPr>
        <p:spPr>
          <a:xfrm rot="10800000">
            <a:off x="6570796" y="4455602"/>
            <a:ext cx="150376" cy="378935"/>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Elbow Connector 254"/>
          <p:cNvCxnSpPr>
            <a:stCxn id="476" idx="0"/>
            <a:endCxn id="470" idx="2"/>
          </p:cNvCxnSpPr>
          <p:nvPr/>
        </p:nvCxnSpPr>
        <p:spPr>
          <a:xfrm rot="5400000" flipH="1" flipV="1">
            <a:off x="6090288" y="3101717"/>
            <a:ext cx="957273" cy="2111"/>
          </a:xfrm>
          <a:prstGeom prst="bentConnector3">
            <a:avLst>
              <a:gd name="adj1" fmla="val 50000"/>
            </a:avLst>
          </a:prstGeom>
          <a:ln w="63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482" idx="0"/>
            <a:endCxn id="420" idx="3"/>
          </p:cNvCxnSpPr>
          <p:nvPr/>
        </p:nvCxnSpPr>
        <p:spPr>
          <a:xfrm rot="16200000" flipV="1">
            <a:off x="8339036" y="4579810"/>
            <a:ext cx="286307" cy="1734577"/>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91340" y="4291583"/>
            <a:ext cx="1531288" cy="923116"/>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Employee Profile serves as a central repository for all talent data (all modules </a:t>
            </a:r>
            <a:r>
              <a:rPr lang="en-US" sz="1200" kern="0" dirty="0" err="1">
                <a:ea typeface="Arial Unicode MS" pitchFamily="34" charset="-128"/>
                <a:cs typeface="Arial Unicode MS" pitchFamily="34" charset="-128"/>
              </a:rPr>
              <a:t>feed back</a:t>
            </a:r>
            <a:r>
              <a:rPr lang="en-US" sz="1200" kern="0" dirty="0">
                <a:ea typeface="Arial Unicode MS" pitchFamily="34" charset="-128"/>
                <a:cs typeface="Arial Unicode MS" pitchFamily="34" charset="-128"/>
              </a:rPr>
              <a:t> to EP)</a:t>
            </a:r>
          </a:p>
        </p:txBody>
      </p:sp>
      <p:sp>
        <p:nvSpPr>
          <p:cNvPr id="279" name="TextBox 278"/>
          <p:cNvSpPr txBox="1"/>
          <p:nvPr/>
        </p:nvSpPr>
        <p:spPr>
          <a:xfrm>
            <a:off x="5217636" y="2726577"/>
            <a:ext cx="1329202" cy="33847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Link CPM activities to development goals</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287" name="TextBox 286"/>
          <p:cNvSpPr txBox="1"/>
          <p:nvPr/>
        </p:nvSpPr>
        <p:spPr>
          <a:xfrm>
            <a:off x="6885262" y="3051578"/>
            <a:ext cx="1173241" cy="5077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Review development goals during PM review</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316" name="TextBox 315"/>
          <p:cNvSpPr txBox="1"/>
          <p:nvPr/>
        </p:nvSpPr>
        <p:spPr>
          <a:xfrm>
            <a:off x="5817756" y="4503160"/>
            <a:ext cx="696320" cy="338476"/>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Add dev goals</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317" name="Chevron 316"/>
          <p:cNvSpPr/>
          <p:nvPr/>
        </p:nvSpPr>
        <p:spPr bwMode="gray">
          <a:xfrm>
            <a:off x="1802312" y="2782792"/>
            <a:ext cx="396837" cy="1828006"/>
          </a:xfrm>
          <a:prstGeom prst="chevron">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a:ea typeface="Arial Unicode MS" pitchFamily="34" charset="-128"/>
              <a:cs typeface="Arial Unicode MS" pitchFamily="34" charset="-128"/>
            </a:endParaRPr>
          </a:p>
        </p:txBody>
      </p:sp>
      <p:grpSp>
        <p:nvGrpSpPr>
          <p:cNvPr id="25" name="Group 24"/>
          <p:cNvGrpSpPr/>
          <p:nvPr/>
        </p:nvGrpSpPr>
        <p:grpSpPr>
          <a:xfrm>
            <a:off x="6721171" y="4742224"/>
            <a:ext cx="918855" cy="899971"/>
            <a:chOff x="15695960" y="4895968"/>
            <a:chExt cx="919068" cy="900179"/>
          </a:xfrm>
        </p:grpSpPr>
        <p:sp>
          <p:nvSpPr>
            <p:cNvPr id="420" name="Rectangle 419"/>
            <p:cNvSpPr/>
            <p:nvPr/>
          </p:nvSpPr>
          <p:spPr bwMode="gray">
            <a:xfrm>
              <a:off x="15730359" y="5119491"/>
              <a:ext cx="859536" cy="676656"/>
            </a:xfrm>
            <a:prstGeom prst="rect">
              <a:avLst/>
            </a:prstGeom>
            <a:solidFill>
              <a:srgbClr val="2B3F7B"/>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421" name="Picture 420"/>
            <p:cNvPicPr>
              <a:picLocks noChangeAspect="1"/>
            </p:cNvPicPr>
            <p:nvPr/>
          </p:nvPicPr>
          <p:blipFill>
            <a:blip r:embed="rId3"/>
            <a:stretch>
              <a:fillRect/>
            </a:stretch>
          </p:blipFill>
          <p:spPr>
            <a:xfrm>
              <a:off x="15827932" y="5211811"/>
              <a:ext cx="689620" cy="492586"/>
            </a:xfrm>
            <a:prstGeom prst="ellipse">
              <a:avLst/>
            </a:prstGeom>
            <a:ln w="28575">
              <a:solidFill>
                <a:schemeClr val="bg2">
                  <a:lumMod val="75000"/>
                </a:schemeClr>
              </a:solidFill>
            </a:ln>
          </p:spPr>
        </p:pic>
        <p:sp>
          <p:nvSpPr>
            <p:cNvPr id="422" name="TextBox 421"/>
            <p:cNvSpPr txBox="1"/>
            <p:nvPr/>
          </p:nvSpPr>
          <p:spPr>
            <a:xfrm>
              <a:off x="15695960" y="4895968"/>
              <a:ext cx="919068"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Succession</a:t>
              </a:r>
            </a:p>
          </p:txBody>
        </p:sp>
      </p:grpSp>
      <p:grpSp>
        <p:nvGrpSpPr>
          <p:cNvPr id="453" name="Group 452"/>
          <p:cNvGrpSpPr/>
          <p:nvPr/>
        </p:nvGrpSpPr>
        <p:grpSpPr>
          <a:xfrm>
            <a:off x="9878825" y="2962854"/>
            <a:ext cx="1112113" cy="912767"/>
            <a:chOff x="6515448" y="5413925"/>
            <a:chExt cx="1112370" cy="912978"/>
          </a:xfrm>
        </p:grpSpPr>
        <p:grpSp>
          <p:nvGrpSpPr>
            <p:cNvPr id="454" name="Group 453"/>
            <p:cNvGrpSpPr/>
            <p:nvPr/>
          </p:nvGrpSpPr>
          <p:grpSpPr>
            <a:xfrm>
              <a:off x="6515448" y="5413925"/>
              <a:ext cx="1112370" cy="912978"/>
              <a:chOff x="4708528" y="4392165"/>
              <a:chExt cx="1112370" cy="912978"/>
            </a:xfrm>
          </p:grpSpPr>
          <p:sp>
            <p:nvSpPr>
              <p:cNvPr id="456" name="Rectangle 455"/>
              <p:cNvSpPr/>
              <p:nvPr/>
            </p:nvSpPr>
            <p:spPr bwMode="gray">
              <a:xfrm>
                <a:off x="4835732" y="4628487"/>
                <a:ext cx="857963" cy="676656"/>
              </a:xfrm>
              <a:prstGeom prst="rect">
                <a:avLst/>
              </a:prstGeom>
              <a:solidFill>
                <a:schemeClr val="accent1">
                  <a:lumMod val="75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57" name="TextBox 456"/>
              <p:cNvSpPr txBox="1"/>
              <p:nvPr/>
            </p:nvSpPr>
            <p:spPr>
              <a:xfrm>
                <a:off x="4708528" y="4392165"/>
                <a:ext cx="1112370"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Multi-Rater 360</a:t>
                </a:r>
              </a:p>
            </p:txBody>
          </p:sp>
        </p:grpSp>
        <p:pic>
          <p:nvPicPr>
            <p:cNvPr id="455" name="Picture 454"/>
            <p:cNvPicPr>
              <a:picLocks noChangeAspect="1"/>
            </p:cNvPicPr>
            <p:nvPr/>
          </p:nvPicPr>
          <p:blipFill>
            <a:blip r:embed="rId4"/>
            <a:stretch>
              <a:fillRect/>
            </a:stretch>
          </p:blipFill>
          <p:spPr>
            <a:xfrm>
              <a:off x="6764867" y="5725469"/>
              <a:ext cx="632515" cy="501638"/>
            </a:xfrm>
            <a:prstGeom prst="ellipse">
              <a:avLst/>
            </a:prstGeom>
            <a:ln w="28575">
              <a:solidFill>
                <a:schemeClr val="bg2">
                  <a:lumMod val="75000"/>
                </a:schemeClr>
              </a:solidFill>
            </a:ln>
          </p:spPr>
        </p:pic>
      </p:grpSp>
      <p:cxnSp>
        <p:nvCxnSpPr>
          <p:cNvPr id="458" name="Elbow Connector 457"/>
          <p:cNvCxnSpPr>
            <a:stCxn id="456" idx="1"/>
            <a:endCxn id="475" idx="3"/>
          </p:cNvCxnSpPr>
          <p:nvPr/>
        </p:nvCxnSpPr>
        <p:spPr>
          <a:xfrm rot="10800000" flipV="1">
            <a:off x="6999676" y="3537370"/>
            <a:ext cx="3006324" cy="578239"/>
          </a:xfrm>
          <a:prstGeom prst="bentConnector3">
            <a:avLst>
              <a:gd name="adj1" fmla="val 5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65" name="Group 464"/>
          <p:cNvGrpSpPr/>
          <p:nvPr/>
        </p:nvGrpSpPr>
        <p:grpSpPr>
          <a:xfrm>
            <a:off x="7587866" y="1815008"/>
            <a:ext cx="994510" cy="907091"/>
            <a:chOff x="9228648" y="2652564"/>
            <a:chExt cx="994740" cy="907301"/>
          </a:xfrm>
        </p:grpSpPr>
        <p:sp>
          <p:nvSpPr>
            <p:cNvPr id="466" name="Rectangle 465"/>
            <p:cNvSpPr/>
            <p:nvPr/>
          </p:nvSpPr>
          <p:spPr bwMode="gray">
            <a:xfrm>
              <a:off x="9310214" y="2883209"/>
              <a:ext cx="857963" cy="676656"/>
            </a:xfrm>
            <a:prstGeom prst="rect">
              <a:avLst/>
            </a:prstGeom>
            <a:solidFill>
              <a:srgbClr val="0FAAFF"/>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67" name="TextBox 466"/>
            <p:cNvSpPr txBox="1"/>
            <p:nvPr/>
          </p:nvSpPr>
          <p:spPr>
            <a:xfrm>
              <a:off x="9228648" y="2652564"/>
              <a:ext cx="994740"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Performance</a:t>
              </a:r>
            </a:p>
          </p:txBody>
        </p:sp>
        <p:pic>
          <p:nvPicPr>
            <p:cNvPr id="468" name="Picture 467"/>
            <p:cNvPicPr>
              <a:picLocks noChangeAspect="1"/>
            </p:cNvPicPr>
            <p:nvPr/>
          </p:nvPicPr>
          <p:blipFill>
            <a:blip r:embed="rId5"/>
            <a:stretch>
              <a:fillRect/>
            </a:stretch>
          </p:blipFill>
          <p:spPr>
            <a:xfrm>
              <a:off x="9436371" y="2940682"/>
              <a:ext cx="618435" cy="538638"/>
            </a:xfrm>
            <a:prstGeom prst="ellipse">
              <a:avLst/>
            </a:prstGeom>
            <a:ln w="28575">
              <a:solidFill>
                <a:schemeClr val="bg2">
                  <a:lumMod val="75000"/>
                </a:schemeClr>
              </a:solidFill>
            </a:ln>
          </p:spPr>
        </p:pic>
      </p:grpSp>
      <p:cxnSp>
        <p:nvCxnSpPr>
          <p:cNvPr id="260" name="Elbow Connector 259"/>
          <p:cNvCxnSpPr>
            <a:stCxn id="476" idx="3"/>
            <a:endCxn id="466" idx="2"/>
          </p:cNvCxnSpPr>
          <p:nvPr/>
        </p:nvCxnSpPr>
        <p:spPr>
          <a:xfrm flipV="1">
            <a:off x="7064209" y="2722099"/>
            <a:ext cx="1034087" cy="951621"/>
          </a:xfrm>
          <a:prstGeom prst="bentConnector2">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69" name="Group 468"/>
          <p:cNvGrpSpPr/>
          <p:nvPr/>
        </p:nvGrpSpPr>
        <p:grpSpPr>
          <a:xfrm>
            <a:off x="5992829" y="1734936"/>
            <a:ext cx="1187770" cy="889199"/>
            <a:chOff x="7737214" y="2659950"/>
            <a:chExt cx="1188045" cy="889405"/>
          </a:xfrm>
        </p:grpSpPr>
        <p:sp>
          <p:nvSpPr>
            <p:cNvPr id="470" name="Rectangle 469"/>
            <p:cNvSpPr/>
            <p:nvPr/>
          </p:nvSpPr>
          <p:spPr bwMode="gray">
            <a:xfrm>
              <a:off x="7884731" y="2872699"/>
              <a:ext cx="859536" cy="676656"/>
            </a:xfrm>
            <a:prstGeom prst="rect">
              <a:avLst/>
            </a:prstGeom>
            <a:solidFill>
              <a:srgbClr val="92D050"/>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71" name="TextBox 470"/>
            <p:cNvSpPr txBox="1"/>
            <p:nvPr/>
          </p:nvSpPr>
          <p:spPr>
            <a:xfrm>
              <a:off x="7737214" y="2659950"/>
              <a:ext cx="1188045" cy="188192"/>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Continuous PM</a:t>
              </a:r>
            </a:p>
          </p:txBody>
        </p:sp>
        <p:pic>
          <p:nvPicPr>
            <p:cNvPr id="472" name="Picture 471"/>
            <p:cNvPicPr>
              <a:picLocks noChangeAspect="1"/>
            </p:cNvPicPr>
            <p:nvPr/>
          </p:nvPicPr>
          <p:blipFill>
            <a:blip r:embed="rId6"/>
            <a:stretch>
              <a:fillRect/>
            </a:stretch>
          </p:blipFill>
          <p:spPr>
            <a:xfrm>
              <a:off x="7961380" y="2966820"/>
              <a:ext cx="745295" cy="470109"/>
            </a:xfrm>
            <a:prstGeom prst="ellipse">
              <a:avLst/>
            </a:prstGeom>
            <a:ln w="28575">
              <a:solidFill>
                <a:schemeClr val="bg2">
                  <a:lumMod val="75000"/>
                </a:schemeClr>
              </a:solidFill>
            </a:ln>
          </p:spPr>
        </p:pic>
      </p:grpSp>
      <p:grpSp>
        <p:nvGrpSpPr>
          <p:cNvPr id="474" name="Group 473"/>
          <p:cNvGrpSpPr/>
          <p:nvPr/>
        </p:nvGrpSpPr>
        <p:grpSpPr>
          <a:xfrm>
            <a:off x="6071529" y="3581408"/>
            <a:ext cx="992680" cy="874193"/>
            <a:chOff x="7676987" y="4055982"/>
            <a:chExt cx="992910" cy="874395"/>
          </a:xfrm>
        </p:grpSpPr>
        <p:sp>
          <p:nvSpPr>
            <p:cNvPr id="475" name="Rectangle 474"/>
            <p:cNvSpPr/>
            <p:nvPr/>
          </p:nvSpPr>
          <p:spPr bwMode="gray">
            <a:xfrm>
              <a:off x="7747386" y="4250239"/>
              <a:ext cx="857963" cy="680138"/>
            </a:xfrm>
            <a:prstGeom prst="rect">
              <a:avLst/>
            </a:prstGeom>
            <a:solidFill>
              <a:schemeClr val="accent1"/>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76" name="TextBox 475"/>
            <p:cNvSpPr txBox="1"/>
            <p:nvPr/>
          </p:nvSpPr>
          <p:spPr>
            <a:xfrm>
              <a:off x="7676987" y="4055982"/>
              <a:ext cx="992910"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Development</a:t>
              </a:r>
            </a:p>
          </p:txBody>
        </p:sp>
        <p:pic>
          <p:nvPicPr>
            <p:cNvPr id="477" name="Picture 476"/>
            <p:cNvPicPr>
              <a:picLocks noChangeAspect="1"/>
            </p:cNvPicPr>
            <p:nvPr/>
          </p:nvPicPr>
          <p:blipFill>
            <a:blip r:embed="rId7"/>
            <a:stretch>
              <a:fillRect/>
            </a:stretch>
          </p:blipFill>
          <p:spPr>
            <a:xfrm>
              <a:off x="7796594" y="4347401"/>
              <a:ext cx="757998" cy="477642"/>
            </a:xfrm>
            <a:prstGeom prst="ellipse">
              <a:avLst/>
            </a:prstGeom>
            <a:ln w="28575">
              <a:solidFill>
                <a:schemeClr val="bg2">
                  <a:lumMod val="75000"/>
                </a:schemeClr>
              </a:solidFill>
            </a:ln>
          </p:spPr>
        </p:pic>
      </p:grpSp>
      <p:grpSp>
        <p:nvGrpSpPr>
          <p:cNvPr id="480" name="Group 479"/>
          <p:cNvGrpSpPr/>
          <p:nvPr/>
        </p:nvGrpSpPr>
        <p:grpSpPr>
          <a:xfrm>
            <a:off x="8901825" y="5590252"/>
            <a:ext cx="857764" cy="912766"/>
            <a:chOff x="2680796" y="2585102"/>
            <a:chExt cx="857963" cy="912977"/>
          </a:xfrm>
        </p:grpSpPr>
        <p:sp>
          <p:nvSpPr>
            <p:cNvPr id="481" name="Rectangle 480"/>
            <p:cNvSpPr/>
            <p:nvPr/>
          </p:nvSpPr>
          <p:spPr bwMode="gray">
            <a:xfrm>
              <a:off x="2680796" y="2821423"/>
              <a:ext cx="857963" cy="676656"/>
            </a:xfrm>
            <a:prstGeom prst="rect">
              <a:avLst/>
            </a:prstGeom>
            <a:solidFill>
              <a:schemeClr val="accent6">
                <a:lumMod val="75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82" name="TextBox 481"/>
            <p:cNvSpPr txBox="1"/>
            <p:nvPr/>
          </p:nvSpPr>
          <p:spPr>
            <a:xfrm>
              <a:off x="2736536" y="2585102"/>
              <a:ext cx="784031"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Recruiting</a:t>
              </a:r>
            </a:p>
          </p:txBody>
        </p:sp>
        <p:pic>
          <p:nvPicPr>
            <p:cNvPr id="483" name="Picture 482"/>
            <p:cNvPicPr>
              <a:picLocks noChangeAspect="1"/>
            </p:cNvPicPr>
            <p:nvPr/>
          </p:nvPicPr>
          <p:blipFill>
            <a:blip r:embed="rId8"/>
            <a:stretch>
              <a:fillRect/>
            </a:stretch>
          </p:blipFill>
          <p:spPr>
            <a:xfrm>
              <a:off x="2862745" y="2904770"/>
              <a:ext cx="487072" cy="505452"/>
            </a:xfrm>
            <a:prstGeom prst="ellipse">
              <a:avLst/>
            </a:prstGeom>
            <a:ln w="28575">
              <a:solidFill>
                <a:schemeClr val="bg2">
                  <a:lumMod val="75000"/>
                </a:schemeClr>
              </a:solidFill>
            </a:ln>
          </p:spPr>
        </p:pic>
      </p:grpSp>
      <p:sp>
        <p:nvSpPr>
          <p:cNvPr id="493" name="TextBox 492"/>
          <p:cNvSpPr txBox="1"/>
          <p:nvPr/>
        </p:nvSpPr>
        <p:spPr>
          <a:xfrm>
            <a:off x="8552733" y="3380323"/>
            <a:ext cx="1398874" cy="33847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Add development goals from 360 Report</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189" name="TextBox 188"/>
          <p:cNvSpPr txBox="1"/>
          <p:nvPr/>
        </p:nvSpPr>
        <p:spPr>
          <a:xfrm>
            <a:off x="4527240" y="3339499"/>
            <a:ext cx="1407349" cy="5077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Select from learning when defining development goals</a:t>
            </a:r>
          </a:p>
        </p:txBody>
      </p:sp>
      <p:grpSp>
        <p:nvGrpSpPr>
          <p:cNvPr id="71" name="Group 70"/>
          <p:cNvGrpSpPr/>
          <p:nvPr/>
        </p:nvGrpSpPr>
        <p:grpSpPr>
          <a:xfrm>
            <a:off x="4640635" y="5424809"/>
            <a:ext cx="1294231" cy="870922"/>
            <a:chOff x="10919537" y="2368421"/>
            <a:chExt cx="1294531" cy="871124"/>
          </a:xfrm>
        </p:grpSpPr>
        <p:sp>
          <p:nvSpPr>
            <p:cNvPr id="72" name="Rectangle 71"/>
            <p:cNvSpPr/>
            <p:nvPr/>
          </p:nvSpPr>
          <p:spPr bwMode="gray">
            <a:xfrm>
              <a:off x="11120297" y="2562889"/>
              <a:ext cx="859536" cy="676656"/>
            </a:xfrm>
            <a:prstGeom prst="rect">
              <a:avLst/>
            </a:prstGeom>
            <a:solidFill>
              <a:schemeClr val="bg1">
                <a:lumMod val="50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73" name="TextBox 72"/>
            <p:cNvSpPr txBox="1"/>
            <p:nvPr/>
          </p:nvSpPr>
          <p:spPr>
            <a:xfrm>
              <a:off x="10919537" y="2368421"/>
              <a:ext cx="1294531"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Central</a:t>
              </a:r>
            </a:p>
          </p:txBody>
        </p:sp>
      </p:grpSp>
      <p:pic>
        <p:nvPicPr>
          <p:cNvPr id="74" name="Picture 73"/>
          <p:cNvPicPr>
            <a:picLocks noChangeAspect="1"/>
          </p:cNvPicPr>
          <p:nvPr/>
        </p:nvPicPr>
        <p:blipFill>
          <a:blip r:embed="rId9"/>
          <a:stretch>
            <a:fillRect/>
          </a:stretch>
        </p:blipFill>
        <p:spPr>
          <a:xfrm>
            <a:off x="4976884" y="5662397"/>
            <a:ext cx="634156" cy="569937"/>
          </a:xfrm>
          <a:prstGeom prst="roundRect">
            <a:avLst/>
          </a:prstGeom>
          <a:ln w="28575">
            <a:solidFill>
              <a:schemeClr val="bg2">
                <a:lumMod val="50000"/>
              </a:schemeClr>
            </a:solidFill>
          </a:ln>
        </p:spPr>
      </p:pic>
      <p:cxnSp>
        <p:nvCxnSpPr>
          <p:cNvPr id="4" name="Elbow Connector 3"/>
          <p:cNvCxnSpPr>
            <a:stCxn id="72" idx="3"/>
            <a:endCxn id="420" idx="2"/>
          </p:cNvCxnSpPr>
          <p:nvPr/>
        </p:nvCxnSpPr>
        <p:spPr>
          <a:xfrm flipV="1">
            <a:off x="5700686" y="5642195"/>
            <a:ext cx="1484545" cy="315287"/>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Group 66"/>
          <p:cNvGrpSpPr/>
          <p:nvPr/>
        </p:nvGrpSpPr>
        <p:grpSpPr>
          <a:xfrm>
            <a:off x="10401692" y="5547109"/>
            <a:ext cx="1294231" cy="905743"/>
            <a:chOff x="10275380" y="1505472"/>
            <a:chExt cx="1294531" cy="905953"/>
          </a:xfrm>
        </p:grpSpPr>
        <p:sp>
          <p:nvSpPr>
            <p:cNvPr id="68" name="Rectangle 67"/>
            <p:cNvSpPr/>
            <p:nvPr/>
          </p:nvSpPr>
          <p:spPr bwMode="gray">
            <a:xfrm>
              <a:off x="10492431" y="1726619"/>
              <a:ext cx="843173" cy="684806"/>
            </a:xfrm>
            <a:prstGeom prst="rect">
              <a:avLst/>
            </a:prstGeom>
            <a:solidFill>
              <a:schemeClr val="bg1">
                <a:lumMod val="65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69" name="Picture 68"/>
            <p:cNvPicPr>
              <a:picLocks noChangeAspect="1"/>
            </p:cNvPicPr>
            <p:nvPr/>
          </p:nvPicPr>
          <p:blipFill>
            <a:blip r:embed="rId10"/>
            <a:stretch>
              <a:fillRect/>
            </a:stretch>
          </p:blipFill>
          <p:spPr>
            <a:xfrm>
              <a:off x="10661650" y="1773765"/>
              <a:ext cx="521096" cy="554357"/>
            </a:xfrm>
            <a:prstGeom prst="ellipse">
              <a:avLst/>
            </a:prstGeom>
            <a:ln w="28575">
              <a:solidFill>
                <a:schemeClr val="bg2">
                  <a:lumMod val="75000"/>
                </a:schemeClr>
              </a:solidFill>
            </a:ln>
          </p:spPr>
        </p:pic>
        <p:sp>
          <p:nvSpPr>
            <p:cNvPr id="75" name="TextBox 74"/>
            <p:cNvSpPr txBox="1"/>
            <p:nvPr/>
          </p:nvSpPr>
          <p:spPr>
            <a:xfrm>
              <a:off x="10275380" y="1505472"/>
              <a:ext cx="1294531" cy="184709"/>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Profile</a:t>
              </a:r>
            </a:p>
          </p:txBody>
        </p:sp>
      </p:grpSp>
      <p:cxnSp>
        <p:nvCxnSpPr>
          <p:cNvPr id="14" name="Elbow Connector 13"/>
          <p:cNvCxnSpPr>
            <a:stCxn id="449" idx="1"/>
            <a:endCxn id="475" idx="3"/>
          </p:cNvCxnSpPr>
          <p:nvPr/>
        </p:nvCxnSpPr>
        <p:spPr>
          <a:xfrm rot="10800000">
            <a:off x="6999678" y="4115610"/>
            <a:ext cx="2589913" cy="653555"/>
          </a:xfrm>
          <a:prstGeom prst="bentConnector3">
            <a:avLst>
              <a:gd name="adj1" fmla="val 59627"/>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8166549" y="4363363"/>
            <a:ext cx="1314481" cy="33847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Add development goals during session</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cxnSp>
        <p:nvCxnSpPr>
          <p:cNvPr id="23" name="Elbow Connector 22"/>
          <p:cNvCxnSpPr>
            <a:stCxn id="457" idx="1"/>
            <a:endCxn id="466" idx="3"/>
          </p:cNvCxnSpPr>
          <p:nvPr/>
        </p:nvCxnSpPr>
        <p:spPr>
          <a:xfrm rot="10800000">
            <a:off x="8527179" y="2383849"/>
            <a:ext cx="1351648" cy="671317"/>
          </a:xfrm>
          <a:prstGeom prst="bentConnector3">
            <a:avLst>
              <a:gd name="adj1" fmla="val 6998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8976837" y="2416081"/>
            <a:ext cx="1135941" cy="5077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Review Detailed 360 Report during PM review</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88" name="Flowchart: Off-page Connector 87"/>
          <p:cNvSpPr/>
          <p:nvPr/>
        </p:nvSpPr>
        <p:spPr bwMode="gray">
          <a:xfrm>
            <a:off x="8880018" y="1621176"/>
            <a:ext cx="879571" cy="405012"/>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Perform &amp; Reward</a:t>
            </a:r>
          </a:p>
        </p:txBody>
      </p:sp>
      <p:cxnSp>
        <p:nvCxnSpPr>
          <p:cNvPr id="26" name="Elbow Connector 25"/>
          <p:cNvCxnSpPr>
            <a:stCxn id="467" idx="3"/>
            <a:endCxn id="88" idx="1"/>
          </p:cNvCxnSpPr>
          <p:nvPr/>
        </p:nvCxnSpPr>
        <p:spPr>
          <a:xfrm flipV="1">
            <a:off x="8582376" y="1823682"/>
            <a:ext cx="297641" cy="83638"/>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7" name="Group 76"/>
          <p:cNvGrpSpPr/>
          <p:nvPr/>
        </p:nvGrpSpPr>
        <p:grpSpPr>
          <a:xfrm>
            <a:off x="3359686" y="5187933"/>
            <a:ext cx="882446" cy="891969"/>
            <a:chOff x="9353737" y="3470275"/>
            <a:chExt cx="882650" cy="892175"/>
          </a:xfrm>
        </p:grpSpPr>
        <p:sp>
          <p:nvSpPr>
            <p:cNvPr id="78" name="Rectangle 77"/>
            <p:cNvSpPr>
              <a:spLocks noChangeArrowheads="1"/>
            </p:cNvSpPr>
            <p:nvPr/>
          </p:nvSpPr>
          <p:spPr bwMode="auto">
            <a:xfrm>
              <a:off x="9353737" y="3663950"/>
              <a:ext cx="882650" cy="698500"/>
            </a:xfrm>
            <a:prstGeom prst="rect">
              <a:avLst/>
            </a:prstGeom>
            <a:solidFill>
              <a:srgbClr val="FFD0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79" name="Rectangle 78"/>
            <p:cNvSpPr>
              <a:spLocks noChangeArrowheads="1"/>
            </p:cNvSpPr>
            <p:nvPr/>
          </p:nvSpPr>
          <p:spPr bwMode="auto">
            <a:xfrm>
              <a:off x="9593449" y="3470275"/>
              <a:ext cx="42227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217"/>
              <a:r>
                <a:rPr lang="en-US" altLang="en-US" sz="1200" b="1" dirty="0">
                  <a:solidFill>
                    <a:srgbClr val="7F7F7F"/>
                  </a:solidFill>
                </a:rPr>
                <a:t>Jam</a:t>
              </a:r>
              <a:endParaRPr lang="en-US" altLang="en-US" sz="1800" dirty="0"/>
            </a:p>
          </p:txBody>
        </p:sp>
        <p:pic>
          <p:nvPicPr>
            <p:cNvPr id="81" name="Picture 3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60099" y="3725863"/>
              <a:ext cx="673100" cy="5826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Freeform 39"/>
            <p:cNvSpPr>
              <a:spLocks/>
            </p:cNvSpPr>
            <p:nvPr/>
          </p:nvSpPr>
          <p:spPr bwMode="auto">
            <a:xfrm>
              <a:off x="9445812" y="3706813"/>
              <a:ext cx="696913" cy="614363"/>
            </a:xfrm>
            <a:custGeom>
              <a:avLst/>
              <a:gdLst>
                <a:gd name="T0" fmla="*/ 219 w 439"/>
                <a:gd name="T1" fmla="*/ 0 h 387"/>
                <a:gd name="T2" fmla="*/ 242 w 439"/>
                <a:gd name="T3" fmla="*/ 1 h 387"/>
                <a:gd name="T4" fmla="*/ 263 w 439"/>
                <a:gd name="T5" fmla="*/ 5 h 387"/>
                <a:gd name="T6" fmla="*/ 284 w 439"/>
                <a:gd name="T7" fmla="*/ 9 h 387"/>
                <a:gd name="T8" fmla="*/ 305 w 439"/>
                <a:gd name="T9" fmla="*/ 16 h 387"/>
                <a:gd name="T10" fmla="*/ 324 w 439"/>
                <a:gd name="T11" fmla="*/ 24 h 387"/>
                <a:gd name="T12" fmla="*/ 342 w 439"/>
                <a:gd name="T13" fmla="*/ 33 h 387"/>
                <a:gd name="T14" fmla="*/ 374 w 439"/>
                <a:gd name="T15" fmla="*/ 56 h 387"/>
                <a:gd name="T16" fmla="*/ 388 w 439"/>
                <a:gd name="T17" fmla="*/ 71 h 387"/>
                <a:gd name="T18" fmla="*/ 401 w 439"/>
                <a:gd name="T19" fmla="*/ 85 h 387"/>
                <a:gd name="T20" fmla="*/ 412 w 439"/>
                <a:gd name="T21" fmla="*/ 101 h 387"/>
                <a:gd name="T22" fmla="*/ 421 w 439"/>
                <a:gd name="T23" fmla="*/ 118 h 387"/>
                <a:gd name="T24" fmla="*/ 429 w 439"/>
                <a:gd name="T25" fmla="*/ 136 h 387"/>
                <a:gd name="T26" fmla="*/ 434 w 439"/>
                <a:gd name="T27" fmla="*/ 154 h 387"/>
                <a:gd name="T28" fmla="*/ 438 w 439"/>
                <a:gd name="T29" fmla="*/ 174 h 387"/>
                <a:gd name="T30" fmla="*/ 439 w 439"/>
                <a:gd name="T31" fmla="*/ 194 h 387"/>
                <a:gd name="T32" fmla="*/ 438 w 439"/>
                <a:gd name="T33" fmla="*/ 213 h 387"/>
                <a:gd name="T34" fmla="*/ 434 w 439"/>
                <a:gd name="T35" fmla="*/ 233 h 387"/>
                <a:gd name="T36" fmla="*/ 429 w 439"/>
                <a:gd name="T37" fmla="*/ 251 h 387"/>
                <a:gd name="T38" fmla="*/ 421 w 439"/>
                <a:gd name="T39" fmla="*/ 269 h 387"/>
                <a:gd name="T40" fmla="*/ 412 w 439"/>
                <a:gd name="T41" fmla="*/ 286 h 387"/>
                <a:gd name="T42" fmla="*/ 401 w 439"/>
                <a:gd name="T43" fmla="*/ 302 h 387"/>
                <a:gd name="T44" fmla="*/ 388 w 439"/>
                <a:gd name="T45" fmla="*/ 317 h 387"/>
                <a:gd name="T46" fmla="*/ 374 w 439"/>
                <a:gd name="T47" fmla="*/ 331 h 387"/>
                <a:gd name="T48" fmla="*/ 342 w 439"/>
                <a:gd name="T49" fmla="*/ 354 h 387"/>
                <a:gd name="T50" fmla="*/ 324 w 439"/>
                <a:gd name="T51" fmla="*/ 364 h 387"/>
                <a:gd name="T52" fmla="*/ 305 w 439"/>
                <a:gd name="T53" fmla="*/ 372 h 387"/>
                <a:gd name="T54" fmla="*/ 284 w 439"/>
                <a:gd name="T55" fmla="*/ 378 h 387"/>
                <a:gd name="T56" fmla="*/ 263 w 439"/>
                <a:gd name="T57" fmla="*/ 383 h 387"/>
                <a:gd name="T58" fmla="*/ 242 w 439"/>
                <a:gd name="T59" fmla="*/ 386 h 387"/>
                <a:gd name="T60" fmla="*/ 219 w 439"/>
                <a:gd name="T61" fmla="*/ 387 h 387"/>
                <a:gd name="T62" fmla="*/ 197 w 439"/>
                <a:gd name="T63" fmla="*/ 386 h 387"/>
                <a:gd name="T64" fmla="*/ 175 w 439"/>
                <a:gd name="T65" fmla="*/ 383 h 387"/>
                <a:gd name="T66" fmla="*/ 154 w 439"/>
                <a:gd name="T67" fmla="*/ 378 h 387"/>
                <a:gd name="T68" fmla="*/ 134 w 439"/>
                <a:gd name="T69" fmla="*/ 372 h 387"/>
                <a:gd name="T70" fmla="*/ 115 w 439"/>
                <a:gd name="T71" fmla="*/ 364 h 387"/>
                <a:gd name="T72" fmla="*/ 97 w 439"/>
                <a:gd name="T73" fmla="*/ 354 h 387"/>
                <a:gd name="T74" fmla="*/ 65 w 439"/>
                <a:gd name="T75" fmla="*/ 331 h 387"/>
                <a:gd name="T76" fmla="*/ 50 w 439"/>
                <a:gd name="T77" fmla="*/ 317 h 387"/>
                <a:gd name="T78" fmla="*/ 38 w 439"/>
                <a:gd name="T79" fmla="*/ 302 h 387"/>
                <a:gd name="T80" fmla="*/ 27 w 439"/>
                <a:gd name="T81" fmla="*/ 286 h 387"/>
                <a:gd name="T82" fmla="*/ 17 w 439"/>
                <a:gd name="T83" fmla="*/ 269 h 387"/>
                <a:gd name="T84" fmla="*/ 10 w 439"/>
                <a:gd name="T85" fmla="*/ 251 h 387"/>
                <a:gd name="T86" fmla="*/ 4 w 439"/>
                <a:gd name="T87" fmla="*/ 233 h 387"/>
                <a:gd name="T88" fmla="*/ 1 w 439"/>
                <a:gd name="T89" fmla="*/ 213 h 387"/>
                <a:gd name="T90" fmla="*/ 0 w 439"/>
                <a:gd name="T91" fmla="*/ 194 h 387"/>
                <a:gd name="T92" fmla="*/ 1 w 439"/>
                <a:gd name="T93" fmla="*/ 174 h 387"/>
                <a:gd name="T94" fmla="*/ 4 w 439"/>
                <a:gd name="T95" fmla="*/ 154 h 387"/>
                <a:gd name="T96" fmla="*/ 10 w 439"/>
                <a:gd name="T97" fmla="*/ 136 h 387"/>
                <a:gd name="T98" fmla="*/ 17 w 439"/>
                <a:gd name="T99" fmla="*/ 118 h 387"/>
                <a:gd name="T100" fmla="*/ 27 w 439"/>
                <a:gd name="T101" fmla="*/ 101 h 387"/>
                <a:gd name="T102" fmla="*/ 38 w 439"/>
                <a:gd name="T103" fmla="*/ 85 h 387"/>
                <a:gd name="T104" fmla="*/ 50 w 439"/>
                <a:gd name="T105" fmla="*/ 71 h 387"/>
                <a:gd name="T106" fmla="*/ 65 w 439"/>
                <a:gd name="T107" fmla="*/ 56 h 387"/>
                <a:gd name="T108" fmla="*/ 97 w 439"/>
                <a:gd name="T109" fmla="*/ 33 h 387"/>
                <a:gd name="T110" fmla="*/ 115 w 439"/>
                <a:gd name="T111" fmla="*/ 24 h 387"/>
                <a:gd name="T112" fmla="*/ 134 w 439"/>
                <a:gd name="T113" fmla="*/ 16 h 387"/>
                <a:gd name="T114" fmla="*/ 154 w 439"/>
                <a:gd name="T115" fmla="*/ 9 h 387"/>
                <a:gd name="T116" fmla="*/ 175 w 439"/>
                <a:gd name="T117" fmla="*/ 5 h 387"/>
                <a:gd name="T118" fmla="*/ 197 w 439"/>
                <a:gd name="T119" fmla="*/ 1 h 387"/>
                <a:gd name="T120" fmla="*/ 219 w 439"/>
                <a:gd name="T121"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9" h="387">
                  <a:moveTo>
                    <a:pt x="219" y="0"/>
                  </a:moveTo>
                  <a:lnTo>
                    <a:pt x="242" y="1"/>
                  </a:lnTo>
                  <a:lnTo>
                    <a:pt x="263" y="5"/>
                  </a:lnTo>
                  <a:lnTo>
                    <a:pt x="284" y="9"/>
                  </a:lnTo>
                  <a:lnTo>
                    <a:pt x="305" y="16"/>
                  </a:lnTo>
                  <a:lnTo>
                    <a:pt x="324" y="24"/>
                  </a:lnTo>
                  <a:lnTo>
                    <a:pt x="342" y="33"/>
                  </a:lnTo>
                  <a:lnTo>
                    <a:pt x="374" y="56"/>
                  </a:lnTo>
                  <a:lnTo>
                    <a:pt x="388" y="71"/>
                  </a:lnTo>
                  <a:lnTo>
                    <a:pt x="401" y="85"/>
                  </a:lnTo>
                  <a:lnTo>
                    <a:pt x="412" y="101"/>
                  </a:lnTo>
                  <a:lnTo>
                    <a:pt x="421" y="118"/>
                  </a:lnTo>
                  <a:lnTo>
                    <a:pt x="429" y="136"/>
                  </a:lnTo>
                  <a:lnTo>
                    <a:pt x="434" y="154"/>
                  </a:lnTo>
                  <a:lnTo>
                    <a:pt x="438" y="174"/>
                  </a:lnTo>
                  <a:lnTo>
                    <a:pt x="439" y="194"/>
                  </a:lnTo>
                  <a:lnTo>
                    <a:pt x="438" y="213"/>
                  </a:lnTo>
                  <a:lnTo>
                    <a:pt x="434" y="233"/>
                  </a:lnTo>
                  <a:lnTo>
                    <a:pt x="429" y="251"/>
                  </a:lnTo>
                  <a:lnTo>
                    <a:pt x="421" y="269"/>
                  </a:lnTo>
                  <a:lnTo>
                    <a:pt x="412" y="286"/>
                  </a:lnTo>
                  <a:lnTo>
                    <a:pt x="401" y="302"/>
                  </a:lnTo>
                  <a:lnTo>
                    <a:pt x="388" y="317"/>
                  </a:lnTo>
                  <a:lnTo>
                    <a:pt x="374" y="331"/>
                  </a:lnTo>
                  <a:lnTo>
                    <a:pt x="342" y="354"/>
                  </a:lnTo>
                  <a:lnTo>
                    <a:pt x="324" y="364"/>
                  </a:lnTo>
                  <a:lnTo>
                    <a:pt x="305" y="372"/>
                  </a:lnTo>
                  <a:lnTo>
                    <a:pt x="284" y="378"/>
                  </a:lnTo>
                  <a:lnTo>
                    <a:pt x="263" y="383"/>
                  </a:lnTo>
                  <a:lnTo>
                    <a:pt x="242" y="386"/>
                  </a:lnTo>
                  <a:lnTo>
                    <a:pt x="219" y="387"/>
                  </a:lnTo>
                  <a:lnTo>
                    <a:pt x="197" y="386"/>
                  </a:lnTo>
                  <a:lnTo>
                    <a:pt x="175" y="383"/>
                  </a:lnTo>
                  <a:lnTo>
                    <a:pt x="154" y="378"/>
                  </a:lnTo>
                  <a:lnTo>
                    <a:pt x="134" y="372"/>
                  </a:lnTo>
                  <a:lnTo>
                    <a:pt x="115" y="364"/>
                  </a:lnTo>
                  <a:lnTo>
                    <a:pt x="97" y="354"/>
                  </a:lnTo>
                  <a:lnTo>
                    <a:pt x="65" y="331"/>
                  </a:lnTo>
                  <a:lnTo>
                    <a:pt x="50" y="317"/>
                  </a:lnTo>
                  <a:lnTo>
                    <a:pt x="38" y="302"/>
                  </a:lnTo>
                  <a:lnTo>
                    <a:pt x="27" y="286"/>
                  </a:lnTo>
                  <a:lnTo>
                    <a:pt x="17" y="269"/>
                  </a:lnTo>
                  <a:lnTo>
                    <a:pt x="10" y="251"/>
                  </a:lnTo>
                  <a:lnTo>
                    <a:pt x="4" y="233"/>
                  </a:lnTo>
                  <a:lnTo>
                    <a:pt x="1" y="213"/>
                  </a:lnTo>
                  <a:lnTo>
                    <a:pt x="0" y="194"/>
                  </a:lnTo>
                  <a:lnTo>
                    <a:pt x="1" y="174"/>
                  </a:lnTo>
                  <a:lnTo>
                    <a:pt x="4" y="154"/>
                  </a:lnTo>
                  <a:lnTo>
                    <a:pt x="10" y="136"/>
                  </a:lnTo>
                  <a:lnTo>
                    <a:pt x="17" y="118"/>
                  </a:lnTo>
                  <a:lnTo>
                    <a:pt x="27" y="101"/>
                  </a:lnTo>
                  <a:lnTo>
                    <a:pt x="38" y="85"/>
                  </a:lnTo>
                  <a:lnTo>
                    <a:pt x="50" y="71"/>
                  </a:lnTo>
                  <a:lnTo>
                    <a:pt x="65" y="56"/>
                  </a:lnTo>
                  <a:lnTo>
                    <a:pt x="97" y="33"/>
                  </a:lnTo>
                  <a:lnTo>
                    <a:pt x="115" y="24"/>
                  </a:lnTo>
                  <a:lnTo>
                    <a:pt x="134" y="16"/>
                  </a:lnTo>
                  <a:lnTo>
                    <a:pt x="154" y="9"/>
                  </a:lnTo>
                  <a:lnTo>
                    <a:pt x="175" y="5"/>
                  </a:lnTo>
                  <a:lnTo>
                    <a:pt x="197" y="1"/>
                  </a:lnTo>
                  <a:lnTo>
                    <a:pt x="219" y="0"/>
                  </a:lnTo>
                  <a:close/>
                </a:path>
              </a:pathLst>
            </a:custGeom>
            <a:noFill/>
            <a:ln w="30163" cap="rnd">
              <a:solidFill>
                <a:srgbClr val="9999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9" tIns="45709" rIns="91419" bIns="45709" numCol="1" anchor="t" anchorCtr="0" compatLnSpc="1">
              <a:prstTxWarp prst="textNoShape">
                <a:avLst/>
              </a:prstTxWarp>
            </a:bodyPr>
            <a:lstStyle/>
            <a:p>
              <a:endParaRPr lang="en-US"/>
            </a:p>
          </p:txBody>
        </p:sp>
      </p:grpSp>
      <p:cxnSp>
        <p:nvCxnSpPr>
          <p:cNvPr id="5" name="Elbow Connector 4"/>
          <p:cNvCxnSpPr>
            <a:stCxn id="79" idx="0"/>
            <a:endCxn id="423" idx="2"/>
          </p:cNvCxnSpPr>
          <p:nvPr/>
        </p:nvCxnSpPr>
        <p:spPr>
          <a:xfrm rot="5400000" flipH="1" flipV="1">
            <a:off x="3447295" y="4822269"/>
            <a:ext cx="728802" cy="2527"/>
          </a:xfrm>
          <a:prstGeom prst="bentConnector3">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4" name="Oval 83"/>
          <p:cNvSpPr/>
          <p:nvPr/>
        </p:nvSpPr>
        <p:spPr bwMode="gray">
          <a:xfrm>
            <a:off x="4292477" y="3338986"/>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2</a:t>
            </a:r>
          </a:p>
        </p:txBody>
      </p:sp>
      <p:sp>
        <p:nvSpPr>
          <p:cNvPr id="85" name="Oval 84"/>
          <p:cNvSpPr/>
          <p:nvPr/>
        </p:nvSpPr>
        <p:spPr bwMode="gray">
          <a:xfrm>
            <a:off x="8274622" y="3405080"/>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4a</a:t>
            </a:r>
          </a:p>
        </p:txBody>
      </p:sp>
      <p:sp>
        <p:nvSpPr>
          <p:cNvPr id="86" name="Oval 85"/>
          <p:cNvSpPr/>
          <p:nvPr/>
        </p:nvSpPr>
        <p:spPr bwMode="gray">
          <a:xfrm>
            <a:off x="7443727" y="2986548"/>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5a</a:t>
            </a:r>
          </a:p>
        </p:txBody>
      </p:sp>
      <p:sp>
        <p:nvSpPr>
          <p:cNvPr id="89" name="Oval 88"/>
          <p:cNvSpPr/>
          <p:nvPr/>
        </p:nvSpPr>
        <p:spPr bwMode="gray">
          <a:xfrm>
            <a:off x="6320667" y="5708567"/>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10</a:t>
            </a:r>
          </a:p>
        </p:txBody>
      </p:sp>
      <p:sp>
        <p:nvSpPr>
          <p:cNvPr id="90" name="Oval 89"/>
          <p:cNvSpPr/>
          <p:nvPr/>
        </p:nvSpPr>
        <p:spPr bwMode="gray">
          <a:xfrm>
            <a:off x="8170839" y="5026389"/>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9</a:t>
            </a:r>
          </a:p>
        </p:txBody>
      </p:sp>
      <p:sp>
        <p:nvSpPr>
          <p:cNvPr id="91" name="Oval 90"/>
          <p:cNvSpPr/>
          <p:nvPr/>
        </p:nvSpPr>
        <p:spPr bwMode="gray">
          <a:xfrm>
            <a:off x="10772454" y="5090706"/>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8</a:t>
            </a:r>
          </a:p>
        </p:txBody>
      </p:sp>
      <p:sp>
        <p:nvSpPr>
          <p:cNvPr id="94" name="Oval 93"/>
          <p:cNvSpPr/>
          <p:nvPr/>
        </p:nvSpPr>
        <p:spPr bwMode="gray">
          <a:xfrm>
            <a:off x="5552093" y="2475083"/>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3</a:t>
            </a:r>
          </a:p>
        </p:txBody>
      </p:sp>
      <p:sp>
        <p:nvSpPr>
          <p:cNvPr id="95" name="Oval 94"/>
          <p:cNvSpPr/>
          <p:nvPr/>
        </p:nvSpPr>
        <p:spPr bwMode="gray">
          <a:xfrm>
            <a:off x="2530148" y="3296575"/>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a:t>
            </a:r>
          </a:p>
        </p:txBody>
      </p:sp>
      <p:sp>
        <p:nvSpPr>
          <p:cNvPr id="96" name="Oval 95"/>
          <p:cNvSpPr/>
          <p:nvPr/>
        </p:nvSpPr>
        <p:spPr bwMode="gray">
          <a:xfrm>
            <a:off x="8701422" y="2569631"/>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5b</a:t>
            </a:r>
          </a:p>
        </p:txBody>
      </p:sp>
      <p:grpSp>
        <p:nvGrpSpPr>
          <p:cNvPr id="3" name="Group 2"/>
          <p:cNvGrpSpPr/>
          <p:nvPr/>
        </p:nvGrpSpPr>
        <p:grpSpPr>
          <a:xfrm>
            <a:off x="308105" y="3211220"/>
            <a:ext cx="1297759" cy="890777"/>
            <a:chOff x="306765" y="3211963"/>
            <a:chExt cx="1298059" cy="890983"/>
          </a:xfrm>
        </p:grpSpPr>
        <p:grpSp>
          <p:nvGrpSpPr>
            <p:cNvPr id="232" name="Group 231"/>
            <p:cNvGrpSpPr/>
            <p:nvPr/>
          </p:nvGrpSpPr>
          <p:grpSpPr>
            <a:xfrm>
              <a:off x="306765" y="3211963"/>
              <a:ext cx="1298059" cy="890983"/>
              <a:chOff x="9840226" y="1505472"/>
              <a:chExt cx="1563244" cy="919331"/>
            </a:xfrm>
          </p:grpSpPr>
          <p:sp>
            <p:nvSpPr>
              <p:cNvPr id="233" name="Rectangle 232"/>
              <p:cNvSpPr/>
              <p:nvPr/>
            </p:nvSpPr>
            <p:spPr bwMode="gray">
              <a:xfrm>
                <a:off x="10140757" y="1726618"/>
                <a:ext cx="1035134" cy="698185"/>
              </a:xfrm>
              <a:prstGeom prst="rect">
                <a:avLst/>
              </a:prstGeom>
              <a:solidFill>
                <a:schemeClr val="bg1">
                  <a:lumMod val="65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235" name="TextBox 234"/>
              <p:cNvSpPr txBox="1"/>
              <p:nvPr/>
            </p:nvSpPr>
            <p:spPr>
              <a:xfrm>
                <a:off x="9840226" y="1505472"/>
                <a:ext cx="1563244" cy="190541"/>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Profile</a:t>
                </a:r>
              </a:p>
            </p:txBody>
          </p:sp>
        </p:grpSp>
        <p:pic>
          <p:nvPicPr>
            <p:cNvPr id="97" name="Picture 96"/>
            <p:cNvPicPr>
              <a:picLocks noChangeAspect="1"/>
            </p:cNvPicPr>
            <p:nvPr/>
          </p:nvPicPr>
          <p:blipFill>
            <a:blip r:embed="rId10"/>
            <a:stretch>
              <a:fillRect/>
            </a:stretch>
          </p:blipFill>
          <p:spPr>
            <a:xfrm>
              <a:off x="711403" y="3456032"/>
              <a:ext cx="580141" cy="617171"/>
            </a:xfrm>
            <a:prstGeom prst="ellipse">
              <a:avLst/>
            </a:prstGeom>
            <a:ln w="28575">
              <a:solidFill>
                <a:schemeClr val="bg2">
                  <a:lumMod val="75000"/>
                </a:schemeClr>
              </a:solidFill>
            </a:ln>
          </p:spPr>
        </p:pic>
      </p:grpSp>
      <p:cxnSp>
        <p:nvCxnSpPr>
          <p:cNvPr id="11" name="Elbow Connector 10"/>
          <p:cNvCxnSpPr>
            <a:stCxn id="420" idx="1"/>
            <a:endCxn id="423" idx="3"/>
          </p:cNvCxnSpPr>
          <p:nvPr/>
        </p:nvCxnSpPr>
        <p:spPr>
          <a:xfrm rot="10800000">
            <a:off x="4241842" y="4120881"/>
            <a:ext cx="2513721" cy="1183064"/>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4552325" y="4140530"/>
            <a:ext cx="916764" cy="338476"/>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Add learning activity</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104" name="TextBox 103"/>
          <p:cNvSpPr txBox="1"/>
          <p:nvPr/>
        </p:nvSpPr>
        <p:spPr>
          <a:xfrm>
            <a:off x="2146115" y="2483583"/>
            <a:ext cx="1294231"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Goals</a:t>
            </a:r>
          </a:p>
        </p:txBody>
      </p:sp>
      <p:sp>
        <p:nvSpPr>
          <p:cNvPr id="107" name="TextBox 106"/>
          <p:cNvSpPr txBox="1"/>
          <p:nvPr/>
        </p:nvSpPr>
        <p:spPr>
          <a:xfrm>
            <a:off x="2863970" y="3183199"/>
            <a:ext cx="649598" cy="5077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Add learning activity</a:t>
            </a:r>
          </a:p>
        </p:txBody>
      </p:sp>
      <p:grpSp>
        <p:nvGrpSpPr>
          <p:cNvPr id="110" name="Group 109"/>
          <p:cNvGrpSpPr/>
          <p:nvPr/>
        </p:nvGrpSpPr>
        <p:grpSpPr>
          <a:xfrm>
            <a:off x="2369138" y="2420827"/>
            <a:ext cx="859337" cy="676499"/>
            <a:chOff x="6457975" y="2872699"/>
            <a:chExt cx="859536" cy="676656"/>
          </a:xfrm>
        </p:grpSpPr>
        <p:sp>
          <p:nvSpPr>
            <p:cNvPr id="111" name="Rectangle 110"/>
            <p:cNvSpPr/>
            <p:nvPr/>
          </p:nvSpPr>
          <p:spPr bwMode="gray">
            <a:xfrm>
              <a:off x="6457975" y="2872699"/>
              <a:ext cx="859536" cy="676656"/>
            </a:xfrm>
            <a:prstGeom prst="rect">
              <a:avLst/>
            </a:prstGeom>
            <a:solidFill>
              <a:srgbClr val="D4652D"/>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112" name="Picture 111"/>
            <p:cNvPicPr>
              <a:picLocks noChangeAspect="1"/>
            </p:cNvPicPr>
            <p:nvPr/>
          </p:nvPicPr>
          <p:blipFill rotWithShape="1">
            <a:blip r:embed="rId12"/>
            <a:srcRect l="18956" t="7002"/>
            <a:stretch/>
          </p:blipFill>
          <p:spPr>
            <a:xfrm>
              <a:off x="6648440" y="2949659"/>
              <a:ext cx="494578" cy="497550"/>
            </a:xfrm>
            <a:prstGeom prst="ellipse">
              <a:avLst/>
            </a:prstGeom>
            <a:ln w="28575">
              <a:solidFill>
                <a:schemeClr val="bg2">
                  <a:lumMod val="75000"/>
                </a:schemeClr>
              </a:solidFill>
            </a:ln>
          </p:spPr>
        </p:pic>
      </p:grpSp>
      <p:cxnSp>
        <p:nvCxnSpPr>
          <p:cNvPr id="19" name="Elbow Connector 18"/>
          <p:cNvCxnSpPr>
            <a:stCxn id="423" idx="1"/>
            <a:endCxn id="111" idx="2"/>
          </p:cNvCxnSpPr>
          <p:nvPr/>
        </p:nvCxnSpPr>
        <p:spPr>
          <a:xfrm rot="10800000">
            <a:off x="2798808" y="3097326"/>
            <a:ext cx="585270" cy="1023555"/>
          </a:xfrm>
          <a:prstGeom prst="bentConnector2">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4" name="Flowchart: Off-page Connector 123"/>
          <p:cNvSpPr/>
          <p:nvPr/>
        </p:nvSpPr>
        <p:spPr bwMode="gray">
          <a:xfrm>
            <a:off x="2245138" y="1465689"/>
            <a:ext cx="1096184" cy="545129"/>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Perform &amp; Reward</a:t>
            </a:r>
          </a:p>
        </p:txBody>
      </p:sp>
      <p:cxnSp>
        <p:nvCxnSpPr>
          <p:cNvPr id="66" name="Elbow Connector 65"/>
          <p:cNvCxnSpPr>
            <a:stCxn id="104" idx="0"/>
            <a:endCxn id="124" idx="2"/>
          </p:cNvCxnSpPr>
          <p:nvPr/>
        </p:nvCxnSpPr>
        <p:spPr>
          <a:xfrm rot="16200000" flipV="1">
            <a:off x="2556849" y="2247200"/>
            <a:ext cx="472766" cy="1"/>
          </a:xfrm>
          <a:prstGeom prst="bentConnector3">
            <a:avLst>
              <a:gd name="adj1" fmla="val 5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Elbow Connector 118"/>
          <p:cNvCxnSpPr>
            <a:stCxn id="457" idx="3"/>
            <a:endCxn id="207" idx="0"/>
          </p:cNvCxnSpPr>
          <p:nvPr/>
        </p:nvCxnSpPr>
        <p:spPr>
          <a:xfrm flipH="1">
            <a:off x="3810504" y="3055165"/>
            <a:ext cx="7180435" cy="523615"/>
          </a:xfrm>
          <a:prstGeom prst="bentConnector4">
            <a:avLst>
              <a:gd name="adj1" fmla="val -3183"/>
              <a:gd name="adj2" fmla="val -300289"/>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TextBox 139"/>
          <p:cNvSpPr txBox="1"/>
          <p:nvPr/>
        </p:nvSpPr>
        <p:spPr>
          <a:xfrm>
            <a:off x="10351361" y="2254337"/>
            <a:ext cx="886873" cy="5077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Add learning activity from 360 Report</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141" name="Oval 140"/>
          <p:cNvSpPr/>
          <p:nvPr/>
        </p:nvSpPr>
        <p:spPr bwMode="gray">
          <a:xfrm>
            <a:off x="10645883" y="1999631"/>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4b</a:t>
            </a:r>
          </a:p>
        </p:txBody>
      </p:sp>
      <p:sp>
        <p:nvSpPr>
          <p:cNvPr id="146" name="Oval 145"/>
          <p:cNvSpPr/>
          <p:nvPr/>
        </p:nvSpPr>
        <p:spPr bwMode="gray">
          <a:xfrm>
            <a:off x="6256657" y="4873267"/>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6a</a:t>
            </a:r>
          </a:p>
        </p:txBody>
      </p:sp>
      <p:sp>
        <p:nvSpPr>
          <p:cNvPr id="147" name="Oval 146"/>
          <p:cNvSpPr/>
          <p:nvPr/>
        </p:nvSpPr>
        <p:spPr bwMode="gray">
          <a:xfrm>
            <a:off x="5546504" y="4247995"/>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6b</a:t>
            </a:r>
          </a:p>
        </p:txBody>
      </p:sp>
      <p:sp>
        <p:nvSpPr>
          <p:cNvPr id="150" name="Oval 149"/>
          <p:cNvSpPr/>
          <p:nvPr/>
        </p:nvSpPr>
        <p:spPr bwMode="gray">
          <a:xfrm>
            <a:off x="7775363" y="4426659"/>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7a</a:t>
            </a:r>
          </a:p>
        </p:txBody>
      </p:sp>
      <p:sp>
        <p:nvSpPr>
          <p:cNvPr id="155" name="Oval 154"/>
          <p:cNvSpPr/>
          <p:nvPr/>
        </p:nvSpPr>
        <p:spPr bwMode="gray">
          <a:xfrm>
            <a:off x="3524111" y="4742225"/>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11</a:t>
            </a:r>
          </a:p>
        </p:txBody>
      </p:sp>
      <p:sp>
        <p:nvSpPr>
          <p:cNvPr id="221" name="5-Point Star 220"/>
          <p:cNvSpPr/>
          <p:nvPr/>
        </p:nvSpPr>
        <p:spPr bwMode="gray">
          <a:xfrm>
            <a:off x="2136898" y="3458861"/>
            <a:ext cx="726952" cy="537637"/>
          </a:xfrm>
          <a:prstGeom prst="star5">
            <a:avLst/>
          </a:prstGeom>
          <a:solidFill>
            <a:schemeClr val="accent1"/>
          </a:solidFill>
          <a:ln w="6350" algn="ctr">
            <a:solidFill>
              <a:schemeClr val="tx1"/>
            </a:solidFill>
            <a:miter lim="800000"/>
            <a:headEnd/>
            <a:tailEnd/>
          </a:ln>
        </p:spPr>
        <p:txBody>
          <a:bodyPr lIns="0" tIns="0" rIns="0" bIns="0" rtlCol="0" anchor="ctr"/>
          <a:lstStyle/>
          <a:p>
            <a:pPr algn="ctr" defTabSz="914217" fontAlgn="base">
              <a:spcBef>
                <a:spcPct val="50000"/>
              </a:spcBef>
              <a:spcAft>
                <a:spcPct val="0"/>
              </a:spcAft>
              <a:buClr>
                <a:srgbClr val="F0AB00"/>
              </a:buClr>
              <a:buSzPct val="80000"/>
            </a:pPr>
            <a:r>
              <a:rPr lang="en-US" sz="1000" kern="0" dirty="0">
                <a:ea typeface="Arial Unicode MS" pitchFamily="34" charset="-128"/>
                <a:cs typeface="Arial Unicode MS" pitchFamily="34" charset="-128"/>
              </a:rPr>
              <a:t>Start</a:t>
            </a:r>
          </a:p>
        </p:txBody>
      </p:sp>
      <p:sp>
        <p:nvSpPr>
          <p:cNvPr id="113" name="TextBox 112"/>
          <p:cNvSpPr txBox="1"/>
          <p:nvPr/>
        </p:nvSpPr>
        <p:spPr>
          <a:xfrm>
            <a:off x="2404159" y="2207503"/>
            <a:ext cx="831952" cy="184623"/>
          </a:xfrm>
          <a:prstGeom prst="rect">
            <a:avLst/>
          </a:prstGeom>
          <a:solidFill>
            <a:schemeClr val="bg1"/>
          </a:solid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Goals</a:t>
            </a:r>
          </a:p>
        </p:txBody>
      </p:sp>
      <p:sp>
        <p:nvSpPr>
          <p:cNvPr id="114" name="Rectangle 113"/>
          <p:cNvSpPr/>
          <p:nvPr/>
        </p:nvSpPr>
        <p:spPr bwMode="gray">
          <a:xfrm>
            <a:off x="77594" y="1349517"/>
            <a:ext cx="11798668" cy="5167159"/>
          </a:xfrm>
          <a:prstGeom prst="rect">
            <a:avLst/>
          </a:prstGeom>
          <a:solidFill>
            <a:schemeClr val="bg1">
              <a:alpha val="68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grpSp>
        <p:nvGrpSpPr>
          <p:cNvPr id="17" name="Group 16"/>
          <p:cNvGrpSpPr/>
          <p:nvPr/>
        </p:nvGrpSpPr>
        <p:grpSpPr>
          <a:xfrm>
            <a:off x="3384077" y="3578780"/>
            <a:ext cx="857764" cy="880350"/>
            <a:chOff x="479280" y="5250613"/>
            <a:chExt cx="857963" cy="880554"/>
          </a:xfrm>
        </p:grpSpPr>
        <p:sp>
          <p:nvSpPr>
            <p:cNvPr id="207" name="TextBox 206"/>
            <p:cNvSpPr txBox="1"/>
            <p:nvPr/>
          </p:nvSpPr>
          <p:spPr>
            <a:xfrm>
              <a:off x="489733" y="5250613"/>
              <a:ext cx="832145"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Learning</a:t>
              </a:r>
            </a:p>
          </p:txBody>
        </p:sp>
        <p:sp>
          <p:nvSpPr>
            <p:cNvPr id="423" name="Rectangle 422"/>
            <p:cNvSpPr/>
            <p:nvPr/>
          </p:nvSpPr>
          <p:spPr bwMode="gray">
            <a:xfrm>
              <a:off x="479280" y="5454511"/>
              <a:ext cx="857963" cy="676656"/>
            </a:xfrm>
            <a:prstGeom prst="rect">
              <a:avLst/>
            </a:prstGeom>
            <a:solidFill>
              <a:srgbClr val="9E3039"/>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424" name="Picture 423"/>
            <p:cNvPicPr>
              <a:picLocks noChangeAspect="1"/>
            </p:cNvPicPr>
            <p:nvPr/>
          </p:nvPicPr>
          <p:blipFill rotWithShape="1">
            <a:blip r:embed="rId13"/>
            <a:srcRect b="32705"/>
            <a:stretch/>
          </p:blipFill>
          <p:spPr>
            <a:xfrm>
              <a:off x="550337" y="5537608"/>
              <a:ext cx="716035" cy="488543"/>
            </a:xfrm>
            <a:prstGeom prst="ellipse">
              <a:avLst/>
            </a:prstGeom>
            <a:ln w="28575">
              <a:solidFill>
                <a:schemeClr val="bg2">
                  <a:lumMod val="75000"/>
                </a:schemeClr>
              </a:solidFill>
            </a:ln>
          </p:spPr>
        </p:pic>
      </p:grpSp>
      <p:grpSp>
        <p:nvGrpSpPr>
          <p:cNvPr id="448" name="Group 447"/>
          <p:cNvGrpSpPr/>
          <p:nvPr/>
        </p:nvGrpSpPr>
        <p:grpSpPr>
          <a:xfrm>
            <a:off x="9558094" y="4203724"/>
            <a:ext cx="920754" cy="903691"/>
            <a:chOff x="10207550" y="3593940"/>
            <a:chExt cx="920967" cy="903900"/>
          </a:xfrm>
        </p:grpSpPr>
        <p:sp>
          <p:nvSpPr>
            <p:cNvPr id="449" name="Rectangle 448"/>
            <p:cNvSpPr/>
            <p:nvPr/>
          </p:nvSpPr>
          <p:spPr bwMode="gray">
            <a:xfrm>
              <a:off x="10239053" y="3821184"/>
              <a:ext cx="857963" cy="676656"/>
            </a:xfrm>
            <a:prstGeom prst="rect">
              <a:avLst/>
            </a:prstGeom>
            <a:solidFill>
              <a:srgbClr val="0070C0"/>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grpSp>
          <p:nvGrpSpPr>
            <p:cNvPr id="450" name="Group 449"/>
            <p:cNvGrpSpPr/>
            <p:nvPr/>
          </p:nvGrpSpPr>
          <p:grpSpPr>
            <a:xfrm>
              <a:off x="10207550" y="3593940"/>
              <a:ext cx="920967" cy="801975"/>
              <a:chOff x="9145616" y="3916564"/>
              <a:chExt cx="920967" cy="801975"/>
            </a:xfrm>
          </p:grpSpPr>
          <p:pic>
            <p:nvPicPr>
              <p:cNvPr id="451" name="Picture 450"/>
              <p:cNvPicPr>
                <a:picLocks noChangeAspect="1"/>
              </p:cNvPicPr>
              <p:nvPr/>
            </p:nvPicPr>
            <p:blipFill>
              <a:blip r:embed="rId14"/>
              <a:stretch>
                <a:fillRect/>
              </a:stretch>
            </p:blipFill>
            <p:spPr>
              <a:xfrm>
                <a:off x="9243450" y="4218393"/>
                <a:ext cx="714597" cy="500146"/>
              </a:xfrm>
              <a:prstGeom prst="ellipse">
                <a:avLst/>
              </a:prstGeom>
              <a:ln w="28575">
                <a:solidFill>
                  <a:schemeClr val="bg2">
                    <a:lumMod val="75000"/>
                  </a:schemeClr>
                </a:solidFill>
              </a:ln>
            </p:spPr>
          </p:pic>
          <p:sp>
            <p:nvSpPr>
              <p:cNvPr id="452" name="TextBox 451"/>
              <p:cNvSpPr txBox="1"/>
              <p:nvPr/>
            </p:nvSpPr>
            <p:spPr>
              <a:xfrm>
                <a:off x="9145616" y="3916564"/>
                <a:ext cx="920967"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Calibration</a:t>
                </a:r>
              </a:p>
            </p:txBody>
          </p:sp>
        </p:grpSp>
      </p:grpSp>
      <p:cxnSp>
        <p:nvCxnSpPr>
          <p:cNvPr id="122" name="Elbow Connector 121"/>
          <p:cNvCxnSpPr>
            <a:stCxn id="452" idx="3"/>
            <a:endCxn id="207" idx="0"/>
          </p:cNvCxnSpPr>
          <p:nvPr/>
        </p:nvCxnSpPr>
        <p:spPr>
          <a:xfrm flipH="1" flipV="1">
            <a:off x="3810504" y="3578781"/>
            <a:ext cx="6668344" cy="717255"/>
          </a:xfrm>
          <a:prstGeom prst="bentConnector4">
            <a:avLst>
              <a:gd name="adj1" fmla="val -15111"/>
              <a:gd name="adj2" fmla="val 391122"/>
            </a:avLst>
          </a:prstGeom>
          <a:ln w="6350">
            <a:solidFill>
              <a:schemeClr val="tx1"/>
            </a:solidFill>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49" name="Oval 148"/>
          <p:cNvSpPr/>
          <p:nvPr/>
        </p:nvSpPr>
        <p:spPr bwMode="gray">
          <a:xfrm>
            <a:off x="10805528" y="4004908"/>
            <a:ext cx="207566" cy="198535"/>
          </a:xfrm>
          <a:prstGeom prst="ellipse">
            <a:avLst/>
          </a:prstGeom>
          <a:solidFill>
            <a:srgbClr val="0070C0"/>
          </a:solidFill>
          <a:ln w="6350" algn="ctr">
            <a:noFill/>
            <a:miter lim="800000"/>
            <a:headEnd/>
            <a:tailEnd/>
          </a:ln>
          <a:effectLst>
            <a:glow rad="228600">
              <a:schemeClr val="accent1">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7b</a:t>
            </a:r>
          </a:p>
        </p:txBody>
      </p:sp>
      <p:sp>
        <p:nvSpPr>
          <p:cNvPr id="151" name="TextBox 150"/>
          <p:cNvSpPr txBox="1"/>
          <p:nvPr/>
        </p:nvSpPr>
        <p:spPr>
          <a:xfrm>
            <a:off x="10609411" y="4333922"/>
            <a:ext cx="1398874" cy="33847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Add learning activity during session</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grpSp>
        <p:nvGrpSpPr>
          <p:cNvPr id="8" name="Group 7"/>
          <p:cNvGrpSpPr/>
          <p:nvPr/>
        </p:nvGrpSpPr>
        <p:grpSpPr>
          <a:xfrm>
            <a:off x="4383954" y="1584722"/>
            <a:ext cx="5110585" cy="4810921"/>
            <a:chOff x="4383557" y="1585088"/>
            <a:chExt cx="5111768" cy="4812035"/>
          </a:xfrm>
        </p:grpSpPr>
        <p:pic>
          <p:nvPicPr>
            <p:cNvPr id="115" name="Picture 114"/>
            <p:cNvPicPr>
              <a:picLocks noChangeAspect="1"/>
            </p:cNvPicPr>
            <p:nvPr/>
          </p:nvPicPr>
          <p:blipFill rotWithShape="1">
            <a:blip r:embed="rId15"/>
            <a:srcRect r="5037"/>
            <a:stretch/>
          </p:blipFill>
          <p:spPr>
            <a:xfrm>
              <a:off x="4383557" y="4176202"/>
              <a:ext cx="5111768" cy="2220921"/>
            </a:xfrm>
            <a:prstGeom prst="rect">
              <a:avLst/>
            </a:prstGeom>
            <a:ln>
              <a:noFill/>
            </a:ln>
            <a:effectLst>
              <a:glow rad="228600">
                <a:schemeClr val="accent1">
                  <a:satMod val="175000"/>
                  <a:alpha val="40000"/>
                </a:schemeClr>
              </a:glo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16" name="Picture 115"/>
            <p:cNvPicPr>
              <a:picLocks noChangeAspect="1"/>
            </p:cNvPicPr>
            <p:nvPr/>
          </p:nvPicPr>
          <p:blipFill>
            <a:blip r:embed="rId16"/>
            <a:stretch>
              <a:fillRect/>
            </a:stretch>
          </p:blipFill>
          <p:spPr>
            <a:xfrm>
              <a:off x="7622717" y="1585088"/>
              <a:ext cx="1723161" cy="2783569"/>
            </a:xfrm>
            <a:prstGeom prst="rect">
              <a:avLst/>
            </a:prstGeom>
            <a:ln>
              <a:noFill/>
            </a:ln>
            <a:effectLst>
              <a:glow rad="228600">
                <a:schemeClr val="accent1">
                  <a:satMod val="175000"/>
                  <a:alpha val="40000"/>
                </a:schemeClr>
              </a:glo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117" name="Rounded Rectangle 116"/>
            <p:cNvSpPr/>
            <p:nvPr/>
          </p:nvSpPr>
          <p:spPr bwMode="gray">
            <a:xfrm>
              <a:off x="7655375" y="4010720"/>
              <a:ext cx="1484369" cy="309532"/>
            </a:xfrm>
            <a:prstGeom prst="roundRect">
              <a:avLst/>
            </a:prstGeom>
            <a:solidFill>
              <a:srgbClr val="F0AB00">
                <a:alpha val="27843"/>
              </a:srgbClr>
            </a:solidFill>
            <a:ln w="28575"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a:ea typeface="Arial Unicode MS" pitchFamily="34" charset="-128"/>
                <a:cs typeface="Arial Unicode MS" pitchFamily="34" charset="-128"/>
              </a:endParaRPr>
            </a:p>
          </p:txBody>
        </p:sp>
        <p:sp>
          <p:nvSpPr>
            <p:cNvPr id="118" name="Right Arrow 117"/>
            <p:cNvSpPr/>
            <p:nvPr/>
          </p:nvSpPr>
          <p:spPr bwMode="gray">
            <a:xfrm rot="20197083">
              <a:off x="6685416" y="4254723"/>
              <a:ext cx="977443" cy="341473"/>
            </a:xfrm>
            <a:prstGeom prst="rightArrow">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grpSp>
    </p:spTree>
    <p:extLst>
      <p:ext uri="{BB962C8B-B14F-4D97-AF65-F5344CB8AC3E}">
        <p14:creationId xmlns:p14="http://schemas.microsoft.com/office/powerpoint/2010/main" val="369140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15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296" y="503999"/>
            <a:ext cx="11183887" cy="738493"/>
          </a:xfrm>
        </p:spPr>
        <p:txBody>
          <a:bodyPr/>
          <a:lstStyle/>
          <a:p>
            <a:r>
              <a:rPr lang="en-US" dirty="0"/>
              <a:t>Learn &amp; Develop</a:t>
            </a:r>
            <a:br>
              <a:rPr lang="en-US" dirty="0"/>
            </a:br>
            <a:r>
              <a:rPr lang="en-US" b="0" dirty="0"/>
              <a:t>Process Interactions</a:t>
            </a:r>
            <a:endParaRPr lang="en-US" sz="1200" dirty="0"/>
          </a:p>
        </p:txBody>
      </p:sp>
      <p:sp>
        <p:nvSpPr>
          <p:cNvPr id="289" name="Flowchart: Off-page Connector 288"/>
          <p:cNvSpPr/>
          <p:nvPr/>
        </p:nvSpPr>
        <p:spPr bwMode="gray">
          <a:xfrm>
            <a:off x="407914" y="2575020"/>
            <a:ext cx="1098141" cy="532160"/>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Recruit to Hire</a:t>
            </a:r>
          </a:p>
        </p:txBody>
      </p:sp>
      <p:cxnSp>
        <p:nvCxnSpPr>
          <p:cNvPr id="242" name="Elbow Connector 241"/>
          <p:cNvCxnSpPr>
            <a:stCxn id="476" idx="1"/>
            <a:endCxn id="207" idx="3"/>
          </p:cNvCxnSpPr>
          <p:nvPr/>
        </p:nvCxnSpPr>
        <p:spPr>
          <a:xfrm rot="10800000">
            <a:off x="4226481" y="3671092"/>
            <a:ext cx="1845050" cy="2627"/>
          </a:xfrm>
          <a:prstGeom prst="bentConnector3">
            <a:avLst>
              <a:gd name="adj1" fmla="val 50000"/>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1" name="Elbow Connector 250"/>
          <p:cNvCxnSpPr>
            <a:stCxn id="422" idx="1"/>
            <a:endCxn id="475" idx="2"/>
          </p:cNvCxnSpPr>
          <p:nvPr/>
        </p:nvCxnSpPr>
        <p:spPr>
          <a:xfrm rot="10800000">
            <a:off x="6570796" y="4455602"/>
            <a:ext cx="150376" cy="378935"/>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Elbow Connector 254"/>
          <p:cNvCxnSpPr>
            <a:stCxn id="476" idx="0"/>
            <a:endCxn id="470" idx="2"/>
          </p:cNvCxnSpPr>
          <p:nvPr/>
        </p:nvCxnSpPr>
        <p:spPr>
          <a:xfrm rot="5400000" flipH="1" flipV="1">
            <a:off x="6090288" y="3101717"/>
            <a:ext cx="957273" cy="2111"/>
          </a:xfrm>
          <a:prstGeom prst="bentConnector3">
            <a:avLst>
              <a:gd name="adj1" fmla="val 50000"/>
            </a:avLst>
          </a:prstGeom>
          <a:ln w="63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482" idx="0"/>
            <a:endCxn id="420" idx="3"/>
          </p:cNvCxnSpPr>
          <p:nvPr/>
        </p:nvCxnSpPr>
        <p:spPr>
          <a:xfrm rot="16200000" flipV="1">
            <a:off x="8339036" y="4579810"/>
            <a:ext cx="286307" cy="1734577"/>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91340" y="4291583"/>
            <a:ext cx="1531288" cy="923116"/>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Employee Profile serves as a central repository for all talent data (all modules </a:t>
            </a:r>
            <a:r>
              <a:rPr lang="en-US" sz="1200" kern="0" dirty="0" err="1">
                <a:ea typeface="Arial Unicode MS" pitchFamily="34" charset="-128"/>
                <a:cs typeface="Arial Unicode MS" pitchFamily="34" charset="-128"/>
              </a:rPr>
              <a:t>feed back</a:t>
            </a:r>
            <a:r>
              <a:rPr lang="en-US" sz="1200" kern="0" dirty="0">
                <a:ea typeface="Arial Unicode MS" pitchFamily="34" charset="-128"/>
                <a:cs typeface="Arial Unicode MS" pitchFamily="34" charset="-128"/>
              </a:rPr>
              <a:t> to EP)</a:t>
            </a:r>
          </a:p>
        </p:txBody>
      </p:sp>
      <p:sp>
        <p:nvSpPr>
          <p:cNvPr id="279" name="TextBox 278"/>
          <p:cNvSpPr txBox="1"/>
          <p:nvPr/>
        </p:nvSpPr>
        <p:spPr>
          <a:xfrm>
            <a:off x="5217636" y="2726577"/>
            <a:ext cx="1329202" cy="33847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Link CPM activities to development goals</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287" name="TextBox 286"/>
          <p:cNvSpPr txBox="1"/>
          <p:nvPr/>
        </p:nvSpPr>
        <p:spPr>
          <a:xfrm>
            <a:off x="6885262" y="3051578"/>
            <a:ext cx="1173241" cy="5077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Review development goals during PM review</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316" name="TextBox 315"/>
          <p:cNvSpPr txBox="1"/>
          <p:nvPr/>
        </p:nvSpPr>
        <p:spPr>
          <a:xfrm>
            <a:off x="5817756" y="4503160"/>
            <a:ext cx="696320" cy="338476"/>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Add dev goals</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317" name="Chevron 316"/>
          <p:cNvSpPr/>
          <p:nvPr/>
        </p:nvSpPr>
        <p:spPr bwMode="gray">
          <a:xfrm>
            <a:off x="1802312" y="2782792"/>
            <a:ext cx="396837" cy="1828006"/>
          </a:xfrm>
          <a:prstGeom prst="chevron">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a:ea typeface="Arial Unicode MS" pitchFamily="34" charset="-128"/>
              <a:cs typeface="Arial Unicode MS" pitchFamily="34" charset="-128"/>
            </a:endParaRPr>
          </a:p>
        </p:txBody>
      </p:sp>
      <p:grpSp>
        <p:nvGrpSpPr>
          <p:cNvPr id="25" name="Group 24"/>
          <p:cNvGrpSpPr/>
          <p:nvPr/>
        </p:nvGrpSpPr>
        <p:grpSpPr>
          <a:xfrm>
            <a:off x="6721171" y="4742224"/>
            <a:ext cx="918855" cy="899971"/>
            <a:chOff x="15695960" y="4895968"/>
            <a:chExt cx="919068" cy="900179"/>
          </a:xfrm>
        </p:grpSpPr>
        <p:sp>
          <p:nvSpPr>
            <p:cNvPr id="420" name="Rectangle 419"/>
            <p:cNvSpPr/>
            <p:nvPr/>
          </p:nvSpPr>
          <p:spPr bwMode="gray">
            <a:xfrm>
              <a:off x="15730359" y="5119491"/>
              <a:ext cx="859536" cy="676656"/>
            </a:xfrm>
            <a:prstGeom prst="rect">
              <a:avLst/>
            </a:prstGeom>
            <a:solidFill>
              <a:srgbClr val="2B3F7B"/>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421" name="Picture 420"/>
            <p:cNvPicPr>
              <a:picLocks noChangeAspect="1"/>
            </p:cNvPicPr>
            <p:nvPr/>
          </p:nvPicPr>
          <p:blipFill>
            <a:blip r:embed="rId3"/>
            <a:stretch>
              <a:fillRect/>
            </a:stretch>
          </p:blipFill>
          <p:spPr>
            <a:xfrm>
              <a:off x="15827932" y="5211811"/>
              <a:ext cx="689620" cy="492586"/>
            </a:xfrm>
            <a:prstGeom prst="ellipse">
              <a:avLst/>
            </a:prstGeom>
            <a:ln w="28575">
              <a:solidFill>
                <a:schemeClr val="bg2">
                  <a:lumMod val="75000"/>
                </a:schemeClr>
              </a:solidFill>
            </a:ln>
          </p:spPr>
        </p:pic>
        <p:sp>
          <p:nvSpPr>
            <p:cNvPr id="422" name="TextBox 421"/>
            <p:cNvSpPr txBox="1"/>
            <p:nvPr/>
          </p:nvSpPr>
          <p:spPr>
            <a:xfrm>
              <a:off x="15695960" y="4895968"/>
              <a:ext cx="919068"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Succession</a:t>
              </a:r>
            </a:p>
          </p:txBody>
        </p:sp>
      </p:grpSp>
      <p:grpSp>
        <p:nvGrpSpPr>
          <p:cNvPr id="17" name="Group 16"/>
          <p:cNvGrpSpPr/>
          <p:nvPr/>
        </p:nvGrpSpPr>
        <p:grpSpPr>
          <a:xfrm>
            <a:off x="3384077" y="3578780"/>
            <a:ext cx="857764" cy="880350"/>
            <a:chOff x="479280" y="5250613"/>
            <a:chExt cx="857963" cy="880554"/>
          </a:xfrm>
        </p:grpSpPr>
        <p:sp>
          <p:nvSpPr>
            <p:cNvPr id="207" name="TextBox 206"/>
            <p:cNvSpPr txBox="1"/>
            <p:nvPr/>
          </p:nvSpPr>
          <p:spPr>
            <a:xfrm>
              <a:off x="489733" y="5250613"/>
              <a:ext cx="832145"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Learning</a:t>
              </a:r>
            </a:p>
          </p:txBody>
        </p:sp>
        <p:sp>
          <p:nvSpPr>
            <p:cNvPr id="423" name="Rectangle 422"/>
            <p:cNvSpPr/>
            <p:nvPr/>
          </p:nvSpPr>
          <p:spPr bwMode="gray">
            <a:xfrm>
              <a:off x="479280" y="5454511"/>
              <a:ext cx="857963" cy="676656"/>
            </a:xfrm>
            <a:prstGeom prst="rect">
              <a:avLst/>
            </a:prstGeom>
            <a:solidFill>
              <a:srgbClr val="9E3039"/>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424" name="Picture 423"/>
            <p:cNvPicPr>
              <a:picLocks noChangeAspect="1"/>
            </p:cNvPicPr>
            <p:nvPr/>
          </p:nvPicPr>
          <p:blipFill rotWithShape="1">
            <a:blip r:embed="rId4"/>
            <a:srcRect b="32705"/>
            <a:stretch/>
          </p:blipFill>
          <p:spPr>
            <a:xfrm>
              <a:off x="550337" y="5537608"/>
              <a:ext cx="716035" cy="488543"/>
            </a:xfrm>
            <a:prstGeom prst="ellipse">
              <a:avLst/>
            </a:prstGeom>
            <a:ln w="28575">
              <a:solidFill>
                <a:schemeClr val="bg2">
                  <a:lumMod val="75000"/>
                </a:schemeClr>
              </a:solidFill>
            </a:ln>
          </p:spPr>
        </p:pic>
      </p:grpSp>
      <p:grpSp>
        <p:nvGrpSpPr>
          <p:cNvPr id="453" name="Group 452"/>
          <p:cNvGrpSpPr/>
          <p:nvPr/>
        </p:nvGrpSpPr>
        <p:grpSpPr>
          <a:xfrm>
            <a:off x="9878825" y="2962854"/>
            <a:ext cx="1112113" cy="912767"/>
            <a:chOff x="6515448" y="5413925"/>
            <a:chExt cx="1112370" cy="912978"/>
          </a:xfrm>
        </p:grpSpPr>
        <p:grpSp>
          <p:nvGrpSpPr>
            <p:cNvPr id="454" name="Group 453"/>
            <p:cNvGrpSpPr/>
            <p:nvPr/>
          </p:nvGrpSpPr>
          <p:grpSpPr>
            <a:xfrm>
              <a:off x="6515448" y="5413925"/>
              <a:ext cx="1112370" cy="912978"/>
              <a:chOff x="4708528" y="4392165"/>
              <a:chExt cx="1112370" cy="912978"/>
            </a:xfrm>
          </p:grpSpPr>
          <p:sp>
            <p:nvSpPr>
              <p:cNvPr id="456" name="Rectangle 455"/>
              <p:cNvSpPr/>
              <p:nvPr/>
            </p:nvSpPr>
            <p:spPr bwMode="gray">
              <a:xfrm>
                <a:off x="4835732" y="4628487"/>
                <a:ext cx="857963" cy="676656"/>
              </a:xfrm>
              <a:prstGeom prst="rect">
                <a:avLst/>
              </a:prstGeom>
              <a:solidFill>
                <a:schemeClr val="accent1">
                  <a:lumMod val="75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57" name="TextBox 456"/>
              <p:cNvSpPr txBox="1"/>
              <p:nvPr/>
            </p:nvSpPr>
            <p:spPr>
              <a:xfrm>
                <a:off x="4708528" y="4392165"/>
                <a:ext cx="1112370"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Multi-Rater 360</a:t>
                </a:r>
              </a:p>
            </p:txBody>
          </p:sp>
        </p:grpSp>
        <p:pic>
          <p:nvPicPr>
            <p:cNvPr id="455" name="Picture 454"/>
            <p:cNvPicPr>
              <a:picLocks noChangeAspect="1"/>
            </p:cNvPicPr>
            <p:nvPr/>
          </p:nvPicPr>
          <p:blipFill>
            <a:blip r:embed="rId5"/>
            <a:stretch>
              <a:fillRect/>
            </a:stretch>
          </p:blipFill>
          <p:spPr>
            <a:xfrm>
              <a:off x="6764867" y="5725469"/>
              <a:ext cx="632515" cy="501638"/>
            </a:xfrm>
            <a:prstGeom prst="ellipse">
              <a:avLst/>
            </a:prstGeom>
            <a:ln w="28575">
              <a:solidFill>
                <a:schemeClr val="bg2">
                  <a:lumMod val="75000"/>
                </a:schemeClr>
              </a:solidFill>
            </a:ln>
          </p:spPr>
        </p:pic>
      </p:grpSp>
      <p:cxnSp>
        <p:nvCxnSpPr>
          <p:cNvPr id="458" name="Elbow Connector 457"/>
          <p:cNvCxnSpPr>
            <a:stCxn id="456" idx="1"/>
            <a:endCxn id="475" idx="3"/>
          </p:cNvCxnSpPr>
          <p:nvPr/>
        </p:nvCxnSpPr>
        <p:spPr>
          <a:xfrm rot="10800000" flipV="1">
            <a:off x="6999676" y="3537370"/>
            <a:ext cx="3006324" cy="578239"/>
          </a:xfrm>
          <a:prstGeom prst="bentConnector3">
            <a:avLst>
              <a:gd name="adj1" fmla="val 5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65" name="Group 464"/>
          <p:cNvGrpSpPr/>
          <p:nvPr/>
        </p:nvGrpSpPr>
        <p:grpSpPr>
          <a:xfrm>
            <a:off x="7587866" y="1815008"/>
            <a:ext cx="994510" cy="907091"/>
            <a:chOff x="9228648" y="2652564"/>
            <a:chExt cx="994740" cy="907301"/>
          </a:xfrm>
        </p:grpSpPr>
        <p:sp>
          <p:nvSpPr>
            <p:cNvPr id="466" name="Rectangle 465"/>
            <p:cNvSpPr/>
            <p:nvPr/>
          </p:nvSpPr>
          <p:spPr bwMode="gray">
            <a:xfrm>
              <a:off x="9310214" y="2883209"/>
              <a:ext cx="857963" cy="676656"/>
            </a:xfrm>
            <a:prstGeom prst="rect">
              <a:avLst/>
            </a:prstGeom>
            <a:solidFill>
              <a:srgbClr val="0FAAFF"/>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67" name="TextBox 466"/>
            <p:cNvSpPr txBox="1"/>
            <p:nvPr/>
          </p:nvSpPr>
          <p:spPr>
            <a:xfrm>
              <a:off x="9228648" y="2652564"/>
              <a:ext cx="994740"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Performance</a:t>
              </a:r>
            </a:p>
          </p:txBody>
        </p:sp>
        <p:pic>
          <p:nvPicPr>
            <p:cNvPr id="468" name="Picture 467"/>
            <p:cNvPicPr>
              <a:picLocks noChangeAspect="1"/>
            </p:cNvPicPr>
            <p:nvPr/>
          </p:nvPicPr>
          <p:blipFill>
            <a:blip r:embed="rId6"/>
            <a:stretch>
              <a:fillRect/>
            </a:stretch>
          </p:blipFill>
          <p:spPr>
            <a:xfrm>
              <a:off x="9436371" y="2940682"/>
              <a:ext cx="618435" cy="538638"/>
            </a:xfrm>
            <a:prstGeom prst="ellipse">
              <a:avLst/>
            </a:prstGeom>
            <a:ln w="28575">
              <a:solidFill>
                <a:schemeClr val="bg2">
                  <a:lumMod val="75000"/>
                </a:schemeClr>
              </a:solidFill>
            </a:ln>
          </p:spPr>
        </p:pic>
      </p:grpSp>
      <p:cxnSp>
        <p:nvCxnSpPr>
          <p:cNvPr id="260" name="Elbow Connector 259"/>
          <p:cNvCxnSpPr>
            <a:stCxn id="476" idx="3"/>
            <a:endCxn id="466" idx="2"/>
          </p:cNvCxnSpPr>
          <p:nvPr/>
        </p:nvCxnSpPr>
        <p:spPr>
          <a:xfrm flipV="1">
            <a:off x="7064209" y="2722099"/>
            <a:ext cx="1034087" cy="951621"/>
          </a:xfrm>
          <a:prstGeom prst="bentConnector2">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69" name="Group 468"/>
          <p:cNvGrpSpPr/>
          <p:nvPr/>
        </p:nvGrpSpPr>
        <p:grpSpPr>
          <a:xfrm>
            <a:off x="5992829" y="1734936"/>
            <a:ext cx="1187770" cy="889199"/>
            <a:chOff x="7737214" y="2659950"/>
            <a:chExt cx="1188045" cy="889405"/>
          </a:xfrm>
        </p:grpSpPr>
        <p:sp>
          <p:nvSpPr>
            <p:cNvPr id="470" name="Rectangle 469"/>
            <p:cNvSpPr/>
            <p:nvPr/>
          </p:nvSpPr>
          <p:spPr bwMode="gray">
            <a:xfrm>
              <a:off x="7884731" y="2872699"/>
              <a:ext cx="859536" cy="676656"/>
            </a:xfrm>
            <a:prstGeom prst="rect">
              <a:avLst/>
            </a:prstGeom>
            <a:solidFill>
              <a:srgbClr val="92D050"/>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71" name="TextBox 470"/>
            <p:cNvSpPr txBox="1"/>
            <p:nvPr/>
          </p:nvSpPr>
          <p:spPr>
            <a:xfrm>
              <a:off x="7737214" y="2659950"/>
              <a:ext cx="1188045" cy="188192"/>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Continuous PM</a:t>
              </a:r>
            </a:p>
          </p:txBody>
        </p:sp>
        <p:pic>
          <p:nvPicPr>
            <p:cNvPr id="472" name="Picture 471"/>
            <p:cNvPicPr>
              <a:picLocks noChangeAspect="1"/>
            </p:cNvPicPr>
            <p:nvPr/>
          </p:nvPicPr>
          <p:blipFill>
            <a:blip r:embed="rId7"/>
            <a:stretch>
              <a:fillRect/>
            </a:stretch>
          </p:blipFill>
          <p:spPr>
            <a:xfrm>
              <a:off x="7961380" y="2966820"/>
              <a:ext cx="745295" cy="470109"/>
            </a:xfrm>
            <a:prstGeom prst="ellipse">
              <a:avLst/>
            </a:prstGeom>
            <a:ln w="28575">
              <a:solidFill>
                <a:schemeClr val="bg2">
                  <a:lumMod val="75000"/>
                </a:schemeClr>
              </a:solidFill>
            </a:ln>
          </p:spPr>
        </p:pic>
      </p:grpSp>
      <p:grpSp>
        <p:nvGrpSpPr>
          <p:cNvPr id="474" name="Group 473"/>
          <p:cNvGrpSpPr/>
          <p:nvPr/>
        </p:nvGrpSpPr>
        <p:grpSpPr>
          <a:xfrm>
            <a:off x="6071529" y="3581408"/>
            <a:ext cx="992680" cy="874193"/>
            <a:chOff x="7676987" y="4055982"/>
            <a:chExt cx="992910" cy="874395"/>
          </a:xfrm>
        </p:grpSpPr>
        <p:sp>
          <p:nvSpPr>
            <p:cNvPr id="475" name="Rectangle 474"/>
            <p:cNvSpPr/>
            <p:nvPr/>
          </p:nvSpPr>
          <p:spPr bwMode="gray">
            <a:xfrm>
              <a:off x="7747386" y="4250239"/>
              <a:ext cx="857963" cy="680138"/>
            </a:xfrm>
            <a:prstGeom prst="rect">
              <a:avLst/>
            </a:prstGeom>
            <a:solidFill>
              <a:schemeClr val="accent1"/>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76" name="TextBox 475"/>
            <p:cNvSpPr txBox="1"/>
            <p:nvPr/>
          </p:nvSpPr>
          <p:spPr>
            <a:xfrm>
              <a:off x="7676987" y="4055982"/>
              <a:ext cx="992910"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Development</a:t>
              </a:r>
            </a:p>
          </p:txBody>
        </p:sp>
        <p:pic>
          <p:nvPicPr>
            <p:cNvPr id="477" name="Picture 476"/>
            <p:cNvPicPr>
              <a:picLocks noChangeAspect="1"/>
            </p:cNvPicPr>
            <p:nvPr/>
          </p:nvPicPr>
          <p:blipFill>
            <a:blip r:embed="rId8"/>
            <a:stretch>
              <a:fillRect/>
            </a:stretch>
          </p:blipFill>
          <p:spPr>
            <a:xfrm>
              <a:off x="7796594" y="4347401"/>
              <a:ext cx="757998" cy="477642"/>
            </a:xfrm>
            <a:prstGeom prst="ellipse">
              <a:avLst/>
            </a:prstGeom>
            <a:ln w="28575">
              <a:solidFill>
                <a:schemeClr val="bg2">
                  <a:lumMod val="75000"/>
                </a:schemeClr>
              </a:solidFill>
            </a:ln>
          </p:spPr>
        </p:pic>
      </p:grpSp>
      <p:grpSp>
        <p:nvGrpSpPr>
          <p:cNvPr id="480" name="Group 479"/>
          <p:cNvGrpSpPr/>
          <p:nvPr/>
        </p:nvGrpSpPr>
        <p:grpSpPr>
          <a:xfrm>
            <a:off x="8901825" y="5590252"/>
            <a:ext cx="857764" cy="912766"/>
            <a:chOff x="2680796" y="2585102"/>
            <a:chExt cx="857963" cy="912977"/>
          </a:xfrm>
        </p:grpSpPr>
        <p:sp>
          <p:nvSpPr>
            <p:cNvPr id="481" name="Rectangle 480"/>
            <p:cNvSpPr/>
            <p:nvPr/>
          </p:nvSpPr>
          <p:spPr bwMode="gray">
            <a:xfrm>
              <a:off x="2680796" y="2821423"/>
              <a:ext cx="857963" cy="676656"/>
            </a:xfrm>
            <a:prstGeom prst="rect">
              <a:avLst/>
            </a:prstGeom>
            <a:solidFill>
              <a:schemeClr val="accent6">
                <a:lumMod val="75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82" name="TextBox 481"/>
            <p:cNvSpPr txBox="1"/>
            <p:nvPr/>
          </p:nvSpPr>
          <p:spPr>
            <a:xfrm>
              <a:off x="2736536" y="2585102"/>
              <a:ext cx="784031"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Recruiting</a:t>
              </a:r>
            </a:p>
          </p:txBody>
        </p:sp>
        <p:pic>
          <p:nvPicPr>
            <p:cNvPr id="483" name="Picture 482"/>
            <p:cNvPicPr>
              <a:picLocks noChangeAspect="1"/>
            </p:cNvPicPr>
            <p:nvPr/>
          </p:nvPicPr>
          <p:blipFill>
            <a:blip r:embed="rId9"/>
            <a:stretch>
              <a:fillRect/>
            </a:stretch>
          </p:blipFill>
          <p:spPr>
            <a:xfrm>
              <a:off x="2862745" y="2904770"/>
              <a:ext cx="487072" cy="505452"/>
            </a:xfrm>
            <a:prstGeom prst="ellipse">
              <a:avLst/>
            </a:prstGeom>
            <a:ln w="28575">
              <a:solidFill>
                <a:schemeClr val="bg2">
                  <a:lumMod val="75000"/>
                </a:schemeClr>
              </a:solidFill>
            </a:ln>
          </p:spPr>
        </p:pic>
      </p:grpSp>
      <p:sp>
        <p:nvSpPr>
          <p:cNvPr id="493" name="TextBox 492"/>
          <p:cNvSpPr txBox="1"/>
          <p:nvPr/>
        </p:nvSpPr>
        <p:spPr>
          <a:xfrm>
            <a:off x="8552733" y="3380323"/>
            <a:ext cx="1398874" cy="33847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Add development goals from 360 Report</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189" name="TextBox 188"/>
          <p:cNvSpPr txBox="1"/>
          <p:nvPr/>
        </p:nvSpPr>
        <p:spPr>
          <a:xfrm>
            <a:off x="4527240" y="3339499"/>
            <a:ext cx="1407349" cy="5077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Select from learning when defining development goals</a:t>
            </a:r>
          </a:p>
        </p:txBody>
      </p:sp>
      <p:grpSp>
        <p:nvGrpSpPr>
          <p:cNvPr id="71" name="Group 70"/>
          <p:cNvGrpSpPr/>
          <p:nvPr/>
        </p:nvGrpSpPr>
        <p:grpSpPr>
          <a:xfrm>
            <a:off x="4640635" y="5424809"/>
            <a:ext cx="1294231" cy="870922"/>
            <a:chOff x="10919537" y="2368421"/>
            <a:chExt cx="1294531" cy="871124"/>
          </a:xfrm>
        </p:grpSpPr>
        <p:sp>
          <p:nvSpPr>
            <p:cNvPr id="72" name="Rectangle 71"/>
            <p:cNvSpPr/>
            <p:nvPr/>
          </p:nvSpPr>
          <p:spPr bwMode="gray">
            <a:xfrm>
              <a:off x="11120297" y="2562889"/>
              <a:ext cx="859536" cy="676656"/>
            </a:xfrm>
            <a:prstGeom prst="rect">
              <a:avLst/>
            </a:prstGeom>
            <a:solidFill>
              <a:schemeClr val="bg1">
                <a:lumMod val="50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73" name="TextBox 72"/>
            <p:cNvSpPr txBox="1"/>
            <p:nvPr/>
          </p:nvSpPr>
          <p:spPr>
            <a:xfrm>
              <a:off x="10919537" y="2368421"/>
              <a:ext cx="1294531"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Central</a:t>
              </a:r>
            </a:p>
          </p:txBody>
        </p:sp>
      </p:grpSp>
      <p:pic>
        <p:nvPicPr>
          <p:cNvPr id="74" name="Picture 73"/>
          <p:cNvPicPr>
            <a:picLocks noChangeAspect="1"/>
          </p:cNvPicPr>
          <p:nvPr/>
        </p:nvPicPr>
        <p:blipFill>
          <a:blip r:embed="rId10"/>
          <a:stretch>
            <a:fillRect/>
          </a:stretch>
        </p:blipFill>
        <p:spPr>
          <a:xfrm>
            <a:off x="4976884" y="5662397"/>
            <a:ext cx="634156" cy="569937"/>
          </a:xfrm>
          <a:prstGeom prst="roundRect">
            <a:avLst/>
          </a:prstGeom>
          <a:ln w="28575">
            <a:solidFill>
              <a:schemeClr val="bg2">
                <a:lumMod val="50000"/>
              </a:schemeClr>
            </a:solidFill>
          </a:ln>
        </p:spPr>
      </p:pic>
      <p:cxnSp>
        <p:nvCxnSpPr>
          <p:cNvPr id="4" name="Elbow Connector 3"/>
          <p:cNvCxnSpPr>
            <a:stCxn id="72" idx="3"/>
            <a:endCxn id="420" idx="2"/>
          </p:cNvCxnSpPr>
          <p:nvPr/>
        </p:nvCxnSpPr>
        <p:spPr>
          <a:xfrm flipV="1">
            <a:off x="5700686" y="5642195"/>
            <a:ext cx="1484545" cy="315287"/>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449" idx="1"/>
            <a:endCxn id="475" idx="3"/>
          </p:cNvCxnSpPr>
          <p:nvPr/>
        </p:nvCxnSpPr>
        <p:spPr>
          <a:xfrm rot="10800000">
            <a:off x="6999678" y="4115610"/>
            <a:ext cx="2589913" cy="653555"/>
          </a:xfrm>
          <a:prstGeom prst="bentConnector3">
            <a:avLst>
              <a:gd name="adj1" fmla="val 59627"/>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8166549" y="4363363"/>
            <a:ext cx="1314481" cy="33847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Add development goals during session</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cxnSp>
        <p:nvCxnSpPr>
          <p:cNvPr id="23" name="Elbow Connector 22"/>
          <p:cNvCxnSpPr>
            <a:stCxn id="457" idx="1"/>
            <a:endCxn id="466" idx="3"/>
          </p:cNvCxnSpPr>
          <p:nvPr/>
        </p:nvCxnSpPr>
        <p:spPr>
          <a:xfrm rot="10800000">
            <a:off x="8527179" y="2383849"/>
            <a:ext cx="1351648" cy="671317"/>
          </a:xfrm>
          <a:prstGeom prst="bentConnector3">
            <a:avLst>
              <a:gd name="adj1" fmla="val 6998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8976837" y="2416081"/>
            <a:ext cx="1135941" cy="5077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Review Detailed 360 Report during PM review</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88" name="Flowchart: Off-page Connector 87"/>
          <p:cNvSpPr/>
          <p:nvPr/>
        </p:nvSpPr>
        <p:spPr bwMode="gray">
          <a:xfrm>
            <a:off x="8880018" y="1621176"/>
            <a:ext cx="879571" cy="405012"/>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Perform &amp; Reward</a:t>
            </a:r>
          </a:p>
        </p:txBody>
      </p:sp>
      <p:cxnSp>
        <p:nvCxnSpPr>
          <p:cNvPr id="26" name="Elbow Connector 25"/>
          <p:cNvCxnSpPr>
            <a:stCxn id="467" idx="3"/>
            <a:endCxn id="88" idx="1"/>
          </p:cNvCxnSpPr>
          <p:nvPr/>
        </p:nvCxnSpPr>
        <p:spPr>
          <a:xfrm flipV="1">
            <a:off x="8582376" y="1823682"/>
            <a:ext cx="297641" cy="83638"/>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7" name="Group 76"/>
          <p:cNvGrpSpPr/>
          <p:nvPr/>
        </p:nvGrpSpPr>
        <p:grpSpPr>
          <a:xfrm>
            <a:off x="3359686" y="5187933"/>
            <a:ext cx="882446" cy="891969"/>
            <a:chOff x="9353737" y="3470275"/>
            <a:chExt cx="882650" cy="892175"/>
          </a:xfrm>
        </p:grpSpPr>
        <p:sp>
          <p:nvSpPr>
            <p:cNvPr id="78" name="Rectangle 77"/>
            <p:cNvSpPr>
              <a:spLocks noChangeArrowheads="1"/>
            </p:cNvSpPr>
            <p:nvPr/>
          </p:nvSpPr>
          <p:spPr bwMode="auto">
            <a:xfrm>
              <a:off x="9353737" y="3663950"/>
              <a:ext cx="882650" cy="698500"/>
            </a:xfrm>
            <a:prstGeom prst="rect">
              <a:avLst/>
            </a:prstGeom>
            <a:solidFill>
              <a:srgbClr val="FFD0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79" name="Rectangle 78"/>
            <p:cNvSpPr>
              <a:spLocks noChangeArrowheads="1"/>
            </p:cNvSpPr>
            <p:nvPr/>
          </p:nvSpPr>
          <p:spPr bwMode="auto">
            <a:xfrm>
              <a:off x="9593449" y="3470275"/>
              <a:ext cx="42227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217"/>
              <a:r>
                <a:rPr lang="en-US" altLang="en-US" sz="1200" b="1" dirty="0">
                  <a:solidFill>
                    <a:srgbClr val="7F7F7F"/>
                  </a:solidFill>
                </a:rPr>
                <a:t>Jam</a:t>
              </a:r>
              <a:endParaRPr lang="en-US" altLang="en-US" sz="1800" dirty="0"/>
            </a:p>
          </p:txBody>
        </p:sp>
        <p:pic>
          <p:nvPicPr>
            <p:cNvPr id="81" name="Picture 3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60099" y="3725863"/>
              <a:ext cx="673100" cy="5826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Freeform 39"/>
            <p:cNvSpPr>
              <a:spLocks/>
            </p:cNvSpPr>
            <p:nvPr/>
          </p:nvSpPr>
          <p:spPr bwMode="auto">
            <a:xfrm>
              <a:off x="9445812" y="3706813"/>
              <a:ext cx="696913" cy="614363"/>
            </a:xfrm>
            <a:custGeom>
              <a:avLst/>
              <a:gdLst>
                <a:gd name="T0" fmla="*/ 219 w 439"/>
                <a:gd name="T1" fmla="*/ 0 h 387"/>
                <a:gd name="T2" fmla="*/ 242 w 439"/>
                <a:gd name="T3" fmla="*/ 1 h 387"/>
                <a:gd name="T4" fmla="*/ 263 w 439"/>
                <a:gd name="T5" fmla="*/ 5 h 387"/>
                <a:gd name="T6" fmla="*/ 284 w 439"/>
                <a:gd name="T7" fmla="*/ 9 h 387"/>
                <a:gd name="T8" fmla="*/ 305 w 439"/>
                <a:gd name="T9" fmla="*/ 16 h 387"/>
                <a:gd name="T10" fmla="*/ 324 w 439"/>
                <a:gd name="T11" fmla="*/ 24 h 387"/>
                <a:gd name="T12" fmla="*/ 342 w 439"/>
                <a:gd name="T13" fmla="*/ 33 h 387"/>
                <a:gd name="T14" fmla="*/ 374 w 439"/>
                <a:gd name="T15" fmla="*/ 56 h 387"/>
                <a:gd name="T16" fmla="*/ 388 w 439"/>
                <a:gd name="T17" fmla="*/ 71 h 387"/>
                <a:gd name="T18" fmla="*/ 401 w 439"/>
                <a:gd name="T19" fmla="*/ 85 h 387"/>
                <a:gd name="T20" fmla="*/ 412 w 439"/>
                <a:gd name="T21" fmla="*/ 101 h 387"/>
                <a:gd name="T22" fmla="*/ 421 w 439"/>
                <a:gd name="T23" fmla="*/ 118 h 387"/>
                <a:gd name="T24" fmla="*/ 429 w 439"/>
                <a:gd name="T25" fmla="*/ 136 h 387"/>
                <a:gd name="T26" fmla="*/ 434 w 439"/>
                <a:gd name="T27" fmla="*/ 154 h 387"/>
                <a:gd name="T28" fmla="*/ 438 w 439"/>
                <a:gd name="T29" fmla="*/ 174 h 387"/>
                <a:gd name="T30" fmla="*/ 439 w 439"/>
                <a:gd name="T31" fmla="*/ 194 h 387"/>
                <a:gd name="T32" fmla="*/ 438 w 439"/>
                <a:gd name="T33" fmla="*/ 213 h 387"/>
                <a:gd name="T34" fmla="*/ 434 w 439"/>
                <a:gd name="T35" fmla="*/ 233 h 387"/>
                <a:gd name="T36" fmla="*/ 429 w 439"/>
                <a:gd name="T37" fmla="*/ 251 h 387"/>
                <a:gd name="T38" fmla="*/ 421 w 439"/>
                <a:gd name="T39" fmla="*/ 269 h 387"/>
                <a:gd name="T40" fmla="*/ 412 w 439"/>
                <a:gd name="T41" fmla="*/ 286 h 387"/>
                <a:gd name="T42" fmla="*/ 401 w 439"/>
                <a:gd name="T43" fmla="*/ 302 h 387"/>
                <a:gd name="T44" fmla="*/ 388 w 439"/>
                <a:gd name="T45" fmla="*/ 317 h 387"/>
                <a:gd name="T46" fmla="*/ 374 w 439"/>
                <a:gd name="T47" fmla="*/ 331 h 387"/>
                <a:gd name="T48" fmla="*/ 342 w 439"/>
                <a:gd name="T49" fmla="*/ 354 h 387"/>
                <a:gd name="T50" fmla="*/ 324 w 439"/>
                <a:gd name="T51" fmla="*/ 364 h 387"/>
                <a:gd name="T52" fmla="*/ 305 w 439"/>
                <a:gd name="T53" fmla="*/ 372 h 387"/>
                <a:gd name="T54" fmla="*/ 284 w 439"/>
                <a:gd name="T55" fmla="*/ 378 h 387"/>
                <a:gd name="T56" fmla="*/ 263 w 439"/>
                <a:gd name="T57" fmla="*/ 383 h 387"/>
                <a:gd name="T58" fmla="*/ 242 w 439"/>
                <a:gd name="T59" fmla="*/ 386 h 387"/>
                <a:gd name="T60" fmla="*/ 219 w 439"/>
                <a:gd name="T61" fmla="*/ 387 h 387"/>
                <a:gd name="T62" fmla="*/ 197 w 439"/>
                <a:gd name="T63" fmla="*/ 386 h 387"/>
                <a:gd name="T64" fmla="*/ 175 w 439"/>
                <a:gd name="T65" fmla="*/ 383 h 387"/>
                <a:gd name="T66" fmla="*/ 154 w 439"/>
                <a:gd name="T67" fmla="*/ 378 h 387"/>
                <a:gd name="T68" fmla="*/ 134 w 439"/>
                <a:gd name="T69" fmla="*/ 372 h 387"/>
                <a:gd name="T70" fmla="*/ 115 w 439"/>
                <a:gd name="T71" fmla="*/ 364 h 387"/>
                <a:gd name="T72" fmla="*/ 97 w 439"/>
                <a:gd name="T73" fmla="*/ 354 h 387"/>
                <a:gd name="T74" fmla="*/ 65 w 439"/>
                <a:gd name="T75" fmla="*/ 331 h 387"/>
                <a:gd name="T76" fmla="*/ 50 w 439"/>
                <a:gd name="T77" fmla="*/ 317 h 387"/>
                <a:gd name="T78" fmla="*/ 38 w 439"/>
                <a:gd name="T79" fmla="*/ 302 h 387"/>
                <a:gd name="T80" fmla="*/ 27 w 439"/>
                <a:gd name="T81" fmla="*/ 286 h 387"/>
                <a:gd name="T82" fmla="*/ 17 w 439"/>
                <a:gd name="T83" fmla="*/ 269 h 387"/>
                <a:gd name="T84" fmla="*/ 10 w 439"/>
                <a:gd name="T85" fmla="*/ 251 h 387"/>
                <a:gd name="T86" fmla="*/ 4 w 439"/>
                <a:gd name="T87" fmla="*/ 233 h 387"/>
                <a:gd name="T88" fmla="*/ 1 w 439"/>
                <a:gd name="T89" fmla="*/ 213 h 387"/>
                <a:gd name="T90" fmla="*/ 0 w 439"/>
                <a:gd name="T91" fmla="*/ 194 h 387"/>
                <a:gd name="T92" fmla="*/ 1 w 439"/>
                <a:gd name="T93" fmla="*/ 174 h 387"/>
                <a:gd name="T94" fmla="*/ 4 w 439"/>
                <a:gd name="T95" fmla="*/ 154 h 387"/>
                <a:gd name="T96" fmla="*/ 10 w 439"/>
                <a:gd name="T97" fmla="*/ 136 h 387"/>
                <a:gd name="T98" fmla="*/ 17 w 439"/>
                <a:gd name="T99" fmla="*/ 118 h 387"/>
                <a:gd name="T100" fmla="*/ 27 w 439"/>
                <a:gd name="T101" fmla="*/ 101 h 387"/>
                <a:gd name="T102" fmla="*/ 38 w 439"/>
                <a:gd name="T103" fmla="*/ 85 h 387"/>
                <a:gd name="T104" fmla="*/ 50 w 439"/>
                <a:gd name="T105" fmla="*/ 71 h 387"/>
                <a:gd name="T106" fmla="*/ 65 w 439"/>
                <a:gd name="T107" fmla="*/ 56 h 387"/>
                <a:gd name="T108" fmla="*/ 97 w 439"/>
                <a:gd name="T109" fmla="*/ 33 h 387"/>
                <a:gd name="T110" fmla="*/ 115 w 439"/>
                <a:gd name="T111" fmla="*/ 24 h 387"/>
                <a:gd name="T112" fmla="*/ 134 w 439"/>
                <a:gd name="T113" fmla="*/ 16 h 387"/>
                <a:gd name="T114" fmla="*/ 154 w 439"/>
                <a:gd name="T115" fmla="*/ 9 h 387"/>
                <a:gd name="T116" fmla="*/ 175 w 439"/>
                <a:gd name="T117" fmla="*/ 5 h 387"/>
                <a:gd name="T118" fmla="*/ 197 w 439"/>
                <a:gd name="T119" fmla="*/ 1 h 387"/>
                <a:gd name="T120" fmla="*/ 219 w 439"/>
                <a:gd name="T121"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9" h="387">
                  <a:moveTo>
                    <a:pt x="219" y="0"/>
                  </a:moveTo>
                  <a:lnTo>
                    <a:pt x="242" y="1"/>
                  </a:lnTo>
                  <a:lnTo>
                    <a:pt x="263" y="5"/>
                  </a:lnTo>
                  <a:lnTo>
                    <a:pt x="284" y="9"/>
                  </a:lnTo>
                  <a:lnTo>
                    <a:pt x="305" y="16"/>
                  </a:lnTo>
                  <a:lnTo>
                    <a:pt x="324" y="24"/>
                  </a:lnTo>
                  <a:lnTo>
                    <a:pt x="342" y="33"/>
                  </a:lnTo>
                  <a:lnTo>
                    <a:pt x="374" y="56"/>
                  </a:lnTo>
                  <a:lnTo>
                    <a:pt x="388" y="71"/>
                  </a:lnTo>
                  <a:lnTo>
                    <a:pt x="401" y="85"/>
                  </a:lnTo>
                  <a:lnTo>
                    <a:pt x="412" y="101"/>
                  </a:lnTo>
                  <a:lnTo>
                    <a:pt x="421" y="118"/>
                  </a:lnTo>
                  <a:lnTo>
                    <a:pt x="429" y="136"/>
                  </a:lnTo>
                  <a:lnTo>
                    <a:pt x="434" y="154"/>
                  </a:lnTo>
                  <a:lnTo>
                    <a:pt x="438" y="174"/>
                  </a:lnTo>
                  <a:lnTo>
                    <a:pt x="439" y="194"/>
                  </a:lnTo>
                  <a:lnTo>
                    <a:pt x="438" y="213"/>
                  </a:lnTo>
                  <a:lnTo>
                    <a:pt x="434" y="233"/>
                  </a:lnTo>
                  <a:lnTo>
                    <a:pt x="429" y="251"/>
                  </a:lnTo>
                  <a:lnTo>
                    <a:pt x="421" y="269"/>
                  </a:lnTo>
                  <a:lnTo>
                    <a:pt x="412" y="286"/>
                  </a:lnTo>
                  <a:lnTo>
                    <a:pt x="401" y="302"/>
                  </a:lnTo>
                  <a:lnTo>
                    <a:pt x="388" y="317"/>
                  </a:lnTo>
                  <a:lnTo>
                    <a:pt x="374" y="331"/>
                  </a:lnTo>
                  <a:lnTo>
                    <a:pt x="342" y="354"/>
                  </a:lnTo>
                  <a:lnTo>
                    <a:pt x="324" y="364"/>
                  </a:lnTo>
                  <a:lnTo>
                    <a:pt x="305" y="372"/>
                  </a:lnTo>
                  <a:lnTo>
                    <a:pt x="284" y="378"/>
                  </a:lnTo>
                  <a:lnTo>
                    <a:pt x="263" y="383"/>
                  </a:lnTo>
                  <a:lnTo>
                    <a:pt x="242" y="386"/>
                  </a:lnTo>
                  <a:lnTo>
                    <a:pt x="219" y="387"/>
                  </a:lnTo>
                  <a:lnTo>
                    <a:pt x="197" y="386"/>
                  </a:lnTo>
                  <a:lnTo>
                    <a:pt x="175" y="383"/>
                  </a:lnTo>
                  <a:lnTo>
                    <a:pt x="154" y="378"/>
                  </a:lnTo>
                  <a:lnTo>
                    <a:pt x="134" y="372"/>
                  </a:lnTo>
                  <a:lnTo>
                    <a:pt x="115" y="364"/>
                  </a:lnTo>
                  <a:lnTo>
                    <a:pt x="97" y="354"/>
                  </a:lnTo>
                  <a:lnTo>
                    <a:pt x="65" y="331"/>
                  </a:lnTo>
                  <a:lnTo>
                    <a:pt x="50" y="317"/>
                  </a:lnTo>
                  <a:lnTo>
                    <a:pt x="38" y="302"/>
                  </a:lnTo>
                  <a:lnTo>
                    <a:pt x="27" y="286"/>
                  </a:lnTo>
                  <a:lnTo>
                    <a:pt x="17" y="269"/>
                  </a:lnTo>
                  <a:lnTo>
                    <a:pt x="10" y="251"/>
                  </a:lnTo>
                  <a:lnTo>
                    <a:pt x="4" y="233"/>
                  </a:lnTo>
                  <a:lnTo>
                    <a:pt x="1" y="213"/>
                  </a:lnTo>
                  <a:lnTo>
                    <a:pt x="0" y="194"/>
                  </a:lnTo>
                  <a:lnTo>
                    <a:pt x="1" y="174"/>
                  </a:lnTo>
                  <a:lnTo>
                    <a:pt x="4" y="154"/>
                  </a:lnTo>
                  <a:lnTo>
                    <a:pt x="10" y="136"/>
                  </a:lnTo>
                  <a:lnTo>
                    <a:pt x="17" y="118"/>
                  </a:lnTo>
                  <a:lnTo>
                    <a:pt x="27" y="101"/>
                  </a:lnTo>
                  <a:lnTo>
                    <a:pt x="38" y="85"/>
                  </a:lnTo>
                  <a:lnTo>
                    <a:pt x="50" y="71"/>
                  </a:lnTo>
                  <a:lnTo>
                    <a:pt x="65" y="56"/>
                  </a:lnTo>
                  <a:lnTo>
                    <a:pt x="97" y="33"/>
                  </a:lnTo>
                  <a:lnTo>
                    <a:pt x="115" y="24"/>
                  </a:lnTo>
                  <a:lnTo>
                    <a:pt x="134" y="16"/>
                  </a:lnTo>
                  <a:lnTo>
                    <a:pt x="154" y="9"/>
                  </a:lnTo>
                  <a:lnTo>
                    <a:pt x="175" y="5"/>
                  </a:lnTo>
                  <a:lnTo>
                    <a:pt x="197" y="1"/>
                  </a:lnTo>
                  <a:lnTo>
                    <a:pt x="219" y="0"/>
                  </a:lnTo>
                  <a:close/>
                </a:path>
              </a:pathLst>
            </a:custGeom>
            <a:noFill/>
            <a:ln w="30163" cap="rnd">
              <a:solidFill>
                <a:srgbClr val="9999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9" tIns="45709" rIns="91419" bIns="45709" numCol="1" anchor="t" anchorCtr="0" compatLnSpc="1">
              <a:prstTxWarp prst="textNoShape">
                <a:avLst/>
              </a:prstTxWarp>
            </a:bodyPr>
            <a:lstStyle/>
            <a:p>
              <a:endParaRPr lang="en-US"/>
            </a:p>
          </p:txBody>
        </p:sp>
      </p:grpSp>
      <p:cxnSp>
        <p:nvCxnSpPr>
          <p:cNvPr id="5" name="Elbow Connector 4"/>
          <p:cNvCxnSpPr>
            <a:stCxn id="79" idx="0"/>
            <a:endCxn id="423" idx="2"/>
          </p:cNvCxnSpPr>
          <p:nvPr/>
        </p:nvCxnSpPr>
        <p:spPr>
          <a:xfrm rot="5400000" flipH="1" flipV="1">
            <a:off x="3447295" y="4822269"/>
            <a:ext cx="728802" cy="2527"/>
          </a:xfrm>
          <a:prstGeom prst="bentConnector3">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4" name="Oval 83"/>
          <p:cNvSpPr/>
          <p:nvPr/>
        </p:nvSpPr>
        <p:spPr bwMode="gray">
          <a:xfrm>
            <a:off x="4292477" y="3338986"/>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2</a:t>
            </a:r>
          </a:p>
        </p:txBody>
      </p:sp>
      <p:sp>
        <p:nvSpPr>
          <p:cNvPr id="85" name="Oval 84"/>
          <p:cNvSpPr/>
          <p:nvPr/>
        </p:nvSpPr>
        <p:spPr bwMode="gray">
          <a:xfrm>
            <a:off x="8274622" y="3405080"/>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4a</a:t>
            </a:r>
          </a:p>
        </p:txBody>
      </p:sp>
      <p:sp>
        <p:nvSpPr>
          <p:cNvPr id="86" name="Oval 85"/>
          <p:cNvSpPr/>
          <p:nvPr/>
        </p:nvSpPr>
        <p:spPr bwMode="gray">
          <a:xfrm>
            <a:off x="7443727" y="2986548"/>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5a</a:t>
            </a:r>
          </a:p>
        </p:txBody>
      </p:sp>
      <p:sp>
        <p:nvSpPr>
          <p:cNvPr id="89" name="Oval 88"/>
          <p:cNvSpPr/>
          <p:nvPr/>
        </p:nvSpPr>
        <p:spPr bwMode="gray">
          <a:xfrm>
            <a:off x="6320667" y="5708567"/>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10</a:t>
            </a:r>
          </a:p>
        </p:txBody>
      </p:sp>
      <p:sp>
        <p:nvSpPr>
          <p:cNvPr id="90" name="Oval 89"/>
          <p:cNvSpPr/>
          <p:nvPr/>
        </p:nvSpPr>
        <p:spPr bwMode="gray">
          <a:xfrm>
            <a:off x="8170839" y="5026389"/>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9</a:t>
            </a:r>
          </a:p>
        </p:txBody>
      </p:sp>
      <p:sp>
        <p:nvSpPr>
          <p:cNvPr id="94" name="Oval 93"/>
          <p:cNvSpPr/>
          <p:nvPr/>
        </p:nvSpPr>
        <p:spPr bwMode="gray">
          <a:xfrm>
            <a:off x="5552093" y="2475083"/>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3</a:t>
            </a:r>
          </a:p>
        </p:txBody>
      </p:sp>
      <p:sp>
        <p:nvSpPr>
          <p:cNvPr id="95" name="Oval 94"/>
          <p:cNvSpPr/>
          <p:nvPr/>
        </p:nvSpPr>
        <p:spPr bwMode="gray">
          <a:xfrm>
            <a:off x="2530148" y="3296575"/>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a:t>
            </a:r>
          </a:p>
        </p:txBody>
      </p:sp>
      <p:sp>
        <p:nvSpPr>
          <p:cNvPr id="96" name="Oval 95"/>
          <p:cNvSpPr/>
          <p:nvPr/>
        </p:nvSpPr>
        <p:spPr bwMode="gray">
          <a:xfrm>
            <a:off x="8701422" y="2569631"/>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5b</a:t>
            </a:r>
          </a:p>
        </p:txBody>
      </p:sp>
      <p:grpSp>
        <p:nvGrpSpPr>
          <p:cNvPr id="3" name="Group 2"/>
          <p:cNvGrpSpPr/>
          <p:nvPr/>
        </p:nvGrpSpPr>
        <p:grpSpPr>
          <a:xfrm>
            <a:off x="308105" y="3211220"/>
            <a:ext cx="1297759" cy="890777"/>
            <a:chOff x="306765" y="3211963"/>
            <a:chExt cx="1298059" cy="890983"/>
          </a:xfrm>
        </p:grpSpPr>
        <p:grpSp>
          <p:nvGrpSpPr>
            <p:cNvPr id="232" name="Group 231"/>
            <p:cNvGrpSpPr/>
            <p:nvPr/>
          </p:nvGrpSpPr>
          <p:grpSpPr>
            <a:xfrm>
              <a:off x="306765" y="3211963"/>
              <a:ext cx="1298059" cy="890983"/>
              <a:chOff x="9840226" y="1505472"/>
              <a:chExt cx="1563244" cy="919331"/>
            </a:xfrm>
          </p:grpSpPr>
          <p:sp>
            <p:nvSpPr>
              <p:cNvPr id="233" name="Rectangle 232"/>
              <p:cNvSpPr/>
              <p:nvPr/>
            </p:nvSpPr>
            <p:spPr bwMode="gray">
              <a:xfrm>
                <a:off x="10140757" y="1726618"/>
                <a:ext cx="1035134" cy="698185"/>
              </a:xfrm>
              <a:prstGeom prst="rect">
                <a:avLst/>
              </a:prstGeom>
              <a:solidFill>
                <a:schemeClr val="bg1">
                  <a:lumMod val="65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235" name="TextBox 234"/>
              <p:cNvSpPr txBox="1"/>
              <p:nvPr/>
            </p:nvSpPr>
            <p:spPr>
              <a:xfrm>
                <a:off x="9840226" y="1505472"/>
                <a:ext cx="1563244" cy="190541"/>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Profile</a:t>
                </a:r>
              </a:p>
            </p:txBody>
          </p:sp>
        </p:grpSp>
        <p:pic>
          <p:nvPicPr>
            <p:cNvPr id="97" name="Picture 96"/>
            <p:cNvPicPr>
              <a:picLocks noChangeAspect="1"/>
            </p:cNvPicPr>
            <p:nvPr/>
          </p:nvPicPr>
          <p:blipFill>
            <a:blip r:embed="rId12"/>
            <a:stretch>
              <a:fillRect/>
            </a:stretch>
          </p:blipFill>
          <p:spPr>
            <a:xfrm>
              <a:off x="711403" y="3456032"/>
              <a:ext cx="580141" cy="617171"/>
            </a:xfrm>
            <a:prstGeom prst="ellipse">
              <a:avLst/>
            </a:prstGeom>
            <a:ln w="28575">
              <a:solidFill>
                <a:schemeClr val="bg2">
                  <a:lumMod val="75000"/>
                </a:schemeClr>
              </a:solidFill>
            </a:ln>
          </p:spPr>
        </p:pic>
      </p:grpSp>
      <p:cxnSp>
        <p:nvCxnSpPr>
          <p:cNvPr id="11" name="Elbow Connector 10"/>
          <p:cNvCxnSpPr>
            <a:stCxn id="420" idx="1"/>
            <a:endCxn id="423" idx="3"/>
          </p:cNvCxnSpPr>
          <p:nvPr/>
        </p:nvCxnSpPr>
        <p:spPr>
          <a:xfrm rot="10800000">
            <a:off x="4241842" y="4120881"/>
            <a:ext cx="2513721" cy="1183064"/>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4552325" y="4140530"/>
            <a:ext cx="916764" cy="338476"/>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Add learning activity</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104" name="TextBox 103"/>
          <p:cNvSpPr txBox="1"/>
          <p:nvPr/>
        </p:nvSpPr>
        <p:spPr>
          <a:xfrm>
            <a:off x="2146115" y="2483583"/>
            <a:ext cx="1294231"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Goals</a:t>
            </a:r>
          </a:p>
        </p:txBody>
      </p:sp>
      <p:sp>
        <p:nvSpPr>
          <p:cNvPr id="107" name="TextBox 106"/>
          <p:cNvSpPr txBox="1"/>
          <p:nvPr/>
        </p:nvSpPr>
        <p:spPr>
          <a:xfrm>
            <a:off x="2863970" y="3183199"/>
            <a:ext cx="649598" cy="5077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Add learning activity</a:t>
            </a:r>
          </a:p>
        </p:txBody>
      </p:sp>
      <p:grpSp>
        <p:nvGrpSpPr>
          <p:cNvPr id="110" name="Group 109"/>
          <p:cNvGrpSpPr/>
          <p:nvPr/>
        </p:nvGrpSpPr>
        <p:grpSpPr>
          <a:xfrm>
            <a:off x="2369138" y="2420827"/>
            <a:ext cx="859337" cy="676499"/>
            <a:chOff x="6457975" y="2872699"/>
            <a:chExt cx="859536" cy="676656"/>
          </a:xfrm>
        </p:grpSpPr>
        <p:sp>
          <p:nvSpPr>
            <p:cNvPr id="111" name="Rectangle 110"/>
            <p:cNvSpPr/>
            <p:nvPr/>
          </p:nvSpPr>
          <p:spPr bwMode="gray">
            <a:xfrm>
              <a:off x="6457975" y="2872699"/>
              <a:ext cx="859536" cy="676656"/>
            </a:xfrm>
            <a:prstGeom prst="rect">
              <a:avLst/>
            </a:prstGeom>
            <a:solidFill>
              <a:srgbClr val="D4652D"/>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112" name="Picture 111"/>
            <p:cNvPicPr>
              <a:picLocks noChangeAspect="1"/>
            </p:cNvPicPr>
            <p:nvPr/>
          </p:nvPicPr>
          <p:blipFill rotWithShape="1">
            <a:blip r:embed="rId13"/>
            <a:srcRect l="18956" t="7002"/>
            <a:stretch/>
          </p:blipFill>
          <p:spPr>
            <a:xfrm>
              <a:off x="6648440" y="2949659"/>
              <a:ext cx="494578" cy="497550"/>
            </a:xfrm>
            <a:prstGeom prst="ellipse">
              <a:avLst/>
            </a:prstGeom>
            <a:ln w="28575">
              <a:solidFill>
                <a:schemeClr val="bg2">
                  <a:lumMod val="75000"/>
                </a:schemeClr>
              </a:solidFill>
            </a:ln>
          </p:spPr>
        </p:pic>
      </p:grpSp>
      <p:cxnSp>
        <p:nvCxnSpPr>
          <p:cNvPr id="19" name="Elbow Connector 18"/>
          <p:cNvCxnSpPr>
            <a:stCxn id="423" idx="1"/>
            <a:endCxn id="111" idx="2"/>
          </p:cNvCxnSpPr>
          <p:nvPr/>
        </p:nvCxnSpPr>
        <p:spPr>
          <a:xfrm rot="10800000">
            <a:off x="2798808" y="3097326"/>
            <a:ext cx="585270" cy="1023555"/>
          </a:xfrm>
          <a:prstGeom prst="bentConnector2">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4" name="Flowchart: Off-page Connector 123"/>
          <p:cNvSpPr/>
          <p:nvPr/>
        </p:nvSpPr>
        <p:spPr bwMode="gray">
          <a:xfrm>
            <a:off x="2245138" y="1465689"/>
            <a:ext cx="1096184" cy="545129"/>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Perform &amp; Reward</a:t>
            </a:r>
          </a:p>
        </p:txBody>
      </p:sp>
      <p:cxnSp>
        <p:nvCxnSpPr>
          <p:cNvPr id="66" name="Elbow Connector 65"/>
          <p:cNvCxnSpPr>
            <a:stCxn id="104" idx="0"/>
            <a:endCxn id="124" idx="2"/>
          </p:cNvCxnSpPr>
          <p:nvPr/>
        </p:nvCxnSpPr>
        <p:spPr>
          <a:xfrm rot="16200000" flipV="1">
            <a:off x="2556849" y="2247200"/>
            <a:ext cx="472766" cy="1"/>
          </a:xfrm>
          <a:prstGeom prst="bentConnector3">
            <a:avLst>
              <a:gd name="adj1" fmla="val 5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Elbow Connector 118"/>
          <p:cNvCxnSpPr>
            <a:stCxn id="457" idx="3"/>
            <a:endCxn id="207" idx="0"/>
          </p:cNvCxnSpPr>
          <p:nvPr/>
        </p:nvCxnSpPr>
        <p:spPr>
          <a:xfrm flipH="1">
            <a:off x="3810504" y="3055165"/>
            <a:ext cx="7180435" cy="523615"/>
          </a:xfrm>
          <a:prstGeom prst="bentConnector4">
            <a:avLst>
              <a:gd name="adj1" fmla="val -3183"/>
              <a:gd name="adj2" fmla="val -300289"/>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TextBox 139"/>
          <p:cNvSpPr txBox="1"/>
          <p:nvPr/>
        </p:nvSpPr>
        <p:spPr>
          <a:xfrm>
            <a:off x="10351361" y="2254337"/>
            <a:ext cx="886873" cy="5077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Add learning activity from 360 Report</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141" name="Oval 140"/>
          <p:cNvSpPr/>
          <p:nvPr/>
        </p:nvSpPr>
        <p:spPr bwMode="gray">
          <a:xfrm>
            <a:off x="10645883" y="1999631"/>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4b</a:t>
            </a:r>
          </a:p>
        </p:txBody>
      </p:sp>
      <p:cxnSp>
        <p:nvCxnSpPr>
          <p:cNvPr id="122" name="Elbow Connector 121"/>
          <p:cNvCxnSpPr>
            <a:stCxn id="452" idx="3"/>
            <a:endCxn id="207" idx="0"/>
          </p:cNvCxnSpPr>
          <p:nvPr/>
        </p:nvCxnSpPr>
        <p:spPr>
          <a:xfrm flipH="1" flipV="1">
            <a:off x="3810504" y="3578781"/>
            <a:ext cx="6668344" cy="717255"/>
          </a:xfrm>
          <a:prstGeom prst="bentConnector4">
            <a:avLst>
              <a:gd name="adj1" fmla="val -15111"/>
              <a:gd name="adj2" fmla="val 39112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6" name="Oval 145"/>
          <p:cNvSpPr/>
          <p:nvPr/>
        </p:nvSpPr>
        <p:spPr bwMode="gray">
          <a:xfrm>
            <a:off x="6256657" y="4873267"/>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6a</a:t>
            </a:r>
          </a:p>
        </p:txBody>
      </p:sp>
      <p:sp>
        <p:nvSpPr>
          <p:cNvPr id="147" name="Oval 146"/>
          <p:cNvSpPr/>
          <p:nvPr/>
        </p:nvSpPr>
        <p:spPr bwMode="gray">
          <a:xfrm>
            <a:off x="5546504" y="4247995"/>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6b</a:t>
            </a:r>
          </a:p>
        </p:txBody>
      </p:sp>
      <p:sp>
        <p:nvSpPr>
          <p:cNvPr id="149" name="Oval 148"/>
          <p:cNvSpPr/>
          <p:nvPr/>
        </p:nvSpPr>
        <p:spPr bwMode="gray">
          <a:xfrm>
            <a:off x="10805528" y="4004908"/>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7b</a:t>
            </a:r>
          </a:p>
        </p:txBody>
      </p:sp>
      <p:sp>
        <p:nvSpPr>
          <p:cNvPr id="150" name="Oval 149"/>
          <p:cNvSpPr/>
          <p:nvPr/>
        </p:nvSpPr>
        <p:spPr bwMode="gray">
          <a:xfrm>
            <a:off x="7775363" y="4426659"/>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7a</a:t>
            </a:r>
          </a:p>
        </p:txBody>
      </p:sp>
      <p:sp>
        <p:nvSpPr>
          <p:cNvPr id="151" name="TextBox 150"/>
          <p:cNvSpPr txBox="1"/>
          <p:nvPr/>
        </p:nvSpPr>
        <p:spPr>
          <a:xfrm>
            <a:off x="10609411" y="4333922"/>
            <a:ext cx="1398874" cy="33847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Add learning activity during session</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155" name="Oval 154"/>
          <p:cNvSpPr/>
          <p:nvPr/>
        </p:nvSpPr>
        <p:spPr bwMode="gray">
          <a:xfrm>
            <a:off x="3524111" y="4742225"/>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11</a:t>
            </a:r>
          </a:p>
        </p:txBody>
      </p:sp>
      <p:sp>
        <p:nvSpPr>
          <p:cNvPr id="221" name="5-Point Star 220"/>
          <p:cNvSpPr/>
          <p:nvPr/>
        </p:nvSpPr>
        <p:spPr bwMode="gray">
          <a:xfrm>
            <a:off x="2136898" y="3458861"/>
            <a:ext cx="726952" cy="537637"/>
          </a:xfrm>
          <a:prstGeom prst="star5">
            <a:avLst/>
          </a:prstGeom>
          <a:solidFill>
            <a:schemeClr val="accent1"/>
          </a:solidFill>
          <a:ln w="6350" algn="ctr">
            <a:solidFill>
              <a:schemeClr val="tx1"/>
            </a:solidFill>
            <a:miter lim="800000"/>
            <a:headEnd/>
            <a:tailEnd/>
          </a:ln>
        </p:spPr>
        <p:txBody>
          <a:bodyPr lIns="0" tIns="0" rIns="0" bIns="0" rtlCol="0" anchor="ctr"/>
          <a:lstStyle/>
          <a:p>
            <a:pPr algn="ctr" defTabSz="914217" fontAlgn="base">
              <a:spcBef>
                <a:spcPct val="50000"/>
              </a:spcBef>
              <a:spcAft>
                <a:spcPct val="0"/>
              </a:spcAft>
              <a:buClr>
                <a:srgbClr val="F0AB00"/>
              </a:buClr>
              <a:buSzPct val="80000"/>
            </a:pPr>
            <a:r>
              <a:rPr lang="en-US" sz="1000" kern="0" dirty="0">
                <a:ea typeface="Arial Unicode MS" pitchFamily="34" charset="-128"/>
                <a:cs typeface="Arial Unicode MS" pitchFamily="34" charset="-128"/>
              </a:rPr>
              <a:t>Start</a:t>
            </a:r>
          </a:p>
        </p:txBody>
      </p:sp>
      <p:sp>
        <p:nvSpPr>
          <p:cNvPr id="113" name="TextBox 112"/>
          <p:cNvSpPr txBox="1"/>
          <p:nvPr/>
        </p:nvSpPr>
        <p:spPr>
          <a:xfrm>
            <a:off x="2404159" y="2207503"/>
            <a:ext cx="831952" cy="184623"/>
          </a:xfrm>
          <a:prstGeom prst="rect">
            <a:avLst/>
          </a:prstGeom>
          <a:solidFill>
            <a:schemeClr val="bg1"/>
          </a:solid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Goals</a:t>
            </a:r>
          </a:p>
        </p:txBody>
      </p:sp>
      <p:sp>
        <p:nvSpPr>
          <p:cNvPr id="114" name="Rectangle 113"/>
          <p:cNvSpPr/>
          <p:nvPr/>
        </p:nvSpPr>
        <p:spPr bwMode="gray">
          <a:xfrm>
            <a:off x="77594" y="1284218"/>
            <a:ext cx="11798668" cy="5229683"/>
          </a:xfrm>
          <a:prstGeom prst="rect">
            <a:avLst/>
          </a:prstGeom>
          <a:solidFill>
            <a:schemeClr val="bg1">
              <a:alpha val="68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pic>
        <p:nvPicPr>
          <p:cNvPr id="115" name="Picture 114"/>
          <p:cNvPicPr>
            <a:picLocks noChangeAspect="1"/>
          </p:cNvPicPr>
          <p:nvPr/>
        </p:nvPicPr>
        <p:blipFill rotWithShape="1">
          <a:blip r:embed="rId14"/>
          <a:srcRect r="5037"/>
          <a:stretch/>
        </p:blipFill>
        <p:spPr>
          <a:xfrm>
            <a:off x="641853" y="1856442"/>
            <a:ext cx="8550962" cy="3715155"/>
          </a:xfrm>
          <a:prstGeom prst="rect">
            <a:avLst/>
          </a:prstGeom>
          <a:ln>
            <a:noFill/>
          </a:ln>
          <a:effectLst>
            <a:glow rad="228600">
              <a:schemeClr val="accent1">
                <a:satMod val="175000"/>
                <a:alpha val="40000"/>
              </a:schemeClr>
            </a:glow>
          </a:effectLst>
          <a:scene3d>
            <a:camera prst="orthographicFront">
              <a:rot lat="0" lon="0" rev="0"/>
            </a:camera>
            <a:lightRig rig="soft" dir="t">
              <a:rot lat="0" lon="0" rev="0"/>
            </a:lightRig>
          </a:scene3d>
          <a:sp3d contourW="44450" prstMaterial="matte">
            <a:bevelT w="63500" h="63500" prst="artDeco"/>
            <a:contourClr>
              <a:srgbClr val="FFFFFF"/>
            </a:contourClr>
          </a:sp3d>
        </p:spPr>
      </p:pic>
      <p:cxnSp>
        <p:nvCxnSpPr>
          <p:cNvPr id="243" name="Elbow Connector 242"/>
          <p:cNvCxnSpPr>
            <a:stCxn id="75" idx="1"/>
            <a:endCxn id="449" idx="2"/>
          </p:cNvCxnSpPr>
          <p:nvPr/>
        </p:nvCxnSpPr>
        <p:spPr>
          <a:xfrm rot="10800000">
            <a:off x="10018473" y="5107416"/>
            <a:ext cx="383219" cy="532028"/>
          </a:xfrm>
          <a:prstGeom prst="bentConnector2">
            <a:avLst/>
          </a:prstGeom>
          <a:ln w="6350">
            <a:solidFill>
              <a:schemeClr val="tx1"/>
            </a:solidFill>
            <a:headEnd type="triangle" w="med" len="med"/>
            <a:tailEnd type="triangle" w="med" len="med"/>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448" name="Group 447"/>
          <p:cNvGrpSpPr/>
          <p:nvPr/>
        </p:nvGrpSpPr>
        <p:grpSpPr>
          <a:xfrm>
            <a:off x="9558094" y="4203724"/>
            <a:ext cx="920754" cy="903691"/>
            <a:chOff x="10207550" y="3593940"/>
            <a:chExt cx="920967" cy="903900"/>
          </a:xfrm>
        </p:grpSpPr>
        <p:sp>
          <p:nvSpPr>
            <p:cNvPr id="449" name="Rectangle 448"/>
            <p:cNvSpPr/>
            <p:nvPr/>
          </p:nvSpPr>
          <p:spPr bwMode="gray">
            <a:xfrm>
              <a:off x="10239053" y="3821184"/>
              <a:ext cx="857963" cy="676656"/>
            </a:xfrm>
            <a:prstGeom prst="rect">
              <a:avLst/>
            </a:prstGeom>
            <a:solidFill>
              <a:srgbClr val="0070C0"/>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grpSp>
          <p:nvGrpSpPr>
            <p:cNvPr id="450" name="Group 449"/>
            <p:cNvGrpSpPr/>
            <p:nvPr/>
          </p:nvGrpSpPr>
          <p:grpSpPr>
            <a:xfrm>
              <a:off x="10207550" y="3593940"/>
              <a:ext cx="920967" cy="801975"/>
              <a:chOff x="9145616" y="3916564"/>
              <a:chExt cx="920967" cy="801975"/>
            </a:xfrm>
          </p:grpSpPr>
          <p:pic>
            <p:nvPicPr>
              <p:cNvPr id="451" name="Picture 450"/>
              <p:cNvPicPr>
                <a:picLocks noChangeAspect="1"/>
              </p:cNvPicPr>
              <p:nvPr/>
            </p:nvPicPr>
            <p:blipFill>
              <a:blip r:embed="rId15"/>
              <a:stretch>
                <a:fillRect/>
              </a:stretch>
            </p:blipFill>
            <p:spPr>
              <a:xfrm>
                <a:off x="9243450" y="4218393"/>
                <a:ext cx="714597" cy="500146"/>
              </a:xfrm>
              <a:prstGeom prst="ellipse">
                <a:avLst/>
              </a:prstGeom>
              <a:ln w="28575">
                <a:solidFill>
                  <a:schemeClr val="bg2">
                    <a:lumMod val="75000"/>
                  </a:schemeClr>
                </a:solidFill>
              </a:ln>
            </p:spPr>
          </p:pic>
          <p:sp>
            <p:nvSpPr>
              <p:cNvPr id="452" name="TextBox 451"/>
              <p:cNvSpPr txBox="1"/>
              <p:nvPr/>
            </p:nvSpPr>
            <p:spPr>
              <a:xfrm>
                <a:off x="9145616" y="3916564"/>
                <a:ext cx="920967"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Calibration</a:t>
                </a:r>
              </a:p>
            </p:txBody>
          </p:sp>
        </p:grpSp>
      </p:grpSp>
      <p:sp>
        <p:nvSpPr>
          <p:cNvPr id="70" name="TextBox 69"/>
          <p:cNvSpPr txBox="1"/>
          <p:nvPr/>
        </p:nvSpPr>
        <p:spPr>
          <a:xfrm>
            <a:off x="10112778" y="5170901"/>
            <a:ext cx="1295555" cy="33847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Calibrate Succession Data</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grpSp>
        <p:nvGrpSpPr>
          <p:cNvPr id="67" name="Group 66"/>
          <p:cNvGrpSpPr/>
          <p:nvPr/>
        </p:nvGrpSpPr>
        <p:grpSpPr>
          <a:xfrm>
            <a:off x="10401692" y="5547109"/>
            <a:ext cx="1294231" cy="905743"/>
            <a:chOff x="10275380" y="1505472"/>
            <a:chExt cx="1294531" cy="905953"/>
          </a:xfrm>
        </p:grpSpPr>
        <p:sp>
          <p:nvSpPr>
            <p:cNvPr id="68" name="Rectangle 67"/>
            <p:cNvSpPr/>
            <p:nvPr/>
          </p:nvSpPr>
          <p:spPr bwMode="gray">
            <a:xfrm>
              <a:off x="10492431" y="1726619"/>
              <a:ext cx="843173" cy="684806"/>
            </a:xfrm>
            <a:prstGeom prst="rect">
              <a:avLst/>
            </a:prstGeom>
            <a:solidFill>
              <a:schemeClr val="bg1">
                <a:lumMod val="65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69" name="Picture 68"/>
            <p:cNvPicPr>
              <a:picLocks noChangeAspect="1"/>
            </p:cNvPicPr>
            <p:nvPr/>
          </p:nvPicPr>
          <p:blipFill>
            <a:blip r:embed="rId12"/>
            <a:stretch>
              <a:fillRect/>
            </a:stretch>
          </p:blipFill>
          <p:spPr>
            <a:xfrm>
              <a:off x="10661650" y="1773765"/>
              <a:ext cx="521096" cy="554357"/>
            </a:xfrm>
            <a:prstGeom prst="ellipse">
              <a:avLst/>
            </a:prstGeom>
            <a:ln w="28575">
              <a:solidFill>
                <a:schemeClr val="bg2">
                  <a:lumMod val="75000"/>
                </a:schemeClr>
              </a:solidFill>
            </a:ln>
          </p:spPr>
        </p:pic>
        <p:sp>
          <p:nvSpPr>
            <p:cNvPr id="75" name="TextBox 74"/>
            <p:cNvSpPr txBox="1"/>
            <p:nvPr/>
          </p:nvSpPr>
          <p:spPr>
            <a:xfrm>
              <a:off x="10275380" y="1505472"/>
              <a:ext cx="1294531" cy="184709"/>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Profile</a:t>
              </a:r>
            </a:p>
          </p:txBody>
        </p:sp>
      </p:grpSp>
      <p:sp>
        <p:nvSpPr>
          <p:cNvPr id="91" name="Oval 90"/>
          <p:cNvSpPr/>
          <p:nvPr/>
        </p:nvSpPr>
        <p:spPr bwMode="gray">
          <a:xfrm>
            <a:off x="10772454" y="5090706"/>
            <a:ext cx="207566" cy="198535"/>
          </a:xfrm>
          <a:prstGeom prst="ellipse">
            <a:avLst/>
          </a:prstGeom>
          <a:solidFill>
            <a:srgbClr val="0070C0"/>
          </a:solidFill>
          <a:ln w="6350" algn="ctr">
            <a:noFill/>
            <a:miter lim="800000"/>
            <a:headEnd/>
            <a:tailEnd/>
          </a:ln>
          <a:effectLst>
            <a:glow rad="228600">
              <a:schemeClr val="accent1">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8</a:t>
            </a:r>
          </a:p>
        </p:txBody>
      </p:sp>
    </p:spTree>
    <p:extLst>
      <p:ext uri="{BB962C8B-B14F-4D97-AF65-F5344CB8AC3E}">
        <p14:creationId xmlns:p14="http://schemas.microsoft.com/office/powerpoint/2010/main" val="2760593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7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296" y="503999"/>
            <a:ext cx="11183887" cy="738493"/>
          </a:xfrm>
        </p:spPr>
        <p:txBody>
          <a:bodyPr/>
          <a:lstStyle/>
          <a:p>
            <a:r>
              <a:rPr lang="en-US" dirty="0"/>
              <a:t>Learn &amp; Develop</a:t>
            </a:r>
            <a:br>
              <a:rPr lang="en-US" dirty="0"/>
            </a:br>
            <a:r>
              <a:rPr lang="en-US" b="0" dirty="0"/>
              <a:t>Process Interactions</a:t>
            </a:r>
            <a:endParaRPr lang="en-US" sz="1200" dirty="0"/>
          </a:p>
        </p:txBody>
      </p:sp>
      <p:sp>
        <p:nvSpPr>
          <p:cNvPr id="289" name="Flowchart: Off-page Connector 288"/>
          <p:cNvSpPr/>
          <p:nvPr/>
        </p:nvSpPr>
        <p:spPr bwMode="gray">
          <a:xfrm>
            <a:off x="407914" y="2575020"/>
            <a:ext cx="1098141" cy="532160"/>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Recruit to Hire</a:t>
            </a:r>
          </a:p>
        </p:txBody>
      </p:sp>
      <p:cxnSp>
        <p:nvCxnSpPr>
          <p:cNvPr id="242" name="Elbow Connector 241"/>
          <p:cNvCxnSpPr>
            <a:stCxn id="476" idx="1"/>
            <a:endCxn id="207" idx="3"/>
          </p:cNvCxnSpPr>
          <p:nvPr/>
        </p:nvCxnSpPr>
        <p:spPr>
          <a:xfrm rot="10800000">
            <a:off x="4226481" y="3671092"/>
            <a:ext cx="1845050" cy="2627"/>
          </a:xfrm>
          <a:prstGeom prst="bentConnector3">
            <a:avLst>
              <a:gd name="adj1" fmla="val 50000"/>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3" name="Elbow Connector 242"/>
          <p:cNvCxnSpPr>
            <a:stCxn id="75" idx="1"/>
            <a:endCxn id="449" idx="2"/>
          </p:cNvCxnSpPr>
          <p:nvPr/>
        </p:nvCxnSpPr>
        <p:spPr>
          <a:xfrm rot="10800000">
            <a:off x="10018473" y="5107416"/>
            <a:ext cx="383219" cy="532028"/>
          </a:xfrm>
          <a:prstGeom prst="bentConnector2">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1" name="Elbow Connector 250"/>
          <p:cNvCxnSpPr>
            <a:stCxn id="422" idx="1"/>
            <a:endCxn id="475" idx="2"/>
          </p:cNvCxnSpPr>
          <p:nvPr/>
        </p:nvCxnSpPr>
        <p:spPr>
          <a:xfrm rot="10800000">
            <a:off x="6570796" y="4455602"/>
            <a:ext cx="150376" cy="378935"/>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Elbow Connector 254"/>
          <p:cNvCxnSpPr>
            <a:stCxn id="476" idx="0"/>
            <a:endCxn id="470" idx="2"/>
          </p:cNvCxnSpPr>
          <p:nvPr/>
        </p:nvCxnSpPr>
        <p:spPr>
          <a:xfrm rot="5400000" flipH="1" flipV="1">
            <a:off x="6090288" y="3101717"/>
            <a:ext cx="957273" cy="2111"/>
          </a:xfrm>
          <a:prstGeom prst="bentConnector3">
            <a:avLst>
              <a:gd name="adj1" fmla="val 50000"/>
            </a:avLst>
          </a:prstGeom>
          <a:ln w="63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91340" y="4291583"/>
            <a:ext cx="1531288" cy="923116"/>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Employee Profile serves as a central repository for all talent data (all modules </a:t>
            </a:r>
            <a:r>
              <a:rPr lang="en-US" sz="1200" kern="0" dirty="0" err="1">
                <a:ea typeface="Arial Unicode MS" pitchFamily="34" charset="-128"/>
                <a:cs typeface="Arial Unicode MS" pitchFamily="34" charset="-128"/>
              </a:rPr>
              <a:t>feed back</a:t>
            </a:r>
            <a:r>
              <a:rPr lang="en-US" sz="1200" kern="0" dirty="0">
                <a:ea typeface="Arial Unicode MS" pitchFamily="34" charset="-128"/>
                <a:cs typeface="Arial Unicode MS" pitchFamily="34" charset="-128"/>
              </a:rPr>
              <a:t> to EP)</a:t>
            </a:r>
          </a:p>
        </p:txBody>
      </p:sp>
      <p:sp>
        <p:nvSpPr>
          <p:cNvPr id="279" name="TextBox 278"/>
          <p:cNvSpPr txBox="1"/>
          <p:nvPr/>
        </p:nvSpPr>
        <p:spPr>
          <a:xfrm>
            <a:off x="5217636" y="2726577"/>
            <a:ext cx="1329202" cy="33847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Link CPM activities to development goals</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287" name="TextBox 286"/>
          <p:cNvSpPr txBox="1"/>
          <p:nvPr/>
        </p:nvSpPr>
        <p:spPr>
          <a:xfrm>
            <a:off x="6885262" y="3051578"/>
            <a:ext cx="1173241" cy="5077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Review development goals during PM review</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316" name="TextBox 315"/>
          <p:cNvSpPr txBox="1"/>
          <p:nvPr/>
        </p:nvSpPr>
        <p:spPr>
          <a:xfrm>
            <a:off x="5817756" y="4503160"/>
            <a:ext cx="696320" cy="338476"/>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Add dev goals</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317" name="Chevron 316"/>
          <p:cNvSpPr/>
          <p:nvPr/>
        </p:nvSpPr>
        <p:spPr bwMode="gray">
          <a:xfrm>
            <a:off x="1802312" y="2782792"/>
            <a:ext cx="396837" cy="1828006"/>
          </a:xfrm>
          <a:prstGeom prst="chevron">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a:ea typeface="Arial Unicode MS" pitchFamily="34" charset="-128"/>
              <a:cs typeface="Arial Unicode MS" pitchFamily="34" charset="-128"/>
            </a:endParaRPr>
          </a:p>
        </p:txBody>
      </p:sp>
      <p:grpSp>
        <p:nvGrpSpPr>
          <p:cNvPr id="17" name="Group 16"/>
          <p:cNvGrpSpPr/>
          <p:nvPr/>
        </p:nvGrpSpPr>
        <p:grpSpPr>
          <a:xfrm>
            <a:off x="3384077" y="3578780"/>
            <a:ext cx="857764" cy="880350"/>
            <a:chOff x="479280" y="5250613"/>
            <a:chExt cx="857963" cy="880554"/>
          </a:xfrm>
        </p:grpSpPr>
        <p:sp>
          <p:nvSpPr>
            <p:cNvPr id="207" name="TextBox 206"/>
            <p:cNvSpPr txBox="1"/>
            <p:nvPr/>
          </p:nvSpPr>
          <p:spPr>
            <a:xfrm>
              <a:off x="489733" y="5250613"/>
              <a:ext cx="832145"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Learning</a:t>
              </a:r>
            </a:p>
          </p:txBody>
        </p:sp>
        <p:sp>
          <p:nvSpPr>
            <p:cNvPr id="423" name="Rectangle 422"/>
            <p:cNvSpPr/>
            <p:nvPr/>
          </p:nvSpPr>
          <p:spPr bwMode="gray">
            <a:xfrm>
              <a:off x="479280" y="5454511"/>
              <a:ext cx="857963" cy="676656"/>
            </a:xfrm>
            <a:prstGeom prst="rect">
              <a:avLst/>
            </a:prstGeom>
            <a:solidFill>
              <a:srgbClr val="9E3039"/>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424" name="Picture 423"/>
            <p:cNvPicPr>
              <a:picLocks noChangeAspect="1"/>
            </p:cNvPicPr>
            <p:nvPr/>
          </p:nvPicPr>
          <p:blipFill rotWithShape="1">
            <a:blip r:embed="rId3"/>
            <a:srcRect b="32705"/>
            <a:stretch/>
          </p:blipFill>
          <p:spPr>
            <a:xfrm>
              <a:off x="550337" y="5537608"/>
              <a:ext cx="716035" cy="488543"/>
            </a:xfrm>
            <a:prstGeom prst="ellipse">
              <a:avLst/>
            </a:prstGeom>
            <a:ln w="28575">
              <a:solidFill>
                <a:schemeClr val="bg2">
                  <a:lumMod val="75000"/>
                </a:schemeClr>
              </a:solidFill>
            </a:ln>
          </p:spPr>
        </p:pic>
      </p:grpSp>
      <p:grpSp>
        <p:nvGrpSpPr>
          <p:cNvPr id="448" name="Group 447"/>
          <p:cNvGrpSpPr/>
          <p:nvPr/>
        </p:nvGrpSpPr>
        <p:grpSpPr>
          <a:xfrm>
            <a:off x="9558094" y="4203724"/>
            <a:ext cx="920754" cy="903691"/>
            <a:chOff x="10207550" y="3593940"/>
            <a:chExt cx="920967" cy="903900"/>
          </a:xfrm>
        </p:grpSpPr>
        <p:sp>
          <p:nvSpPr>
            <p:cNvPr id="449" name="Rectangle 448"/>
            <p:cNvSpPr/>
            <p:nvPr/>
          </p:nvSpPr>
          <p:spPr bwMode="gray">
            <a:xfrm>
              <a:off x="10239053" y="3821184"/>
              <a:ext cx="857963" cy="676656"/>
            </a:xfrm>
            <a:prstGeom prst="rect">
              <a:avLst/>
            </a:prstGeom>
            <a:solidFill>
              <a:srgbClr val="0070C0"/>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grpSp>
          <p:nvGrpSpPr>
            <p:cNvPr id="450" name="Group 449"/>
            <p:cNvGrpSpPr/>
            <p:nvPr/>
          </p:nvGrpSpPr>
          <p:grpSpPr>
            <a:xfrm>
              <a:off x="10207550" y="3593940"/>
              <a:ext cx="920967" cy="801975"/>
              <a:chOff x="9145616" y="3916564"/>
              <a:chExt cx="920967" cy="801975"/>
            </a:xfrm>
          </p:grpSpPr>
          <p:pic>
            <p:nvPicPr>
              <p:cNvPr id="451" name="Picture 450"/>
              <p:cNvPicPr>
                <a:picLocks noChangeAspect="1"/>
              </p:cNvPicPr>
              <p:nvPr/>
            </p:nvPicPr>
            <p:blipFill>
              <a:blip r:embed="rId4"/>
              <a:stretch>
                <a:fillRect/>
              </a:stretch>
            </p:blipFill>
            <p:spPr>
              <a:xfrm>
                <a:off x="9243450" y="4218393"/>
                <a:ext cx="714597" cy="500146"/>
              </a:xfrm>
              <a:prstGeom prst="ellipse">
                <a:avLst/>
              </a:prstGeom>
              <a:ln w="28575">
                <a:solidFill>
                  <a:schemeClr val="bg2">
                    <a:lumMod val="75000"/>
                  </a:schemeClr>
                </a:solidFill>
              </a:ln>
            </p:spPr>
          </p:pic>
          <p:sp>
            <p:nvSpPr>
              <p:cNvPr id="452" name="TextBox 451"/>
              <p:cNvSpPr txBox="1"/>
              <p:nvPr/>
            </p:nvSpPr>
            <p:spPr>
              <a:xfrm>
                <a:off x="9145616" y="3916564"/>
                <a:ext cx="920967"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Calibration</a:t>
                </a:r>
              </a:p>
            </p:txBody>
          </p:sp>
        </p:grpSp>
      </p:grpSp>
      <p:grpSp>
        <p:nvGrpSpPr>
          <p:cNvPr id="453" name="Group 452"/>
          <p:cNvGrpSpPr/>
          <p:nvPr/>
        </p:nvGrpSpPr>
        <p:grpSpPr>
          <a:xfrm>
            <a:off x="9878825" y="2962854"/>
            <a:ext cx="1112113" cy="912767"/>
            <a:chOff x="6515448" y="5413925"/>
            <a:chExt cx="1112370" cy="912978"/>
          </a:xfrm>
        </p:grpSpPr>
        <p:grpSp>
          <p:nvGrpSpPr>
            <p:cNvPr id="454" name="Group 453"/>
            <p:cNvGrpSpPr/>
            <p:nvPr/>
          </p:nvGrpSpPr>
          <p:grpSpPr>
            <a:xfrm>
              <a:off x="6515448" y="5413925"/>
              <a:ext cx="1112370" cy="912978"/>
              <a:chOff x="4708528" y="4392165"/>
              <a:chExt cx="1112370" cy="912978"/>
            </a:xfrm>
          </p:grpSpPr>
          <p:sp>
            <p:nvSpPr>
              <p:cNvPr id="456" name="Rectangle 455"/>
              <p:cNvSpPr/>
              <p:nvPr/>
            </p:nvSpPr>
            <p:spPr bwMode="gray">
              <a:xfrm>
                <a:off x="4835732" y="4628487"/>
                <a:ext cx="857963" cy="676656"/>
              </a:xfrm>
              <a:prstGeom prst="rect">
                <a:avLst/>
              </a:prstGeom>
              <a:solidFill>
                <a:schemeClr val="accent1">
                  <a:lumMod val="75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57" name="TextBox 456"/>
              <p:cNvSpPr txBox="1"/>
              <p:nvPr/>
            </p:nvSpPr>
            <p:spPr>
              <a:xfrm>
                <a:off x="4708528" y="4392165"/>
                <a:ext cx="1112370"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Multi-Rater 360</a:t>
                </a:r>
              </a:p>
            </p:txBody>
          </p:sp>
        </p:grpSp>
        <p:pic>
          <p:nvPicPr>
            <p:cNvPr id="455" name="Picture 454"/>
            <p:cNvPicPr>
              <a:picLocks noChangeAspect="1"/>
            </p:cNvPicPr>
            <p:nvPr/>
          </p:nvPicPr>
          <p:blipFill>
            <a:blip r:embed="rId5"/>
            <a:stretch>
              <a:fillRect/>
            </a:stretch>
          </p:blipFill>
          <p:spPr>
            <a:xfrm>
              <a:off x="6764867" y="5725469"/>
              <a:ext cx="632515" cy="501638"/>
            </a:xfrm>
            <a:prstGeom prst="ellipse">
              <a:avLst/>
            </a:prstGeom>
            <a:ln w="28575">
              <a:solidFill>
                <a:schemeClr val="bg2">
                  <a:lumMod val="75000"/>
                </a:schemeClr>
              </a:solidFill>
            </a:ln>
          </p:spPr>
        </p:pic>
      </p:grpSp>
      <p:cxnSp>
        <p:nvCxnSpPr>
          <p:cNvPr id="458" name="Elbow Connector 457"/>
          <p:cNvCxnSpPr>
            <a:stCxn id="456" idx="1"/>
            <a:endCxn id="475" idx="3"/>
          </p:cNvCxnSpPr>
          <p:nvPr/>
        </p:nvCxnSpPr>
        <p:spPr>
          <a:xfrm rot="10800000" flipV="1">
            <a:off x="6999676" y="3537370"/>
            <a:ext cx="3006324" cy="578239"/>
          </a:xfrm>
          <a:prstGeom prst="bentConnector3">
            <a:avLst>
              <a:gd name="adj1" fmla="val 5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65" name="Group 464"/>
          <p:cNvGrpSpPr/>
          <p:nvPr/>
        </p:nvGrpSpPr>
        <p:grpSpPr>
          <a:xfrm>
            <a:off x="7587866" y="1815008"/>
            <a:ext cx="994510" cy="907091"/>
            <a:chOff x="9228648" y="2652564"/>
            <a:chExt cx="994740" cy="907301"/>
          </a:xfrm>
        </p:grpSpPr>
        <p:sp>
          <p:nvSpPr>
            <p:cNvPr id="466" name="Rectangle 465"/>
            <p:cNvSpPr/>
            <p:nvPr/>
          </p:nvSpPr>
          <p:spPr bwMode="gray">
            <a:xfrm>
              <a:off x="9310214" y="2883209"/>
              <a:ext cx="857963" cy="676656"/>
            </a:xfrm>
            <a:prstGeom prst="rect">
              <a:avLst/>
            </a:prstGeom>
            <a:solidFill>
              <a:srgbClr val="0FAAFF"/>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67" name="TextBox 466"/>
            <p:cNvSpPr txBox="1"/>
            <p:nvPr/>
          </p:nvSpPr>
          <p:spPr>
            <a:xfrm>
              <a:off x="9228648" y="2652564"/>
              <a:ext cx="994740"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Performance</a:t>
              </a:r>
            </a:p>
          </p:txBody>
        </p:sp>
        <p:pic>
          <p:nvPicPr>
            <p:cNvPr id="468" name="Picture 467"/>
            <p:cNvPicPr>
              <a:picLocks noChangeAspect="1"/>
            </p:cNvPicPr>
            <p:nvPr/>
          </p:nvPicPr>
          <p:blipFill>
            <a:blip r:embed="rId6"/>
            <a:stretch>
              <a:fillRect/>
            </a:stretch>
          </p:blipFill>
          <p:spPr>
            <a:xfrm>
              <a:off x="9436371" y="2940682"/>
              <a:ext cx="618435" cy="538638"/>
            </a:xfrm>
            <a:prstGeom prst="ellipse">
              <a:avLst/>
            </a:prstGeom>
            <a:ln w="28575">
              <a:solidFill>
                <a:schemeClr val="bg2">
                  <a:lumMod val="75000"/>
                </a:schemeClr>
              </a:solidFill>
            </a:ln>
          </p:spPr>
        </p:pic>
      </p:grpSp>
      <p:cxnSp>
        <p:nvCxnSpPr>
          <p:cNvPr id="260" name="Elbow Connector 259"/>
          <p:cNvCxnSpPr>
            <a:stCxn id="476" idx="3"/>
            <a:endCxn id="466" idx="2"/>
          </p:cNvCxnSpPr>
          <p:nvPr/>
        </p:nvCxnSpPr>
        <p:spPr>
          <a:xfrm flipV="1">
            <a:off x="7064209" y="2722099"/>
            <a:ext cx="1034087" cy="951621"/>
          </a:xfrm>
          <a:prstGeom prst="bentConnector2">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69" name="Group 468"/>
          <p:cNvGrpSpPr/>
          <p:nvPr/>
        </p:nvGrpSpPr>
        <p:grpSpPr>
          <a:xfrm>
            <a:off x="5992829" y="1734936"/>
            <a:ext cx="1187770" cy="889199"/>
            <a:chOff x="7737214" y="2659950"/>
            <a:chExt cx="1188045" cy="889405"/>
          </a:xfrm>
        </p:grpSpPr>
        <p:sp>
          <p:nvSpPr>
            <p:cNvPr id="470" name="Rectangle 469"/>
            <p:cNvSpPr/>
            <p:nvPr/>
          </p:nvSpPr>
          <p:spPr bwMode="gray">
            <a:xfrm>
              <a:off x="7884731" y="2872699"/>
              <a:ext cx="859536" cy="676656"/>
            </a:xfrm>
            <a:prstGeom prst="rect">
              <a:avLst/>
            </a:prstGeom>
            <a:solidFill>
              <a:srgbClr val="92D050"/>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71" name="TextBox 470"/>
            <p:cNvSpPr txBox="1"/>
            <p:nvPr/>
          </p:nvSpPr>
          <p:spPr>
            <a:xfrm>
              <a:off x="7737214" y="2659950"/>
              <a:ext cx="1188045" cy="188192"/>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Continuous PM</a:t>
              </a:r>
            </a:p>
          </p:txBody>
        </p:sp>
        <p:pic>
          <p:nvPicPr>
            <p:cNvPr id="472" name="Picture 471"/>
            <p:cNvPicPr>
              <a:picLocks noChangeAspect="1"/>
            </p:cNvPicPr>
            <p:nvPr/>
          </p:nvPicPr>
          <p:blipFill>
            <a:blip r:embed="rId7"/>
            <a:stretch>
              <a:fillRect/>
            </a:stretch>
          </p:blipFill>
          <p:spPr>
            <a:xfrm>
              <a:off x="7961380" y="2966820"/>
              <a:ext cx="745295" cy="470109"/>
            </a:xfrm>
            <a:prstGeom prst="ellipse">
              <a:avLst/>
            </a:prstGeom>
            <a:ln w="28575">
              <a:solidFill>
                <a:schemeClr val="bg2">
                  <a:lumMod val="75000"/>
                </a:schemeClr>
              </a:solidFill>
            </a:ln>
          </p:spPr>
        </p:pic>
      </p:grpSp>
      <p:grpSp>
        <p:nvGrpSpPr>
          <p:cNvPr id="474" name="Group 473"/>
          <p:cNvGrpSpPr/>
          <p:nvPr/>
        </p:nvGrpSpPr>
        <p:grpSpPr>
          <a:xfrm>
            <a:off x="6071529" y="3581408"/>
            <a:ext cx="992680" cy="874193"/>
            <a:chOff x="7676987" y="4055982"/>
            <a:chExt cx="992910" cy="874395"/>
          </a:xfrm>
        </p:grpSpPr>
        <p:sp>
          <p:nvSpPr>
            <p:cNvPr id="475" name="Rectangle 474"/>
            <p:cNvSpPr/>
            <p:nvPr/>
          </p:nvSpPr>
          <p:spPr bwMode="gray">
            <a:xfrm>
              <a:off x="7747386" y="4250239"/>
              <a:ext cx="857963" cy="680138"/>
            </a:xfrm>
            <a:prstGeom prst="rect">
              <a:avLst/>
            </a:prstGeom>
            <a:solidFill>
              <a:schemeClr val="accent1"/>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76" name="TextBox 475"/>
            <p:cNvSpPr txBox="1"/>
            <p:nvPr/>
          </p:nvSpPr>
          <p:spPr>
            <a:xfrm>
              <a:off x="7676987" y="4055982"/>
              <a:ext cx="992910"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Development</a:t>
              </a:r>
            </a:p>
          </p:txBody>
        </p:sp>
        <p:pic>
          <p:nvPicPr>
            <p:cNvPr id="477" name="Picture 476"/>
            <p:cNvPicPr>
              <a:picLocks noChangeAspect="1"/>
            </p:cNvPicPr>
            <p:nvPr/>
          </p:nvPicPr>
          <p:blipFill>
            <a:blip r:embed="rId8"/>
            <a:stretch>
              <a:fillRect/>
            </a:stretch>
          </p:blipFill>
          <p:spPr>
            <a:xfrm>
              <a:off x="7796594" y="4347401"/>
              <a:ext cx="757998" cy="477642"/>
            </a:xfrm>
            <a:prstGeom prst="ellipse">
              <a:avLst/>
            </a:prstGeom>
            <a:ln w="28575">
              <a:solidFill>
                <a:schemeClr val="bg2">
                  <a:lumMod val="75000"/>
                </a:schemeClr>
              </a:solidFill>
            </a:ln>
          </p:spPr>
        </p:pic>
      </p:grpSp>
      <p:sp>
        <p:nvSpPr>
          <p:cNvPr id="493" name="TextBox 492"/>
          <p:cNvSpPr txBox="1"/>
          <p:nvPr/>
        </p:nvSpPr>
        <p:spPr>
          <a:xfrm>
            <a:off x="8552733" y="3380323"/>
            <a:ext cx="1398874" cy="33847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Add development goals from 360 Report</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189" name="TextBox 188"/>
          <p:cNvSpPr txBox="1"/>
          <p:nvPr/>
        </p:nvSpPr>
        <p:spPr>
          <a:xfrm>
            <a:off x="4527240" y="3339499"/>
            <a:ext cx="1407349" cy="5077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Select from learning when defining development goals</a:t>
            </a:r>
          </a:p>
        </p:txBody>
      </p:sp>
      <p:sp>
        <p:nvSpPr>
          <p:cNvPr id="70" name="TextBox 69"/>
          <p:cNvSpPr txBox="1"/>
          <p:nvPr/>
        </p:nvSpPr>
        <p:spPr>
          <a:xfrm>
            <a:off x="10112778" y="5170901"/>
            <a:ext cx="1295555" cy="33847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Calibrate Succession Data</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grpSp>
        <p:nvGrpSpPr>
          <p:cNvPr id="71" name="Group 70"/>
          <p:cNvGrpSpPr/>
          <p:nvPr/>
        </p:nvGrpSpPr>
        <p:grpSpPr>
          <a:xfrm>
            <a:off x="4640635" y="5424809"/>
            <a:ext cx="1294231" cy="870922"/>
            <a:chOff x="10919537" y="2368421"/>
            <a:chExt cx="1294531" cy="871124"/>
          </a:xfrm>
        </p:grpSpPr>
        <p:sp>
          <p:nvSpPr>
            <p:cNvPr id="72" name="Rectangle 71"/>
            <p:cNvSpPr/>
            <p:nvPr/>
          </p:nvSpPr>
          <p:spPr bwMode="gray">
            <a:xfrm>
              <a:off x="11120297" y="2562889"/>
              <a:ext cx="859536" cy="676656"/>
            </a:xfrm>
            <a:prstGeom prst="rect">
              <a:avLst/>
            </a:prstGeom>
            <a:solidFill>
              <a:schemeClr val="bg1">
                <a:lumMod val="50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73" name="TextBox 72"/>
            <p:cNvSpPr txBox="1"/>
            <p:nvPr/>
          </p:nvSpPr>
          <p:spPr>
            <a:xfrm>
              <a:off x="10919537" y="2368421"/>
              <a:ext cx="1294531"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Central</a:t>
              </a:r>
            </a:p>
          </p:txBody>
        </p:sp>
      </p:grpSp>
      <p:pic>
        <p:nvPicPr>
          <p:cNvPr id="74" name="Picture 73"/>
          <p:cNvPicPr>
            <a:picLocks noChangeAspect="1"/>
          </p:cNvPicPr>
          <p:nvPr/>
        </p:nvPicPr>
        <p:blipFill>
          <a:blip r:embed="rId9"/>
          <a:stretch>
            <a:fillRect/>
          </a:stretch>
        </p:blipFill>
        <p:spPr>
          <a:xfrm>
            <a:off x="4976884" y="5662397"/>
            <a:ext cx="634156" cy="569937"/>
          </a:xfrm>
          <a:prstGeom prst="roundRect">
            <a:avLst/>
          </a:prstGeom>
          <a:ln w="28575">
            <a:solidFill>
              <a:schemeClr val="bg2">
                <a:lumMod val="50000"/>
              </a:schemeClr>
            </a:solidFill>
          </a:ln>
        </p:spPr>
      </p:pic>
      <p:cxnSp>
        <p:nvCxnSpPr>
          <p:cNvPr id="4" name="Elbow Connector 3"/>
          <p:cNvCxnSpPr>
            <a:stCxn id="72" idx="3"/>
            <a:endCxn id="420" idx="2"/>
          </p:cNvCxnSpPr>
          <p:nvPr/>
        </p:nvCxnSpPr>
        <p:spPr>
          <a:xfrm flipV="1">
            <a:off x="5700686" y="5642195"/>
            <a:ext cx="1484545" cy="315287"/>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Group 66"/>
          <p:cNvGrpSpPr/>
          <p:nvPr/>
        </p:nvGrpSpPr>
        <p:grpSpPr>
          <a:xfrm>
            <a:off x="10401692" y="5547109"/>
            <a:ext cx="1294231" cy="905743"/>
            <a:chOff x="10275380" y="1505472"/>
            <a:chExt cx="1294531" cy="905953"/>
          </a:xfrm>
        </p:grpSpPr>
        <p:sp>
          <p:nvSpPr>
            <p:cNvPr id="68" name="Rectangle 67"/>
            <p:cNvSpPr/>
            <p:nvPr/>
          </p:nvSpPr>
          <p:spPr bwMode="gray">
            <a:xfrm>
              <a:off x="10492431" y="1726619"/>
              <a:ext cx="843173" cy="684806"/>
            </a:xfrm>
            <a:prstGeom prst="rect">
              <a:avLst/>
            </a:prstGeom>
            <a:solidFill>
              <a:schemeClr val="bg1">
                <a:lumMod val="65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69" name="Picture 68"/>
            <p:cNvPicPr>
              <a:picLocks noChangeAspect="1"/>
            </p:cNvPicPr>
            <p:nvPr/>
          </p:nvPicPr>
          <p:blipFill>
            <a:blip r:embed="rId10"/>
            <a:stretch>
              <a:fillRect/>
            </a:stretch>
          </p:blipFill>
          <p:spPr>
            <a:xfrm>
              <a:off x="10661650" y="1773765"/>
              <a:ext cx="521096" cy="554357"/>
            </a:xfrm>
            <a:prstGeom prst="ellipse">
              <a:avLst/>
            </a:prstGeom>
            <a:ln w="28575">
              <a:solidFill>
                <a:schemeClr val="bg2">
                  <a:lumMod val="75000"/>
                </a:schemeClr>
              </a:solidFill>
            </a:ln>
          </p:spPr>
        </p:pic>
        <p:sp>
          <p:nvSpPr>
            <p:cNvPr id="75" name="TextBox 74"/>
            <p:cNvSpPr txBox="1"/>
            <p:nvPr/>
          </p:nvSpPr>
          <p:spPr>
            <a:xfrm>
              <a:off x="10275380" y="1505472"/>
              <a:ext cx="1294531" cy="184709"/>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Profile</a:t>
              </a:r>
            </a:p>
          </p:txBody>
        </p:sp>
      </p:grpSp>
      <p:cxnSp>
        <p:nvCxnSpPr>
          <p:cNvPr id="14" name="Elbow Connector 13"/>
          <p:cNvCxnSpPr>
            <a:stCxn id="449" idx="1"/>
            <a:endCxn id="475" idx="3"/>
          </p:cNvCxnSpPr>
          <p:nvPr/>
        </p:nvCxnSpPr>
        <p:spPr>
          <a:xfrm rot="10800000">
            <a:off x="6999678" y="4115610"/>
            <a:ext cx="2589913" cy="653555"/>
          </a:xfrm>
          <a:prstGeom prst="bentConnector3">
            <a:avLst>
              <a:gd name="adj1" fmla="val 59627"/>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8166549" y="4363363"/>
            <a:ext cx="1314481" cy="33847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Add development goals during session</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cxnSp>
        <p:nvCxnSpPr>
          <p:cNvPr id="23" name="Elbow Connector 22"/>
          <p:cNvCxnSpPr>
            <a:stCxn id="457" idx="1"/>
            <a:endCxn id="466" idx="3"/>
          </p:cNvCxnSpPr>
          <p:nvPr/>
        </p:nvCxnSpPr>
        <p:spPr>
          <a:xfrm rot="10800000">
            <a:off x="8527179" y="2383849"/>
            <a:ext cx="1351648" cy="671317"/>
          </a:xfrm>
          <a:prstGeom prst="bentConnector3">
            <a:avLst>
              <a:gd name="adj1" fmla="val 6998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8976837" y="2416081"/>
            <a:ext cx="1135941" cy="5077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Review Detailed 360 Report during PM review</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88" name="Flowchart: Off-page Connector 87"/>
          <p:cNvSpPr/>
          <p:nvPr/>
        </p:nvSpPr>
        <p:spPr bwMode="gray">
          <a:xfrm>
            <a:off x="8880018" y="1621176"/>
            <a:ext cx="879571" cy="405012"/>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Perform &amp; Reward</a:t>
            </a:r>
          </a:p>
        </p:txBody>
      </p:sp>
      <p:cxnSp>
        <p:nvCxnSpPr>
          <p:cNvPr id="26" name="Elbow Connector 25"/>
          <p:cNvCxnSpPr>
            <a:stCxn id="467" idx="3"/>
            <a:endCxn id="88" idx="1"/>
          </p:cNvCxnSpPr>
          <p:nvPr/>
        </p:nvCxnSpPr>
        <p:spPr>
          <a:xfrm flipV="1">
            <a:off x="8582376" y="1823682"/>
            <a:ext cx="297641" cy="83638"/>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7" name="Group 76"/>
          <p:cNvGrpSpPr/>
          <p:nvPr/>
        </p:nvGrpSpPr>
        <p:grpSpPr>
          <a:xfrm>
            <a:off x="3359686" y="5187933"/>
            <a:ext cx="882446" cy="891969"/>
            <a:chOff x="9353737" y="3470275"/>
            <a:chExt cx="882650" cy="892175"/>
          </a:xfrm>
        </p:grpSpPr>
        <p:sp>
          <p:nvSpPr>
            <p:cNvPr id="78" name="Rectangle 77"/>
            <p:cNvSpPr>
              <a:spLocks noChangeArrowheads="1"/>
            </p:cNvSpPr>
            <p:nvPr/>
          </p:nvSpPr>
          <p:spPr bwMode="auto">
            <a:xfrm>
              <a:off x="9353737" y="3663950"/>
              <a:ext cx="882650" cy="698500"/>
            </a:xfrm>
            <a:prstGeom prst="rect">
              <a:avLst/>
            </a:prstGeom>
            <a:solidFill>
              <a:srgbClr val="FFD0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79" name="Rectangle 78"/>
            <p:cNvSpPr>
              <a:spLocks noChangeArrowheads="1"/>
            </p:cNvSpPr>
            <p:nvPr/>
          </p:nvSpPr>
          <p:spPr bwMode="auto">
            <a:xfrm>
              <a:off x="9593449" y="3470275"/>
              <a:ext cx="42227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217"/>
              <a:r>
                <a:rPr lang="en-US" altLang="en-US" sz="1200" b="1" dirty="0">
                  <a:solidFill>
                    <a:srgbClr val="7F7F7F"/>
                  </a:solidFill>
                </a:rPr>
                <a:t>Jam</a:t>
              </a:r>
              <a:endParaRPr lang="en-US" altLang="en-US" sz="1800" dirty="0"/>
            </a:p>
          </p:txBody>
        </p:sp>
        <p:pic>
          <p:nvPicPr>
            <p:cNvPr id="81" name="Picture 3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60099" y="3725863"/>
              <a:ext cx="673100" cy="5826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Freeform 39"/>
            <p:cNvSpPr>
              <a:spLocks/>
            </p:cNvSpPr>
            <p:nvPr/>
          </p:nvSpPr>
          <p:spPr bwMode="auto">
            <a:xfrm>
              <a:off x="9445812" y="3706813"/>
              <a:ext cx="696913" cy="614363"/>
            </a:xfrm>
            <a:custGeom>
              <a:avLst/>
              <a:gdLst>
                <a:gd name="T0" fmla="*/ 219 w 439"/>
                <a:gd name="T1" fmla="*/ 0 h 387"/>
                <a:gd name="T2" fmla="*/ 242 w 439"/>
                <a:gd name="T3" fmla="*/ 1 h 387"/>
                <a:gd name="T4" fmla="*/ 263 w 439"/>
                <a:gd name="T5" fmla="*/ 5 h 387"/>
                <a:gd name="T6" fmla="*/ 284 w 439"/>
                <a:gd name="T7" fmla="*/ 9 h 387"/>
                <a:gd name="T8" fmla="*/ 305 w 439"/>
                <a:gd name="T9" fmla="*/ 16 h 387"/>
                <a:gd name="T10" fmla="*/ 324 w 439"/>
                <a:gd name="T11" fmla="*/ 24 h 387"/>
                <a:gd name="T12" fmla="*/ 342 w 439"/>
                <a:gd name="T13" fmla="*/ 33 h 387"/>
                <a:gd name="T14" fmla="*/ 374 w 439"/>
                <a:gd name="T15" fmla="*/ 56 h 387"/>
                <a:gd name="T16" fmla="*/ 388 w 439"/>
                <a:gd name="T17" fmla="*/ 71 h 387"/>
                <a:gd name="T18" fmla="*/ 401 w 439"/>
                <a:gd name="T19" fmla="*/ 85 h 387"/>
                <a:gd name="T20" fmla="*/ 412 w 439"/>
                <a:gd name="T21" fmla="*/ 101 h 387"/>
                <a:gd name="T22" fmla="*/ 421 w 439"/>
                <a:gd name="T23" fmla="*/ 118 h 387"/>
                <a:gd name="T24" fmla="*/ 429 w 439"/>
                <a:gd name="T25" fmla="*/ 136 h 387"/>
                <a:gd name="T26" fmla="*/ 434 w 439"/>
                <a:gd name="T27" fmla="*/ 154 h 387"/>
                <a:gd name="T28" fmla="*/ 438 w 439"/>
                <a:gd name="T29" fmla="*/ 174 h 387"/>
                <a:gd name="T30" fmla="*/ 439 w 439"/>
                <a:gd name="T31" fmla="*/ 194 h 387"/>
                <a:gd name="T32" fmla="*/ 438 w 439"/>
                <a:gd name="T33" fmla="*/ 213 h 387"/>
                <a:gd name="T34" fmla="*/ 434 w 439"/>
                <a:gd name="T35" fmla="*/ 233 h 387"/>
                <a:gd name="T36" fmla="*/ 429 w 439"/>
                <a:gd name="T37" fmla="*/ 251 h 387"/>
                <a:gd name="T38" fmla="*/ 421 w 439"/>
                <a:gd name="T39" fmla="*/ 269 h 387"/>
                <a:gd name="T40" fmla="*/ 412 w 439"/>
                <a:gd name="T41" fmla="*/ 286 h 387"/>
                <a:gd name="T42" fmla="*/ 401 w 439"/>
                <a:gd name="T43" fmla="*/ 302 h 387"/>
                <a:gd name="T44" fmla="*/ 388 w 439"/>
                <a:gd name="T45" fmla="*/ 317 h 387"/>
                <a:gd name="T46" fmla="*/ 374 w 439"/>
                <a:gd name="T47" fmla="*/ 331 h 387"/>
                <a:gd name="T48" fmla="*/ 342 w 439"/>
                <a:gd name="T49" fmla="*/ 354 h 387"/>
                <a:gd name="T50" fmla="*/ 324 w 439"/>
                <a:gd name="T51" fmla="*/ 364 h 387"/>
                <a:gd name="T52" fmla="*/ 305 w 439"/>
                <a:gd name="T53" fmla="*/ 372 h 387"/>
                <a:gd name="T54" fmla="*/ 284 w 439"/>
                <a:gd name="T55" fmla="*/ 378 h 387"/>
                <a:gd name="T56" fmla="*/ 263 w 439"/>
                <a:gd name="T57" fmla="*/ 383 h 387"/>
                <a:gd name="T58" fmla="*/ 242 w 439"/>
                <a:gd name="T59" fmla="*/ 386 h 387"/>
                <a:gd name="T60" fmla="*/ 219 w 439"/>
                <a:gd name="T61" fmla="*/ 387 h 387"/>
                <a:gd name="T62" fmla="*/ 197 w 439"/>
                <a:gd name="T63" fmla="*/ 386 h 387"/>
                <a:gd name="T64" fmla="*/ 175 w 439"/>
                <a:gd name="T65" fmla="*/ 383 h 387"/>
                <a:gd name="T66" fmla="*/ 154 w 439"/>
                <a:gd name="T67" fmla="*/ 378 h 387"/>
                <a:gd name="T68" fmla="*/ 134 w 439"/>
                <a:gd name="T69" fmla="*/ 372 h 387"/>
                <a:gd name="T70" fmla="*/ 115 w 439"/>
                <a:gd name="T71" fmla="*/ 364 h 387"/>
                <a:gd name="T72" fmla="*/ 97 w 439"/>
                <a:gd name="T73" fmla="*/ 354 h 387"/>
                <a:gd name="T74" fmla="*/ 65 w 439"/>
                <a:gd name="T75" fmla="*/ 331 h 387"/>
                <a:gd name="T76" fmla="*/ 50 w 439"/>
                <a:gd name="T77" fmla="*/ 317 h 387"/>
                <a:gd name="T78" fmla="*/ 38 w 439"/>
                <a:gd name="T79" fmla="*/ 302 h 387"/>
                <a:gd name="T80" fmla="*/ 27 w 439"/>
                <a:gd name="T81" fmla="*/ 286 h 387"/>
                <a:gd name="T82" fmla="*/ 17 w 439"/>
                <a:gd name="T83" fmla="*/ 269 h 387"/>
                <a:gd name="T84" fmla="*/ 10 w 439"/>
                <a:gd name="T85" fmla="*/ 251 h 387"/>
                <a:gd name="T86" fmla="*/ 4 w 439"/>
                <a:gd name="T87" fmla="*/ 233 h 387"/>
                <a:gd name="T88" fmla="*/ 1 w 439"/>
                <a:gd name="T89" fmla="*/ 213 h 387"/>
                <a:gd name="T90" fmla="*/ 0 w 439"/>
                <a:gd name="T91" fmla="*/ 194 h 387"/>
                <a:gd name="T92" fmla="*/ 1 w 439"/>
                <a:gd name="T93" fmla="*/ 174 h 387"/>
                <a:gd name="T94" fmla="*/ 4 w 439"/>
                <a:gd name="T95" fmla="*/ 154 h 387"/>
                <a:gd name="T96" fmla="*/ 10 w 439"/>
                <a:gd name="T97" fmla="*/ 136 h 387"/>
                <a:gd name="T98" fmla="*/ 17 w 439"/>
                <a:gd name="T99" fmla="*/ 118 h 387"/>
                <a:gd name="T100" fmla="*/ 27 w 439"/>
                <a:gd name="T101" fmla="*/ 101 h 387"/>
                <a:gd name="T102" fmla="*/ 38 w 439"/>
                <a:gd name="T103" fmla="*/ 85 h 387"/>
                <a:gd name="T104" fmla="*/ 50 w 439"/>
                <a:gd name="T105" fmla="*/ 71 h 387"/>
                <a:gd name="T106" fmla="*/ 65 w 439"/>
                <a:gd name="T107" fmla="*/ 56 h 387"/>
                <a:gd name="T108" fmla="*/ 97 w 439"/>
                <a:gd name="T109" fmla="*/ 33 h 387"/>
                <a:gd name="T110" fmla="*/ 115 w 439"/>
                <a:gd name="T111" fmla="*/ 24 h 387"/>
                <a:gd name="T112" fmla="*/ 134 w 439"/>
                <a:gd name="T113" fmla="*/ 16 h 387"/>
                <a:gd name="T114" fmla="*/ 154 w 439"/>
                <a:gd name="T115" fmla="*/ 9 h 387"/>
                <a:gd name="T116" fmla="*/ 175 w 439"/>
                <a:gd name="T117" fmla="*/ 5 h 387"/>
                <a:gd name="T118" fmla="*/ 197 w 439"/>
                <a:gd name="T119" fmla="*/ 1 h 387"/>
                <a:gd name="T120" fmla="*/ 219 w 439"/>
                <a:gd name="T121"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9" h="387">
                  <a:moveTo>
                    <a:pt x="219" y="0"/>
                  </a:moveTo>
                  <a:lnTo>
                    <a:pt x="242" y="1"/>
                  </a:lnTo>
                  <a:lnTo>
                    <a:pt x="263" y="5"/>
                  </a:lnTo>
                  <a:lnTo>
                    <a:pt x="284" y="9"/>
                  </a:lnTo>
                  <a:lnTo>
                    <a:pt x="305" y="16"/>
                  </a:lnTo>
                  <a:lnTo>
                    <a:pt x="324" y="24"/>
                  </a:lnTo>
                  <a:lnTo>
                    <a:pt x="342" y="33"/>
                  </a:lnTo>
                  <a:lnTo>
                    <a:pt x="374" y="56"/>
                  </a:lnTo>
                  <a:lnTo>
                    <a:pt x="388" y="71"/>
                  </a:lnTo>
                  <a:lnTo>
                    <a:pt x="401" y="85"/>
                  </a:lnTo>
                  <a:lnTo>
                    <a:pt x="412" y="101"/>
                  </a:lnTo>
                  <a:lnTo>
                    <a:pt x="421" y="118"/>
                  </a:lnTo>
                  <a:lnTo>
                    <a:pt x="429" y="136"/>
                  </a:lnTo>
                  <a:lnTo>
                    <a:pt x="434" y="154"/>
                  </a:lnTo>
                  <a:lnTo>
                    <a:pt x="438" y="174"/>
                  </a:lnTo>
                  <a:lnTo>
                    <a:pt x="439" y="194"/>
                  </a:lnTo>
                  <a:lnTo>
                    <a:pt x="438" y="213"/>
                  </a:lnTo>
                  <a:lnTo>
                    <a:pt x="434" y="233"/>
                  </a:lnTo>
                  <a:lnTo>
                    <a:pt x="429" y="251"/>
                  </a:lnTo>
                  <a:lnTo>
                    <a:pt x="421" y="269"/>
                  </a:lnTo>
                  <a:lnTo>
                    <a:pt x="412" y="286"/>
                  </a:lnTo>
                  <a:lnTo>
                    <a:pt x="401" y="302"/>
                  </a:lnTo>
                  <a:lnTo>
                    <a:pt x="388" y="317"/>
                  </a:lnTo>
                  <a:lnTo>
                    <a:pt x="374" y="331"/>
                  </a:lnTo>
                  <a:lnTo>
                    <a:pt x="342" y="354"/>
                  </a:lnTo>
                  <a:lnTo>
                    <a:pt x="324" y="364"/>
                  </a:lnTo>
                  <a:lnTo>
                    <a:pt x="305" y="372"/>
                  </a:lnTo>
                  <a:lnTo>
                    <a:pt x="284" y="378"/>
                  </a:lnTo>
                  <a:lnTo>
                    <a:pt x="263" y="383"/>
                  </a:lnTo>
                  <a:lnTo>
                    <a:pt x="242" y="386"/>
                  </a:lnTo>
                  <a:lnTo>
                    <a:pt x="219" y="387"/>
                  </a:lnTo>
                  <a:lnTo>
                    <a:pt x="197" y="386"/>
                  </a:lnTo>
                  <a:lnTo>
                    <a:pt x="175" y="383"/>
                  </a:lnTo>
                  <a:lnTo>
                    <a:pt x="154" y="378"/>
                  </a:lnTo>
                  <a:lnTo>
                    <a:pt x="134" y="372"/>
                  </a:lnTo>
                  <a:lnTo>
                    <a:pt x="115" y="364"/>
                  </a:lnTo>
                  <a:lnTo>
                    <a:pt x="97" y="354"/>
                  </a:lnTo>
                  <a:lnTo>
                    <a:pt x="65" y="331"/>
                  </a:lnTo>
                  <a:lnTo>
                    <a:pt x="50" y="317"/>
                  </a:lnTo>
                  <a:lnTo>
                    <a:pt x="38" y="302"/>
                  </a:lnTo>
                  <a:lnTo>
                    <a:pt x="27" y="286"/>
                  </a:lnTo>
                  <a:lnTo>
                    <a:pt x="17" y="269"/>
                  </a:lnTo>
                  <a:lnTo>
                    <a:pt x="10" y="251"/>
                  </a:lnTo>
                  <a:lnTo>
                    <a:pt x="4" y="233"/>
                  </a:lnTo>
                  <a:lnTo>
                    <a:pt x="1" y="213"/>
                  </a:lnTo>
                  <a:lnTo>
                    <a:pt x="0" y="194"/>
                  </a:lnTo>
                  <a:lnTo>
                    <a:pt x="1" y="174"/>
                  </a:lnTo>
                  <a:lnTo>
                    <a:pt x="4" y="154"/>
                  </a:lnTo>
                  <a:lnTo>
                    <a:pt x="10" y="136"/>
                  </a:lnTo>
                  <a:lnTo>
                    <a:pt x="17" y="118"/>
                  </a:lnTo>
                  <a:lnTo>
                    <a:pt x="27" y="101"/>
                  </a:lnTo>
                  <a:lnTo>
                    <a:pt x="38" y="85"/>
                  </a:lnTo>
                  <a:lnTo>
                    <a:pt x="50" y="71"/>
                  </a:lnTo>
                  <a:lnTo>
                    <a:pt x="65" y="56"/>
                  </a:lnTo>
                  <a:lnTo>
                    <a:pt x="97" y="33"/>
                  </a:lnTo>
                  <a:lnTo>
                    <a:pt x="115" y="24"/>
                  </a:lnTo>
                  <a:lnTo>
                    <a:pt x="134" y="16"/>
                  </a:lnTo>
                  <a:lnTo>
                    <a:pt x="154" y="9"/>
                  </a:lnTo>
                  <a:lnTo>
                    <a:pt x="175" y="5"/>
                  </a:lnTo>
                  <a:lnTo>
                    <a:pt x="197" y="1"/>
                  </a:lnTo>
                  <a:lnTo>
                    <a:pt x="219" y="0"/>
                  </a:lnTo>
                  <a:close/>
                </a:path>
              </a:pathLst>
            </a:custGeom>
            <a:noFill/>
            <a:ln w="30163" cap="rnd">
              <a:solidFill>
                <a:srgbClr val="9999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9" tIns="45709" rIns="91419" bIns="45709" numCol="1" anchor="t" anchorCtr="0" compatLnSpc="1">
              <a:prstTxWarp prst="textNoShape">
                <a:avLst/>
              </a:prstTxWarp>
            </a:bodyPr>
            <a:lstStyle/>
            <a:p>
              <a:endParaRPr lang="en-US"/>
            </a:p>
          </p:txBody>
        </p:sp>
      </p:grpSp>
      <p:cxnSp>
        <p:nvCxnSpPr>
          <p:cNvPr id="5" name="Elbow Connector 4"/>
          <p:cNvCxnSpPr>
            <a:stCxn id="79" idx="0"/>
            <a:endCxn id="423" idx="2"/>
          </p:cNvCxnSpPr>
          <p:nvPr/>
        </p:nvCxnSpPr>
        <p:spPr>
          <a:xfrm rot="5400000" flipH="1" flipV="1">
            <a:off x="3447295" y="4822269"/>
            <a:ext cx="728802" cy="2527"/>
          </a:xfrm>
          <a:prstGeom prst="bentConnector3">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4" name="Oval 83"/>
          <p:cNvSpPr/>
          <p:nvPr/>
        </p:nvSpPr>
        <p:spPr bwMode="gray">
          <a:xfrm>
            <a:off x="4292477" y="3338986"/>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2</a:t>
            </a:r>
          </a:p>
        </p:txBody>
      </p:sp>
      <p:sp>
        <p:nvSpPr>
          <p:cNvPr id="85" name="Oval 84"/>
          <p:cNvSpPr/>
          <p:nvPr/>
        </p:nvSpPr>
        <p:spPr bwMode="gray">
          <a:xfrm>
            <a:off x="8274622" y="3405080"/>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4a</a:t>
            </a:r>
          </a:p>
        </p:txBody>
      </p:sp>
      <p:sp>
        <p:nvSpPr>
          <p:cNvPr id="86" name="Oval 85"/>
          <p:cNvSpPr/>
          <p:nvPr/>
        </p:nvSpPr>
        <p:spPr bwMode="gray">
          <a:xfrm>
            <a:off x="7443727" y="2986548"/>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5a</a:t>
            </a:r>
          </a:p>
        </p:txBody>
      </p:sp>
      <p:sp>
        <p:nvSpPr>
          <p:cNvPr id="89" name="Oval 88"/>
          <p:cNvSpPr/>
          <p:nvPr/>
        </p:nvSpPr>
        <p:spPr bwMode="gray">
          <a:xfrm>
            <a:off x="6320667" y="5708567"/>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10</a:t>
            </a:r>
          </a:p>
        </p:txBody>
      </p:sp>
      <p:sp>
        <p:nvSpPr>
          <p:cNvPr id="91" name="Oval 90"/>
          <p:cNvSpPr/>
          <p:nvPr/>
        </p:nvSpPr>
        <p:spPr bwMode="gray">
          <a:xfrm>
            <a:off x="10772454" y="5090706"/>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8</a:t>
            </a:r>
          </a:p>
        </p:txBody>
      </p:sp>
      <p:sp>
        <p:nvSpPr>
          <p:cNvPr id="94" name="Oval 93"/>
          <p:cNvSpPr/>
          <p:nvPr/>
        </p:nvSpPr>
        <p:spPr bwMode="gray">
          <a:xfrm>
            <a:off x="5552093" y="2475083"/>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3</a:t>
            </a:r>
          </a:p>
        </p:txBody>
      </p:sp>
      <p:sp>
        <p:nvSpPr>
          <p:cNvPr id="95" name="Oval 94"/>
          <p:cNvSpPr/>
          <p:nvPr/>
        </p:nvSpPr>
        <p:spPr bwMode="gray">
          <a:xfrm>
            <a:off x="2530148" y="3296575"/>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a:t>
            </a:r>
          </a:p>
        </p:txBody>
      </p:sp>
      <p:sp>
        <p:nvSpPr>
          <p:cNvPr id="96" name="Oval 95"/>
          <p:cNvSpPr/>
          <p:nvPr/>
        </p:nvSpPr>
        <p:spPr bwMode="gray">
          <a:xfrm>
            <a:off x="8701422" y="2569631"/>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5b</a:t>
            </a:r>
          </a:p>
        </p:txBody>
      </p:sp>
      <p:grpSp>
        <p:nvGrpSpPr>
          <p:cNvPr id="3" name="Group 2"/>
          <p:cNvGrpSpPr/>
          <p:nvPr/>
        </p:nvGrpSpPr>
        <p:grpSpPr>
          <a:xfrm>
            <a:off x="308105" y="3211220"/>
            <a:ext cx="1297759" cy="890777"/>
            <a:chOff x="306765" y="3211963"/>
            <a:chExt cx="1298059" cy="890983"/>
          </a:xfrm>
        </p:grpSpPr>
        <p:grpSp>
          <p:nvGrpSpPr>
            <p:cNvPr id="232" name="Group 231"/>
            <p:cNvGrpSpPr/>
            <p:nvPr/>
          </p:nvGrpSpPr>
          <p:grpSpPr>
            <a:xfrm>
              <a:off x="306765" y="3211963"/>
              <a:ext cx="1298059" cy="890983"/>
              <a:chOff x="9840226" y="1505472"/>
              <a:chExt cx="1563244" cy="919331"/>
            </a:xfrm>
          </p:grpSpPr>
          <p:sp>
            <p:nvSpPr>
              <p:cNvPr id="233" name="Rectangle 232"/>
              <p:cNvSpPr/>
              <p:nvPr/>
            </p:nvSpPr>
            <p:spPr bwMode="gray">
              <a:xfrm>
                <a:off x="10140757" y="1726618"/>
                <a:ext cx="1035134" cy="698185"/>
              </a:xfrm>
              <a:prstGeom prst="rect">
                <a:avLst/>
              </a:prstGeom>
              <a:solidFill>
                <a:schemeClr val="bg1">
                  <a:lumMod val="65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235" name="TextBox 234"/>
              <p:cNvSpPr txBox="1"/>
              <p:nvPr/>
            </p:nvSpPr>
            <p:spPr>
              <a:xfrm>
                <a:off x="9840226" y="1505472"/>
                <a:ext cx="1563244" cy="190541"/>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Profile</a:t>
                </a:r>
              </a:p>
            </p:txBody>
          </p:sp>
        </p:grpSp>
        <p:pic>
          <p:nvPicPr>
            <p:cNvPr id="97" name="Picture 96"/>
            <p:cNvPicPr>
              <a:picLocks noChangeAspect="1"/>
            </p:cNvPicPr>
            <p:nvPr/>
          </p:nvPicPr>
          <p:blipFill>
            <a:blip r:embed="rId10"/>
            <a:stretch>
              <a:fillRect/>
            </a:stretch>
          </p:blipFill>
          <p:spPr>
            <a:xfrm>
              <a:off x="711403" y="3456032"/>
              <a:ext cx="580141" cy="617171"/>
            </a:xfrm>
            <a:prstGeom prst="ellipse">
              <a:avLst/>
            </a:prstGeom>
            <a:ln w="28575">
              <a:solidFill>
                <a:schemeClr val="bg2">
                  <a:lumMod val="75000"/>
                </a:schemeClr>
              </a:solidFill>
            </a:ln>
          </p:spPr>
        </p:pic>
      </p:grpSp>
      <p:cxnSp>
        <p:nvCxnSpPr>
          <p:cNvPr id="11" name="Elbow Connector 10"/>
          <p:cNvCxnSpPr>
            <a:stCxn id="420" idx="1"/>
            <a:endCxn id="423" idx="3"/>
          </p:cNvCxnSpPr>
          <p:nvPr/>
        </p:nvCxnSpPr>
        <p:spPr>
          <a:xfrm rot="10800000">
            <a:off x="4241842" y="4120881"/>
            <a:ext cx="2513721" cy="1183064"/>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4552325" y="4140530"/>
            <a:ext cx="916764" cy="338476"/>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Add learning activity</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104" name="TextBox 103"/>
          <p:cNvSpPr txBox="1"/>
          <p:nvPr/>
        </p:nvSpPr>
        <p:spPr>
          <a:xfrm>
            <a:off x="2146115" y="2483583"/>
            <a:ext cx="1294231"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Goals</a:t>
            </a:r>
          </a:p>
        </p:txBody>
      </p:sp>
      <p:sp>
        <p:nvSpPr>
          <p:cNvPr id="107" name="TextBox 106"/>
          <p:cNvSpPr txBox="1"/>
          <p:nvPr/>
        </p:nvSpPr>
        <p:spPr>
          <a:xfrm>
            <a:off x="2863970" y="3183199"/>
            <a:ext cx="649598" cy="5077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Add learning activity</a:t>
            </a:r>
          </a:p>
        </p:txBody>
      </p:sp>
      <p:grpSp>
        <p:nvGrpSpPr>
          <p:cNvPr id="110" name="Group 109"/>
          <p:cNvGrpSpPr/>
          <p:nvPr/>
        </p:nvGrpSpPr>
        <p:grpSpPr>
          <a:xfrm>
            <a:off x="2369138" y="2420827"/>
            <a:ext cx="859337" cy="676499"/>
            <a:chOff x="6457975" y="2872699"/>
            <a:chExt cx="859536" cy="676656"/>
          </a:xfrm>
        </p:grpSpPr>
        <p:sp>
          <p:nvSpPr>
            <p:cNvPr id="111" name="Rectangle 110"/>
            <p:cNvSpPr/>
            <p:nvPr/>
          </p:nvSpPr>
          <p:spPr bwMode="gray">
            <a:xfrm>
              <a:off x="6457975" y="2872699"/>
              <a:ext cx="859536" cy="676656"/>
            </a:xfrm>
            <a:prstGeom prst="rect">
              <a:avLst/>
            </a:prstGeom>
            <a:solidFill>
              <a:srgbClr val="D4652D"/>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112" name="Picture 111"/>
            <p:cNvPicPr>
              <a:picLocks noChangeAspect="1"/>
            </p:cNvPicPr>
            <p:nvPr/>
          </p:nvPicPr>
          <p:blipFill rotWithShape="1">
            <a:blip r:embed="rId12"/>
            <a:srcRect l="18956" t="7002"/>
            <a:stretch/>
          </p:blipFill>
          <p:spPr>
            <a:xfrm>
              <a:off x="6648440" y="2949659"/>
              <a:ext cx="494578" cy="497550"/>
            </a:xfrm>
            <a:prstGeom prst="ellipse">
              <a:avLst/>
            </a:prstGeom>
            <a:ln w="28575">
              <a:solidFill>
                <a:schemeClr val="bg2">
                  <a:lumMod val="75000"/>
                </a:schemeClr>
              </a:solidFill>
            </a:ln>
          </p:spPr>
        </p:pic>
      </p:grpSp>
      <p:cxnSp>
        <p:nvCxnSpPr>
          <p:cNvPr id="19" name="Elbow Connector 18"/>
          <p:cNvCxnSpPr>
            <a:stCxn id="423" idx="1"/>
            <a:endCxn id="111" idx="2"/>
          </p:cNvCxnSpPr>
          <p:nvPr/>
        </p:nvCxnSpPr>
        <p:spPr>
          <a:xfrm rot="10800000">
            <a:off x="2798808" y="3097326"/>
            <a:ext cx="585270" cy="1023555"/>
          </a:xfrm>
          <a:prstGeom prst="bentConnector2">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4" name="Flowchart: Off-page Connector 123"/>
          <p:cNvSpPr/>
          <p:nvPr/>
        </p:nvSpPr>
        <p:spPr bwMode="gray">
          <a:xfrm>
            <a:off x="2245138" y="1465689"/>
            <a:ext cx="1096184" cy="545129"/>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Perform &amp; Reward</a:t>
            </a:r>
          </a:p>
        </p:txBody>
      </p:sp>
      <p:cxnSp>
        <p:nvCxnSpPr>
          <p:cNvPr id="66" name="Elbow Connector 65"/>
          <p:cNvCxnSpPr>
            <a:stCxn id="104" idx="0"/>
            <a:endCxn id="124" idx="2"/>
          </p:cNvCxnSpPr>
          <p:nvPr/>
        </p:nvCxnSpPr>
        <p:spPr>
          <a:xfrm rot="16200000" flipV="1">
            <a:off x="2556849" y="2247200"/>
            <a:ext cx="472766" cy="1"/>
          </a:xfrm>
          <a:prstGeom prst="bentConnector3">
            <a:avLst>
              <a:gd name="adj1" fmla="val 5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Elbow Connector 118"/>
          <p:cNvCxnSpPr>
            <a:stCxn id="457" idx="3"/>
            <a:endCxn id="207" idx="0"/>
          </p:cNvCxnSpPr>
          <p:nvPr/>
        </p:nvCxnSpPr>
        <p:spPr>
          <a:xfrm flipH="1">
            <a:off x="3810504" y="3055165"/>
            <a:ext cx="7180435" cy="523615"/>
          </a:xfrm>
          <a:prstGeom prst="bentConnector4">
            <a:avLst>
              <a:gd name="adj1" fmla="val -3183"/>
              <a:gd name="adj2" fmla="val -300289"/>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TextBox 139"/>
          <p:cNvSpPr txBox="1"/>
          <p:nvPr/>
        </p:nvSpPr>
        <p:spPr>
          <a:xfrm>
            <a:off x="10351361" y="2254337"/>
            <a:ext cx="886873" cy="5077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Add learning activity from 360 Report</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141" name="Oval 140"/>
          <p:cNvSpPr/>
          <p:nvPr/>
        </p:nvSpPr>
        <p:spPr bwMode="gray">
          <a:xfrm>
            <a:off x="10645883" y="1999631"/>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4b</a:t>
            </a:r>
          </a:p>
        </p:txBody>
      </p:sp>
      <p:cxnSp>
        <p:nvCxnSpPr>
          <p:cNvPr id="122" name="Elbow Connector 121"/>
          <p:cNvCxnSpPr>
            <a:stCxn id="452" idx="3"/>
            <a:endCxn id="207" idx="0"/>
          </p:cNvCxnSpPr>
          <p:nvPr/>
        </p:nvCxnSpPr>
        <p:spPr>
          <a:xfrm flipH="1" flipV="1">
            <a:off x="3810504" y="3578781"/>
            <a:ext cx="6668344" cy="717255"/>
          </a:xfrm>
          <a:prstGeom prst="bentConnector4">
            <a:avLst>
              <a:gd name="adj1" fmla="val -15111"/>
              <a:gd name="adj2" fmla="val 39112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6" name="Oval 145"/>
          <p:cNvSpPr/>
          <p:nvPr/>
        </p:nvSpPr>
        <p:spPr bwMode="gray">
          <a:xfrm>
            <a:off x="6256657" y="4873267"/>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6a</a:t>
            </a:r>
          </a:p>
        </p:txBody>
      </p:sp>
      <p:sp>
        <p:nvSpPr>
          <p:cNvPr id="147" name="Oval 146"/>
          <p:cNvSpPr/>
          <p:nvPr/>
        </p:nvSpPr>
        <p:spPr bwMode="gray">
          <a:xfrm>
            <a:off x="5546504" y="4247995"/>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6b</a:t>
            </a:r>
          </a:p>
        </p:txBody>
      </p:sp>
      <p:sp>
        <p:nvSpPr>
          <p:cNvPr id="149" name="Oval 148"/>
          <p:cNvSpPr/>
          <p:nvPr/>
        </p:nvSpPr>
        <p:spPr bwMode="gray">
          <a:xfrm>
            <a:off x="10805528" y="4004908"/>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7b</a:t>
            </a:r>
          </a:p>
        </p:txBody>
      </p:sp>
      <p:sp>
        <p:nvSpPr>
          <p:cNvPr id="150" name="Oval 149"/>
          <p:cNvSpPr/>
          <p:nvPr/>
        </p:nvSpPr>
        <p:spPr bwMode="gray">
          <a:xfrm>
            <a:off x="7775363" y="4426659"/>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7a</a:t>
            </a:r>
          </a:p>
        </p:txBody>
      </p:sp>
      <p:sp>
        <p:nvSpPr>
          <p:cNvPr id="151" name="TextBox 150"/>
          <p:cNvSpPr txBox="1"/>
          <p:nvPr/>
        </p:nvSpPr>
        <p:spPr>
          <a:xfrm>
            <a:off x="10609411" y="4333922"/>
            <a:ext cx="1398874" cy="33847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Add learning activity during session</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155" name="Oval 154"/>
          <p:cNvSpPr/>
          <p:nvPr/>
        </p:nvSpPr>
        <p:spPr bwMode="gray">
          <a:xfrm>
            <a:off x="3524111" y="4742225"/>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11</a:t>
            </a:r>
          </a:p>
        </p:txBody>
      </p:sp>
      <p:sp>
        <p:nvSpPr>
          <p:cNvPr id="221" name="5-Point Star 220"/>
          <p:cNvSpPr/>
          <p:nvPr/>
        </p:nvSpPr>
        <p:spPr bwMode="gray">
          <a:xfrm>
            <a:off x="2136898" y="3458861"/>
            <a:ext cx="726952" cy="537637"/>
          </a:xfrm>
          <a:prstGeom prst="star5">
            <a:avLst/>
          </a:prstGeom>
          <a:solidFill>
            <a:schemeClr val="accent1"/>
          </a:solidFill>
          <a:ln w="6350" algn="ctr">
            <a:solidFill>
              <a:schemeClr val="tx1"/>
            </a:solidFill>
            <a:miter lim="800000"/>
            <a:headEnd/>
            <a:tailEnd/>
          </a:ln>
        </p:spPr>
        <p:txBody>
          <a:bodyPr lIns="0" tIns="0" rIns="0" bIns="0" rtlCol="0" anchor="ctr"/>
          <a:lstStyle/>
          <a:p>
            <a:pPr algn="ctr" defTabSz="914217" fontAlgn="base">
              <a:spcBef>
                <a:spcPct val="50000"/>
              </a:spcBef>
              <a:spcAft>
                <a:spcPct val="0"/>
              </a:spcAft>
              <a:buClr>
                <a:srgbClr val="F0AB00"/>
              </a:buClr>
              <a:buSzPct val="80000"/>
            </a:pPr>
            <a:r>
              <a:rPr lang="en-US" sz="1000" kern="0" dirty="0">
                <a:ea typeface="Arial Unicode MS" pitchFamily="34" charset="-128"/>
                <a:cs typeface="Arial Unicode MS" pitchFamily="34" charset="-128"/>
              </a:rPr>
              <a:t>Start</a:t>
            </a:r>
          </a:p>
        </p:txBody>
      </p:sp>
      <p:sp>
        <p:nvSpPr>
          <p:cNvPr id="113" name="TextBox 112"/>
          <p:cNvSpPr txBox="1"/>
          <p:nvPr/>
        </p:nvSpPr>
        <p:spPr>
          <a:xfrm>
            <a:off x="2404159" y="2207503"/>
            <a:ext cx="831952" cy="184623"/>
          </a:xfrm>
          <a:prstGeom prst="rect">
            <a:avLst/>
          </a:prstGeom>
          <a:solidFill>
            <a:schemeClr val="bg1"/>
          </a:solid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Goals</a:t>
            </a:r>
          </a:p>
        </p:txBody>
      </p:sp>
      <p:sp>
        <p:nvSpPr>
          <p:cNvPr id="115" name="Rectangle 114"/>
          <p:cNvSpPr/>
          <p:nvPr/>
        </p:nvSpPr>
        <p:spPr bwMode="gray">
          <a:xfrm>
            <a:off x="77594" y="1284217"/>
            <a:ext cx="11798668" cy="5218800"/>
          </a:xfrm>
          <a:prstGeom prst="rect">
            <a:avLst/>
          </a:prstGeom>
          <a:solidFill>
            <a:schemeClr val="bg1">
              <a:alpha val="68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cxnSp>
        <p:nvCxnSpPr>
          <p:cNvPr id="16" name="Elbow Connector 15"/>
          <p:cNvCxnSpPr>
            <a:stCxn id="482" idx="0"/>
            <a:endCxn id="420" idx="3"/>
          </p:cNvCxnSpPr>
          <p:nvPr/>
        </p:nvCxnSpPr>
        <p:spPr>
          <a:xfrm rot="16200000" flipV="1">
            <a:off x="8339036" y="4579810"/>
            <a:ext cx="286307" cy="1734577"/>
          </a:xfrm>
          <a:prstGeom prst="bentConnector2">
            <a:avLst/>
          </a:prstGeom>
          <a:ln w="6350">
            <a:solidFill>
              <a:schemeClr val="tx1"/>
            </a:solidFill>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320" name="TextBox 319"/>
          <p:cNvSpPr txBox="1"/>
          <p:nvPr/>
        </p:nvSpPr>
        <p:spPr>
          <a:xfrm>
            <a:off x="7799135" y="5295442"/>
            <a:ext cx="1336253" cy="33847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Nominate external candidates</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grpSp>
        <p:nvGrpSpPr>
          <p:cNvPr id="25" name="Group 24"/>
          <p:cNvGrpSpPr/>
          <p:nvPr/>
        </p:nvGrpSpPr>
        <p:grpSpPr>
          <a:xfrm>
            <a:off x="6721171" y="4742224"/>
            <a:ext cx="918855" cy="899971"/>
            <a:chOff x="15695960" y="4895968"/>
            <a:chExt cx="919068" cy="900179"/>
          </a:xfrm>
        </p:grpSpPr>
        <p:sp>
          <p:nvSpPr>
            <p:cNvPr id="420" name="Rectangle 419"/>
            <p:cNvSpPr/>
            <p:nvPr/>
          </p:nvSpPr>
          <p:spPr bwMode="gray">
            <a:xfrm>
              <a:off x="15730359" y="5119491"/>
              <a:ext cx="859536" cy="676656"/>
            </a:xfrm>
            <a:prstGeom prst="rect">
              <a:avLst/>
            </a:prstGeom>
            <a:solidFill>
              <a:srgbClr val="2B3F7B"/>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421" name="Picture 420"/>
            <p:cNvPicPr>
              <a:picLocks noChangeAspect="1"/>
            </p:cNvPicPr>
            <p:nvPr/>
          </p:nvPicPr>
          <p:blipFill>
            <a:blip r:embed="rId13"/>
            <a:stretch>
              <a:fillRect/>
            </a:stretch>
          </p:blipFill>
          <p:spPr>
            <a:xfrm>
              <a:off x="15827932" y="5211811"/>
              <a:ext cx="689620" cy="492586"/>
            </a:xfrm>
            <a:prstGeom prst="ellipse">
              <a:avLst/>
            </a:prstGeom>
            <a:ln w="28575">
              <a:solidFill>
                <a:schemeClr val="bg2">
                  <a:lumMod val="75000"/>
                </a:schemeClr>
              </a:solidFill>
            </a:ln>
          </p:spPr>
        </p:pic>
        <p:sp>
          <p:nvSpPr>
            <p:cNvPr id="422" name="TextBox 421"/>
            <p:cNvSpPr txBox="1"/>
            <p:nvPr/>
          </p:nvSpPr>
          <p:spPr>
            <a:xfrm>
              <a:off x="15695960" y="4895968"/>
              <a:ext cx="919068"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Succession</a:t>
              </a:r>
            </a:p>
          </p:txBody>
        </p:sp>
      </p:grpSp>
      <p:grpSp>
        <p:nvGrpSpPr>
          <p:cNvPr id="480" name="Group 479"/>
          <p:cNvGrpSpPr/>
          <p:nvPr/>
        </p:nvGrpSpPr>
        <p:grpSpPr>
          <a:xfrm>
            <a:off x="8901825" y="5590252"/>
            <a:ext cx="857764" cy="912766"/>
            <a:chOff x="2680796" y="2585102"/>
            <a:chExt cx="857963" cy="912977"/>
          </a:xfrm>
        </p:grpSpPr>
        <p:sp>
          <p:nvSpPr>
            <p:cNvPr id="481" name="Rectangle 480"/>
            <p:cNvSpPr/>
            <p:nvPr/>
          </p:nvSpPr>
          <p:spPr bwMode="gray">
            <a:xfrm>
              <a:off x="2680796" y="2821423"/>
              <a:ext cx="857963" cy="676656"/>
            </a:xfrm>
            <a:prstGeom prst="rect">
              <a:avLst/>
            </a:prstGeom>
            <a:solidFill>
              <a:schemeClr val="accent6">
                <a:lumMod val="75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82" name="TextBox 481"/>
            <p:cNvSpPr txBox="1"/>
            <p:nvPr/>
          </p:nvSpPr>
          <p:spPr>
            <a:xfrm>
              <a:off x="2736536" y="2585102"/>
              <a:ext cx="784031"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Recruiting</a:t>
              </a:r>
            </a:p>
          </p:txBody>
        </p:sp>
        <p:pic>
          <p:nvPicPr>
            <p:cNvPr id="483" name="Picture 482"/>
            <p:cNvPicPr>
              <a:picLocks noChangeAspect="1"/>
            </p:cNvPicPr>
            <p:nvPr/>
          </p:nvPicPr>
          <p:blipFill>
            <a:blip r:embed="rId14"/>
            <a:stretch>
              <a:fillRect/>
            </a:stretch>
          </p:blipFill>
          <p:spPr>
            <a:xfrm>
              <a:off x="2862745" y="2904770"/>
              <a:ext cx="487072" cy="505452"/>
            </a:xfrm>
            <a:prstGeom prst="ellipse">
              <a:avLst/>
            </a:prstGeom>
            <a:ln w="28575">
              <a:solidFill>
                <a:schemeClr val="bg2">
                  <a:lumMod val="75000"/>
                </a:schemeClr>
              </a:solidFill>
            </a:ln>
          </p:spPr>
        </p:pic>
      </p:grpSp>
      <p:sp>
        <p:nvSpPr>
          <p:cNvPr id="90" name="Oval 89"/>
          <p:cNvSpPr/>
          <p:nvPr/>
        </p:nvSpPr>
        <p:spPr bwMode="gray">
          <a:xfrm>
            <a:off x="8170839" y="5026389"/>
            <a:ext cx="207566" cy="198535"/>
          </a:xfrm>
          <a:prstGeom prst="ellipse">
            <a:avLst/>
          </a:prstGeom>
          <a:solidFill>
            <a:srgbClr val="0070C0"/>
          </a:solidFill>
          <a:ln w="6350" algn="ctr">
            <a:noFill/>
            <a:miter lim="800000"/>
            <a:headEnd/>
            <a:tailEnd/>
          </a:ln>
          <a:effectLst>
            <a:glow rad="228600">
              <a:schemeClr val="accent1">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9</a:t>
            </a:r>
          </a:p>
        </p:txBody>
      </p:sp>
      <p:grpSp>
        <p:nvGrpSpPr>
          <p:cNvPr id="6" name="Group 5"/>
          <p:cNvGrpSpPr/>
          <p:nvPr/>
        </p:nvGrpSpPr>
        <p:grpSpPr>
          <a:xfrm>
            <a:off x="2184159" y="1389312"/>
            <a:ext cx="4096721" cy="5030889"/>
            <a:chOff x="2183253" y="1389634"/>
            <a:chExt cx="4097669" cy="5032054"/>
          </a:xfrm>
        </p:grpSpPr>
        <p:pic>
          <p:nvPicPr>
            <p:cNvPr id="116" name="Picture 115"/>
            <p:cNvPicPr>
              <a:picLocks noChangeAspect="1"/>
            </p:cNvPicPr>
            <p:nvPr/>
          </p:nvPicPr>
          <p:blipFill>
            <a:blip r:embed="rId15"/>
            <a:stretch>
              <a:fillRect/>
            </a:stretch>
          </p:blipFill>
          <p:spPr>
            <a:xfrm>
              <a:off x="2183253" y="1389634"/>
              <a:ext cx="4097669" cy="5032054"/>
            </a:xfrm>
            <a:prstGeom prst="rect">
              <a:avLst/>
            </a:prstGeom>
            <a:ln>
              <a:noFill/>
            </a:ln>
            <a:effectLst>
              <a:glow rad="228600">
                <a:schemeClr val="accent1">
                  <a:satMod val="175000"/>
                  <a:alpha val="40000"/>
                </a:schemeClr>
              </a:glo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117" name="Rounded Rectangle 116"/>
            <p:cNvSpPr/>
            <p:nvPr/>
          </p:nvSpPr>
          <p:spPr bwMode="gray">
            <a:xfrm>
              <a:off x="2759711" y="4899660"/>
              <a:ext cx="2080020" cy="420779"/>
            </a:xfrm>
            <a:prstGeom prst="roundRect">
              <a:avLst/>
            </a:prstGeom>
            <a:solidFill>
              <a:srgbClr val="F0AB00">
                <a:alpha val="27843"/>
              </a:srgbClr>
            </a:solidFill>
            <a:ln w="28575"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a:ea typeface="Arial Unicode MS" pitchFamily="34" charset="-128"/>
                <a:cs typeface="Arial Unicode MS" pitchFamily="34" charset="-128"/>
              </a:endParaRPr>
            </a:p>
          </p:txBody>
        </p:sp>
      </p:grpSp>
    </p:spTree>
    <p:extLst>
      <p:ext uri="{BB962C8B-B14F-4D97-AF65-F5344CB8AC3E}">
        <p14:creationId xmlns:p14="http://schemas.microsoft.com/office/powerpoint/2010/main" val="1539705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3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dirty="0"/>
              <a:t>Cross-module </a:t>
            </a:r>
            <a:r>
              <a:rPr lang="en-US" dirty="0">
                <a:solidFill>
                  <a:schemeClr val="accent1"/>
                </a:solidFill>
              </a:rPr>
              <a:t>Interactions</a:t>
            </a:r>
            <a:endParaRPr lang="en-US" dirty="0"/>
          </a:p>
        </p:txBody>
      </p:sp>
      <p:pic>
        <p:nvPicPr>
          <p:cNvPr id="9" name="Picture Placeholder 4">
            <a:extLst>
              <a:ext uri="{FF2B5EF4-FFF2-40B4-BE49-F238E27FC236}">
                <a16:creationId xmlns:a16="http://schemas.microsoft.com/office/drawing/2014/main" id="{4F5696A4-A6FC-4367-9BDE-74EB4C19D983}"/>
              </a:ext>
            </a:extLst>
          </p:cNvPr>
          <p:cNvPicPr>
            <a:picLocks noGrp="1" noChangeAspect="1"/>
          </p:cNvPicPr>
          <p:nvPr>
            <p:ph type="pic" sz="quarter" idx="12"/>
          </p:nvPr>
        </p:nvPicPr>
        <p:blipFill>
          <a:blip r:embed="rId2"/>
          <a:srcRect t="1736" b="1736"/>
          <a:stretch>
            <a:fillRect/>
          </a:stretch>
        </p:blipFill>
        <p:spPr>
          <a:prstGeom prst="rect">
            <a:avLst/>
          </a:prstGeom>
        </p:spPr>
      </p:pic>
    </p:spTree>
    <p:extLst>
      <p:ext uri="{BB962C8B-B14F-4D97-AF65-F5344CB8AC3E}">
        <p14:creationId xmlns:p14="http://schemas.microsoft.com/office/powerpoint/2010/main" val="13179272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296" y="503999"/>
            <a:ext cx="11183887" cy="738493"/>
          </a:xfrm>
        </p:spPr>
        <p:txBody>
          <a:bodyPr/>
          <a:lstStyle/>
          <a:p>
            <a:r>
              <a:rPr lang="en-US" dirty="0"/>
              <a:t>Learn &amp; Develop</a:t>
            </a:r>
            <a:br>
              <a:rPr lang="en-US" dirty="0"/>
            </a:br>
            <a:r>
              <a:rPr lang="en-US" b="0" dirty="0"/>
              <a:t>Process Interactions</a:t>
            </a:r>
            <a:endParaRPr lang="en-US" sz="1200" dirty="0"/>
          </a:p>
        </p:txBody>
      </p:sp>
      <p:sp>
        <p:nvSpPr>
          <p:cNvPr id="289" name="Flowchart: Off-page Connector 288"/>
          <p:cNvSpPr/>
          <p:nvPr/>
        </p:nvSpPr>
        <p:spPr bwMode="gray">
          <a:xfrm>
            <a:off x="407914" y="2575020"/>
            <a:ext cx="1098141" cy="532160"/>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Recruit to Hire</a:t>
            </a:r>
          </a:p>
        </p:txBody>
      </p:sp>
      <p:cxnSp>
        <p:nvCxnSpPr>
          <p:cNvPr id="242" name="Elbow Connector 241"/>
          <p:cNvCxnSpPr>
            <a:stCxn id="476" idx="1"/>
            <a:endCxn id="207" idx="3"/>
          </p:cNvCxnSpPr>
          <p:nvPr/>
        </p:nvCxnSpPr>
        <p:spPr>
          <a:xfrm rot="10800000">
            <a:off x="4226481" y="3671092"/>
            <a:ext cx="1845050" cy="2627"/>
          </a:xfrm>
          <a:prstGeom prst="bentConnector3">
            <a:avLst>
              <a:gd name="adj1" fmla="val 50000"/>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3" name="Elbow Connector 242"/>
          <p:cNvCxnSpPr>
            <a:stCxn id="75" idx="1"/>
            <a:endCxn id="449" idx="2"/>
          </p:cNvCxnSpPr>
          <p:nvPr/>
        </p:nvCxnSpPr>
        <p:spPr>
          <a:xfrm rot="10800000">
            <a:off x="10018473" y="5107416"/>
            <a:ext cx="383219" cy="532028"/>
          </a:xfrm>
          <a:prstGeom prst="bentConnector2">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1" name="Elbow Connector 250"/>
          <p:cNvCxnSpPr>
            <a:stCxn id="422" idx="1"/>
            <a:endCxn id="475" idx="2"/>
          </p:cNvCxnSpPr>
          <p:nvPr/>
        </p:nvCxnSpPr>
        <p:spPr>
          <a:xfrm rot="10800000">
            <a:off x="6570796" y="4455602"/>
            <a:ext cx="150376" cy="378935"/>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Elbow Connector 254"/>
          <p:cNvCxnSpPr>
            <a:stCxn id="476" idx="0"/>
            <a:endCxn id="470" idx="2"/>
          </p:cNvCxnSpPr>
          <p:nvPr/>
        </p:nvCxnSpPr>
        <p:spPr>
          <a:xfrm rot="5400000" flipH="1" flipV="1">
            <a:off x="6090288" y="3101717"/>
            <a:ext cx="957273" cy="2111"/>
          </a:xfrm>
          <a:prstGeom prst="bentConnector3">
            <a:avLst>
              <a:gd name="adj1" fmla="val 50000"/>
            </a:avLst>
          </a:prstGeom>
          <a:ln w="63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482" idx="0"/>
            <a:endCxn id="420" idx="3"/>
          </p:cNvCxnSpPr>
          <p:nvPr/>
        </p:nvCxnSpPr>
        <p:spPr>
          <a:xfrm rot="16200000" flipV="1">
            <a:off x="8339036" y="4579810"/>
            <a:ext cx="286307" cy="1734577"/>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91340" y="4291583"/>
            <a:ext cx="1531288" cy="923116"/>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Employee Profile serves as a central repository for all talent data (all modules </a:t>
            </a:r>
            <a:r>
              <a:rPr lang="en-US" sz="1200" kern="0" dirty="0" err="1">
                <a:ea typeface="Arial Unicode MS" pitchFamily="34" charset="-128"/>
                <a:cs typeface="Arial Unicode MS" pitchFamily="34" charset="-128"/>
              </a:rPr>
              <a:t>feed back</a:t>
            </a:r>
            <a:r>
              <a:rPr lang="en-US" sz="1200" kern="0" dirty="0">
                <a:ea typeface="Arial Unicode MS" pitchFamily="34" charset="-128"/>
                <a:cs typeface="Arial Unicode MS" pitchFamily="34" charset="-128"/>
              </a:rPr>
              <a:t> to EP)</a:t>
            </a:r>
          </a:p>
        </p:txBody>
      </p:sp>
      <p:sp>
        <p:nvSpPr>
          <p:cNvPr id="279" name="TextBox 278"/>
          <p:cNvSpPr txBox="1"/>
          <p:nvPr/>
        </p:nvSpPr>
        <p:spPr>
          <a:xfrm>
            <a:off x="5217636" y="2726577"/>
            <a:ext cx="1329202" cy="33847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Link CPM activities to development goals</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287" name="TextBox 286"/>
          <p:cNvSpPr txBox="1"/>
          <p:nvPr/>
        </p:nvSpPr>
        <p:spPr>
          <a:xfrm>
            <a:off x="6885262" y="3051578"/>
            <a:ext cx="1173241" cy="5077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Review development goals during PM review</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316" name="TextBox 315"/>
          <p:cNvSpPr txBox="1"/>
          <p:nvPr/>
        </p:nvSpPr>
        <p:spPr>
          <a:xfrm>
            <a:off x="5817756" y="4503160"/>
            <a:ext cx="696320" cy="338476"/>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Add dev goals</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317" name="Chevron 316"/>
          <p:cNvSpPr/>
          <p:nvPr/>
        </p:nvSpPr>
        <p:spPr bwMode="gray">
          <a:xfrm>
            <a:off x="1802312" y="2782792"/>
            <a:ext cx="396837" cy="1828006"/>
          </a:xfrm>
          <a:prstGeom prst="chevron">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a:ea typeface="Arial Unicode MS" pitchFamily="34" charset="-128"/>
              <a:cs typeface="Arial Unicode MS" pitchFamily="34" charset="-128"/>
            </a:endParaRPr>
          </a:p>
        </p:txBody>
      </p:sp>
      <p:sp>
        <p:nvSpPr>
          <p:cNvPr id="320" name="TextBox 319"/>
          <p:cNvSpPr txBox="1"/>
          <p:nvPr/>
        </p:nvSpPr>
        <p:spPr>
          <a:xfrm>
            <a:off x="7799135" y="5295442"/>
            <a:ext cx="1336253" cy="33847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Nominate external candidates</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grpSp>
        <p:nvGrpSpPr>
          <p:cNvPr id="17" name="Group 16"/>
          <p:cNvGrpSpPr/>
          <p:nvPr/>
        </p:nvGrpSpPr>
        <p:grpSpPr>
          <a:xfrm>
            <a:off x="3384077" y="3578780"/>
            <a:ext cx="857764" cy="880350"/>
            <a:chOff x="479280" y="5250613"/>
            <a:chExt cx="857963" cy="880554"/>
          </a:xfrm>
        </p:grpSpPr>
        <p:sp>
          <p:nvSpPr>
            <p:cNvPr id="207" name="TextBox 206"/>
            <p:cNvSpPr txBox="1"/>
            <p:nvPr/>
          </p:nvSpPr>
          <p:spPr>
            <a:xfrm>
              <a:off x="489733" y="5250613"/>
              <a:ext cx="832145"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Learning</a:t>
              </a:r>
            </a:p>
          </p:txBody>
        </p:sp>
        <p:sp>
          <p:nvSpPr>
            <p:cNvPr id="423" name="Rectangle 422"/>
            <p:cNvSpPr/>
            <p:nvPr/>
          </p:nvSpPr>
          <p:spPr bwMode="gray">
            <a:xfrm>
              <a:off x="479280" y="5454511"/>
              <a:ext cx="857963" cy="676656"/>
            </a:xfrm>
            <a:prstGeom prst="rect">
              <a:avLst/>
            </a:prstGeom>
            <a:solidFill>
              <a:srgbClr val="9E3039"/>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424" name="Picture 423"/>
            <p:cNvPicPr>
              <a:picLocks noChangeAspect="1"/>
            </p:cNvPicPr>
            <p:nvPr/>
          </p:nvPicPr>
          <p:blipFill rotWithShape="1">
            <a:blip r:embed="rId3"/>
            <a:srcRect b="32705"/>
            <a:stretch/>
          </p:blipFill>
          <p:spPr>
            <a:xfrm>
              <a:off x="550337" y="5537608"/>
              <a:ext cx="716035" cy="488543"/>
            </a:xfrm>
            <a:prstGeom prst="ellipse">
              <a:avLst/>
            </a:prstGeom>
            <a:ln w="28575">
              <a:solidFill>
                <a:schemeClr val="bg2">
                  <a:lumMod val="75000"/>
                </a:schemeClr>
              </a:solidFill>
            </a:ln>
          </p:spPr>
        </p:pic>
      </p:grpSp>
      <p:grpSp>
        <p:nvGrpSpPr>
          <p:cNvPr id="448" name="Group 447"/>
          <p:cNvGrpSpPr/>
          <p:nvPr/>
        </p:nvGrpSpPr>
        <p:grpSpPr>
          <a:xfrm>
            <a:off x="9558094" y="4203724"/>
            <a:ext cx="920754" cy="903691"/>
            <a:chOff x="10207550" y="3593940"/>
            <a:chExt cx="920967" cy="903900"/>
          </a:xfrm>
        </p:grpSpPr>
        <p:sp>
          <p:nvSpPr>
            <p:cNvPr id="449" name="Rectangle 448"/>
            <p:cNvSpPr/>
            <p:nvPr/>
          </p:nvSpPr>
          <p:spPr bwMode="gray">
            <a:xfrm>
              <a:off x="10239053" y="3821184"/>
              <a:ext cx="857963" cy="676656"/>
            </a:xfrm>
            <a:prstGeom prst="rect">
              <a:avLst/>
            </a:prstGeom>
            <a:solidFill>
              <a:srgbClr val="0070C0"/>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grpSp>
          <p:nvGrpSpPr>
            <p:cNvPr id="450" name="Group 449"/>
            <p:cNvGrpSpPr/>
            <p:nvPr/>
          </p:nvGrpSpPr>
          <p:grpSpPr>
            <a:xfrm>
              <a:off x="10207550" y="3593940"/>
              <a:ext cx="920967" cy="801975"/>
              <a:chOff x="9145616" y="3916564"/>
              <a:chExt cx="920967" cy="801975"/>
            </a:xfrm>
          </p:grpSpPr>
          <p:pic>
            <p:nvPicPr>
              <p:cNvPr id="451" name="Picture 450"/>
              <p:cNvPicPr>
                <a:picLocks noChangeAspect="1"/>
              </p:cNvPicPr>
              <p:nvPr/>
            </p:nvPicPr>
            <p:blipFill>
              <a:blip r:embed="rId4"/>
              <a:stretch>
                <a:fillRect/>
              </a:stretch>
            </p:blipFill>
            <p:spPr>
              <a:xfrm>
                <a:off x="9243450" y="4218393"/>
                <a:ext cx="714597" cy="500146"/>
              </a:xfrm>
              <a:prstGeom prst="ellipse">
                <a:avLst/>
              </a:prstGeom>
              <a:ln w="28575">
                <a:solidFill>
                  <a:schemeClr val="bg2">
                    <a:lumMod val="75000"/>
                  </a:schemeClr>
                </a:solidFill>
              </a:ln>
            </p:spPr>
          </p:pic>
          <p:sp>
            <p:nvSpPr>
              <p:cNvPr id="452" name="TextBox 451"/>
              <p:cNvSpPr txBox="1"/>
              <p:nvPr/>
            </p:nvSpPr>
            <p:spPr>
              <a:xfrm>
                <a:off x="9145616" y="3916564"/>
                <a:ext cx="920967"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Calibration</a:t>
                </a:r>
              </a:p>
            </p:txBody>
          </p:sp>
        </p:grpSp>
      </p:grpSp>
      <p:grpSp>
        <p:nvGrpSpPr>
          <p:cNvPr id="453" name="Group 452"/>
          <p:cNvGrpSpPr/>
          <p:nvPr/>
        </p:nvGrpSpPr>
        <p:grpSpPr>
          <a:xfrm>
            <a:off x="9878825" y="2962854"/>
            <a:ext cx="1112113" cy="912767"/>
            <a:chOff x="6515448" y="5413925"/>
            <a:chExt cx="1112370" cy="912978"/>
          </a:xfrm>
        </p:grpSpPr>
        <p:grpSp>
          <p:nvGrpSpPr>
            <p:cNvPr id="454" name="Group 453"/>
            <p:cNvGrpSpPr/>
            <p:nvPr/>
          </p:nvGrpSpPr>
          <p:grpSpPr>
            <a:xfrm>
              <a:off x="6515448" y="5413925"/>
              <a:ext cx="1112370" cy="912978"/>
              <a:chOff x="4708528" y="4392165"/>
              <a:chExt cx="1112370" cy="912978"/>
            </a:xfrm>
          </p:grpSpPr>
          <p:sp>
            <p:nvSpPr>
              <p:cNvPr id="456" name="Rectangle 455"/>
              <p:cNvSpPr/>
              <p:nvPr/>
            </p:nvSpPr>
            <p:spPr bwMode="gray">
              <a:xfrm>
                <a:off x="4835732" y="4628487"/>
                <a:ext cx="857963" cy="676656"/>
              </a:xfrm>
              <a:prstGeom prst="rect">
                <a:avLst/>
              </a:prstGeom>
              <a:solidFill>
                <a:schemeClr val="accent1">
                  <a:lumMod val="75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57" name="TextBox 456"/>
              <p:cNvSpPr txBox="1"/>
              <p:nvPr/>
            </p:nvSpPr>
            <p:spPr>
              <a:xfrm>
                <a:off x="4708528" y="4392165"/>
                <a:ext cx="1112370"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Multi-Rater 360</a:t>
                </a:r>
              </a:p>
            </p:txBody>
          </p:sp>
        </p:grpSp>
        <p:pic>
          <p:nvPicPr>
            <p:cNvPr id="455" name="Picture 454"/>
            <p:cNvPicPr>
              <a:picLocks noChangeAspect="1"/>
            </p:cNvPicPr>
            <p:nvPr/>
          </p:nvPicPr>
          <p:blipFill>
            <a:blip r:embed="rId5"/>
            <a:stretch>
              <a:fillRect/>
            </a:stretch>
          </p:blipFill>
          <p:spPr>
            <a:xfrm>
              <a:off x="6764867" y="5725469"/>
              <a:ext cx="632515" cy="501638"/>
            </a:xfrm>
            <a:prstGeom prst="ellipse">
              <a:avLst/>
            </a:prstGeom>
            <a:ln w="28575">
              <a:solidFill>
                <a:schemeClr val="bg2">
                  <a:lumMod val="75000"/>
                </a:schemeClr>
              </a:solidFill>
            </a:ln>
          </p:spPr>
        </p:pic>
      </p:grpSp>
      <p:cxnSp>
        <p:nvCxnSpPr>
          <p:cNvPr id="458" name="Elbow Connector 457"/>
          <p:cNvCxnSpPr>
            <a:stCxn id="456" idx="1"/>
            <a:endCxn id="475" idx="3"/>
          </p:cNvCxnSpPr>
          <p:nvPr/>
        </p:nvCxnSpPr>
        <p:spPr>
          <a:xfrm rot="10800000" flipV="1">
            <a:off x="6999676" y="3537370"/>
            <a:ext cx="3006324" cy="578239"/>
          </a:xfrm>
          <a:prstGeom prst="bentConnector3">
            <a:avLst>
              <a:gd name="adj1" fmla="val 5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65" name="Group 464"/>
          <p:cNvGrpSpPr/>
          <p:nvPr/>
        </p:nvGrpSpPr>
        <p:grpSpPr>
          <a:xfrm>
            <a:off x="7587866" y="1815008"/>
            <a:ext cx="994510" cy="907091"/>
            <a:chOff x="9228648" y="2652564"/>
            <a:chExt cx="994740" cy="907301"/>
          </a:xfrm>
        </p:grpSpPr>
        <p:sp>
          <p:nvSpPr>
            <p:cNvPr id="466" name="Rectangle 465"/>
            <p:cNvSpPr/>
            <p:nvPr/>
          </p:nvSpPr>
          <p:spPr bwMode="gray">
            <a:xfrm>
              <a:off x="9310214" y="2883209"/>
              <a:ext cx="857963" cy="676656"/>
            </a:xfrm>
            <a:prstGeom prst="rect">
              <a:avLst/>
            </a:prstGeom>
            <a:solidFill>
              <a:srgbClr val="0FAAFF"/>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67" name="TextBox 466"/>
            <p:cNvSpPr txBox="1"/>
            <p:nvPr/>
          </p:nvSpPr>
          <p:spPr>
            <a:xfrm>
              <a:off x="9228648" y="2652564"/>
              <a:ext cx="994740"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Performance</a:t>
              </a:r>
            </a:p>
          </p:txBody>
        </p:sp>
        <p:pic>
          <p:nvPicPr>
            <p:cNvPr id="468" name="Picture 467"/>
            <p:cNvPicPr>
              <a:picLocks noChangeAspect="1"/>
            </p:cNvPicPr>
            <p:nvPr/>
          </p:nvPicPr>
          <p:blipFill>
            <a:blip r:embed="rId6"/>
            <a:stretch>
              <a:fillRect/>
            </a:stretch>
          </p:blipFill>
          <p:spPr>
            <a:xfrm>
              <a:off x="9436371" y="2940682"/>
              <a:ext cx="618435" cy="538638"/>
            </a:xfrm>
            <a:prstGeom prst="ellipse">
              <a:avLst/>
            </a:prstGeom>
            <a:ln w="28575">
              <a:solidFill>
                <a:schemeClr val="bg2">
                  <a:lumMod val="75000"/>
                </a:schemeClr>
              </a:solidFill>
            </a:ln>
          </p:spPr>
        </p:pic>
      </p:grpSp>
      <p:cxnSp>
        <p:nvCxnSpPr>
          <p:cNvPr id="260" name="Elbow Connector 259"/>
          <p:cNvCxnSpPr>
            <a:stCxn id="476" idx="3"/>
            <a:endCxn id="466" idx="2"/>
          </p:cNvCxnSpPr>
          <p:nvPr/>
        </p:nvCxnSpPr>
        <p:spPr>
          <a:xfrm flipV="1">
            <a:off x="7064209" y="2722099"/>
            <a:ext cx="1034087" cy="951621"/>
          </a:xfrm>
          <a:prstGeom prst="bentConnector2">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69" name="Group 468"/>
          <p:cNvGrpSpPr/>
          <p:nvPr/>
        </p:nvGrpSpPr>
        <p:grpSpPr>
          <a:xfrm>
            <a:off x="5992829" y="1734936"/>
            <a:ext cx="1187770" cy="889199"/>
            <a:chOff x="7737214" y="2659950"/>
            <a:chExt cx="1188045" cy="889405"/>
          </a:xfrm>
        </p:grpSpPr>
        <p:sp>
          <p:nvSpPr>
            <p:cNvPr id="470" name="Rectangle 469"/>
            <p:cNvSpPr/>
            <p:nvPr/>
          </p:nvSpPr>
          <p:spPr bwMode="gray">
            <a:xfrm>
              <a:off x="7884731" y="2872699"/>
              <a:ext cx="859536" cy="676656"/>
            </a:xfrm>
            <a:prstGeom prst="rect">
              <a:avLst/>
            </a:prstGeom>
            <a:solidFill>
              <a:srgbClr val="92D050"/>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71" name="TextBox 470"/>
            <p:cNvSpPr txBox="1"/>
            <p:nvPr/>
          </p:nvSpPr>
          <p:spPr>
            <a:xfrm>
              <a:off x="7737214" y="2659950"/>
              <a:ext cx="1188045" cy="188192"/>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Continuous PM</a:t>
              </a:r>
            </a:p>
          </p:txBody>
        </p:sp>
        <p:pic>
          <p:nvPicPr>
            <p:cNvPr id="472" name="Picture 471"/>
            <p:cNvPicPr>
              <a:picLocks noChangeAspect="1"/>
            </p:cNvPicPr>
            <p:nvPr/>
          </p:nvPicPr>
          <p:blipFill>
            <a:blip r:embed="rId7"/>
            <a:stretch>
              <a:fillRect/>
            </a:stretch>
          </p:blipFill>
          <p:spPr>
            <a:xfrm>
              <a:off x="7961380" y="2966820"/>
              <a:ext cx="745295" cy="470109"/>
            </a:xfrm>
            <a:prstGeom prst="ellipse">
              <a:avLst/>
            </a:prstGeom>
            <a:ln w="28575">
              <a:solidFill>
                <a:schemeClr val="bg2">
                  <a:lumMod val="75000"/>
                </a:schemeClr>
              </a:solidFill>
            </a:ln>
          </p:spPr>
        </p:pic>
      </p:grpSp>
      <p:grpSp>
        <p:nvGrpSpPr>
          <p:cNvPr id="474" name="Group 473"/>
          <p:cNvGrpSpPr/>
          <p:nvPr/>
        </p:nvGrpSpPr>
        <p:grpSpPr>
          <a:xfrm>
            <a:off x="6071529" y="3581408"/>
            <a:ext cx="992680" cy="874193"/>
            <a:chOff x="7676987" y="4055982"/>
            <a:chExt cx="992910" cy="874395"/>
          </a:xfrm>
        </p:grpSpPr>
        <p:sp>
          <p:nvSpPr>
            <p:cNvPr id="475" name="Rectangle 474"/>
            <p:cNvSpPr/>
            <p:nvPr/>
          </p:nvSpPr>
          <p:spPr bwMode="gray">
            <a:xfrm>
              <a:off x="7747386" y="4250239"/>
              <a:ext cx="857963" cy="680138"/>
            </a:xfrm>
            <a:prstGeom prst="rect">
              <a:avLst/>
            </a:prstGeom>
            <a:solidFill>
              <a:schemeClr val="accent1"/>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76" name="TextBox 475"/>
            <p:cNvSpPr txBox="1"/>
            <p:nvPr/>
          </p:nvSpPr>
          <p:spPr>
            <a:xfrm>
              <a:off x="7676987" y="4055982"/>
              <a:ext cx="992910"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Development</a:t>
              </a:r>
            </a:p>
          </p:txBody>
        </p:sp>
        <p:pic>
          <p:nvPicPr>
            <p:cNvPr id="477" name="Picture 476"/>
            <p:cNvPicPr>
              <a:picLocks noChangeAspect="1"/>
            </p:cNvPicPr>
            <p:nvPr/>
          </p:nvPicPr>
          <p:blipFill>
            <a:blip r:embed="rId8"/>
            <a:stretch>
              <a:fillRect/>
            </a:stretch>
          </p:blipFill>
          <p:spPr>
            <a:xfrm>
              <a:off x="7796594" y="4347401"/>
              <a:ext cx="757998" cy="477642"/>
            </a:xfrm>
            <a:prstGeom prst="ellipse">
              <a:avLst/>
            </a:prstGeom>
            <a:ln w="28575">
              <a:solidFill>
                <a:schemeClr val="bg2">
                  <a:lumMod val="75000"/>
                </a:schemeClr>
              </a:solidFill>
            </a:ln>
          </p:spPr>
        </p:pic>
      </p:grpSp>
      <p:grpSp>
        <p:nvGrpSpPr>
          <p:cNvPr id="480" name="Group 479"/>
          <p:cNvGrpSpPr/>
          <p:nvPr/>
        </p:nvGrpSpPr>
        <p:grpSpPr>
          <a:xfrm>
            <a:off x="8901825" y="5590252"/>
            <a:ext cx="857764" cy="912766"/>
            <a:chOff x="2680796" y="2585102"/>
            <a:chExt cx="857963" cy="912977"/>
          </a:xfrm>
        </p:grpSpPr>
        <p:sp>
          <p:nvSpPr>
            <p:cNvPr id="481" name="Rectangle 480"/>
            <p:cNvSpPr/>
            <p:nvPr/>
          </p:nvSpPr>
          <p:spPr bwMode="gray">
            <a:xfrm>
              <a:off x="2680796" y="2821423"/>
              <a:ext cx="857963" cy="676656"/>
            </a:xfrm>
            <a:prstGeom prst="rect">
              <a:avLst/>
            </a:prstGeom>
            <a:solidFill>
              <a:schemeClr val="accent6">
                <a:lumMod val="75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82" name="TextBox 481"/>
            <p:cNvSpPr txBox="1"/>
            <p:nvPr/>
          </p:nvSpPr>
          <p:spPr>
            <a:xfrm>
              <a:off x="2736536" y="2585102"/>
              <a:ext cx="784031"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Recruiting</a:t>
              </a:r>
            </a:p>
          </p:txBody>
        </p:sp>
        <p:pic>
          <p:nvPicPr>
            <p:cNvPr id="483" name="Picture 482"/>
            <p:cNvPicPr>
              <a:picLocks noChangeAspect="1"/>
            </p:cNvPicPr>
            <p:nvPr/>
          </p:nvPicPr>
          <p:blipFill>
            <a:blip r:embed="rId9"/>
            <a:stretch>
              <a:fillRect/>
            </a:stretch>
          </p:blipFill>
          <p:spPr>
            <a:xfrm>
              <a:off x="2862745" y="2904770"/>
              <a:ext cx="487072" cy="505452"/>
            </a:xfrm>
            <a:prstGeom prst="ellipse">
              <a:avLst/>
            </a:prstGeom>
            <a:ln w="28575">
              <a:solidFill>
                <a:schemeClr val="bg2">
                  <a:lumMod val="75000"/>
                </a:schemeClr>
              </a:solidFill>
            </a:ln>
          </p:spPr>
        </p:pic>
      </p:grpSp>
      <p:sp>
        <p:nvSpPr>
          <p:cNvPr id="493" name="TextBox 492"/>
          <p:cNvSpPr txBox="1"/>
          <p:nvPr/>
        </p:nvSpPr>
        <p:spPr>
          <a:xfrm>
            <a:off x="8552733" y="3380323"/>
            <a:ext cx="1398874" cy="33847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Add development goals from 360 Report</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189" name="TextBox 188"/>
          <p:cNvSpPr txBox="1"/>
          <p:nvPr/>
        </p:nvSpPr>
        <p:spPr>
          <a:xfrm>
            <a:off x="4527240" y="3339499"/>
            <a:ext cx="1407349" cy="5077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Select from learning when defining development goals</a:t>
            </a:r>
          </a:p>
        </p:txBody>
      </p:sp>
      <p:sp>
        <p:nvSpPr>
          <p:cNvPr id="70" name="TextBox 69"/>
          <p:cNvSpPr txBox="1"/>
          <p:nvPr/>
        </p:nvSpPr>
        <p:spPr>
          <a:xfrm>
            <a:off x="10112778" y="5170901"/>
            <a:ext cx="1295555" cy="33847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Calibrate Succession Data</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grpSp>
        <p:nvGrpSpPr>
          <p:cNvPr id="67" name="Group 66"/>
          <p:cNvGrpSpPr/>
          <p:nvPr/>
        </p:nvGrpSpPr>
        <p:grpSpPr>
          <a:xfrm>
            <a:off x="10401692" y="5547109"/>
            <a:ext cx="1294231" cy="905743"/>
            <a:chOff x="10275380" y="1505472"/>
            <a:chExt cx="1294531" cy="905953"/>
          </a:xfrm>
        </p:grpSpPr>
        <p:sp>
          <p:nvSpPr>
            <p:cNvPr id="68" name="Rectangle 67"/>
            <p:cNvSpPr/>
            <p:nvPr/>
          </p:nvSpPr>
          <p:spPr bwMode="gray">
            <a:xfrm>
              <a:off x="10492431" y="1726619"/>
              <a:ext cx="843173" cy="684806"/>
            </a:xfrm>
            <a:prstGeom prst="rect">
              <a:avLst/>
            </a:prstGeom>
            <a:solidFill>
              <a:schemeClr val="bg1">
                <a:lumMod val="65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69" name="Picture 68"/>
            <p:cNvPicPr>
              <a:picLocks noChangeAspect="1"/>
            </p:cNvPicPr>
            <p:nvPr/>
          </p:nvPicPr>
          <p:blipFill>
            <a:blip r:embed="rId10"/>
            <a:stretch>
              <a:fillRect/>
            </a:stretch>
          </p:blipFill>
          <p:spPr>
            <a:xfrm>
              <a:off x="10661650" y="1773765"/>
              <a:ext cx="521096" cy="554357"/>
            </a:xfrm>
            <a:prstGeom prst="ellipse">
              <a:avLst/>
            </a:prstGeom>
            <a:ln w="28575">
              <a:solidFill>
                <a:schemeClr val="bg2">
                  <a:lumMod val="75000"/>
                </a:schemeClr>
              </a:solidFill>
            </a:ln>
          </p:spPr>
        </p:pic>
        <p:sp>
          <p:nvSpPr>
            <p:cNvPr id="75" name="TextBox 74"/>
            <p:cNvSpPr txBox="1"/>
            <p:nvPr/>
          </p:nvSpPr>
          <p:spPr>
            <a:xfrm>
              <a:off x="10275380" y="1505472"/>
              <a:ext cx="1294531" cy="184709"/>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Profile</a:t>
              </a:r>
            </a:p>
          </p:txBody>
        </p:sp>
      </p:grpSp>
      <p:cxnSp>
        <p:nvCxnSpPr>
          <p:cNvPr id="14" name="Elbow Connector 13"/>
          <p:cNvCxnSpPr>
            <a:stCxn id="449" idx="1"/>
            <a:endCxn id="475" idx="3"/>
          </p:cNvCxnSpPr>
          <p:nvPr/>
        </p:nvCxnSpPr>
        <p:spPr>
          <a:xfrm rot="10800000">
            <a:off x="6999678" y="4115610"/>
            <a:ext cx="2589913" cy="653555"/>
          </a:xfrm>
          <a:prstGeom prst="bentConnector3">
            <a:avLst>
              <a:gd name="adj1" fmla="val 59627"/>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8166549" y="4363363"/>
            <a:ext cx="1314481" cy="33847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Add development goals during session</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cxnSp>
        <p:nvCxnSpPr>
          <p:cNvPr id="23" name="Elbow Connector 22"/>
          <p:cNvCxnSpPr>
            <a:stCxn id="457" idx="1"/>
            <a:endCxn id="466" idx="3"/>
          </p:cNvCxnSpPr>
          <p:nvPr/>
        </p:nvCxnSpPr>
        <p:spPr>
          <a:xfrm rot="10800000">
            <a:off x="8527179" y="2383849"/>
            <a:ext cx="1351648" cy="671317"/>
          </a:xfrm>
          <a:prstGeom prst="bentConnector3">
            <a:avLst>
              <a:gd name="adj1" fmla="val 6998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8976837" y="2416081"/>
            <a:ext cx="1135941" cy="5077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Review Detailed 360 Report during PM review</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88" name="Flowchart: Off-page Connector 87"/>
          <p:cNvSpPr/>
          <p:nvPr/>
        </p:nvSpPr>
        <p:spPr bwMode="gray">
          <a:xfrm>
            <a:off x="8880018" y="1621176"/>
            <a:ext cx="879571" cy="405012"/>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Perform &amp; Reward</a:t>
            </a:r>
          </a:p>
        </p:txBody>
      </p:sp>
      <p:cxnSp>
        <p:nvCxnSpPr>
          <p:cNvPr id="26" name="Elbow Connector 25"/>
          <p:cNvCxnSpPr>
            <a:stCxn id="467" idx="3"/>
            <a:endCxn id="88" idx="1"/>
          </p:cNvCxnSpPr>
          <p:nvPr/>
        </p:nvCxnSpPr>
        <p:spPr>
          <a:xfrm flipV="1">
            <a:off x="8582376" y="1823682"/>
            <a:ext cx="297641" cy="83638"/>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7" name="Group 76"/>
          <p:cNvGrpSpPr/>
          <p:nvPr/>
        </p:nvGrpSpPr>
        <p:grpSpPr>
          <a:xfrm>
            <a:off x="3359686" y="5187933"/>
            <a:ext cx="882446" cy="891969"/>
            <a:chOff x="9353737" y="3470275"/>
            <a:chExt cx="882650" cy="892175"/>
          </a:xfrm>
        </p:grpSpPr>
        <p:sp>
          <p:nvSpPr>
            <p:cNvPr id="78" name="Rectangle 77"/>
            <p:cNvSpPr>
              <a:spLocks noChangeArrowheads="1"/>
            </p:cNvSpPr>
            <p:nvPr/>
          </p:nvSpPr>
          <p:spPr bwMode="auto">
            <a:xfrm>
              <a:off x="9353737" y="3663950"/>
              <a:ext cx="882650" cy="698500"/>
            </a:xfrm>
            <a:prstGeom prst="rect">
              <a:avLst/>
            </a:prstGeom>
            <a:solidFill>
              <a:srgbClr val="FFD0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79" name="Rectangle 78"/>
            <p:cNvSpPr>
              <a:spLocks noChangeArrowheads="1"/>
            </p:cNvSpPr>
            <p:nvPr/>
          </p:nvSpPr>
          <p:spPr bwMode="auto">
            <a:xfrm>
              <a:off x="9593449" y="3470275"/>
              <a:ext cx="42227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217"/>
              <a:r>
                <a:rPr lang="en-US" altLang="en-US" sz="1200" b="1" dirty="0">
                  <a:solidFill>
                    <a:srgbClr val="7F7F7F"/>
                  </a:solidFill>
                </a:rPr>
                <a:t>Jam</a:t>
              </a:r>
              <a:endParaRPr lang="en-US" altLang="en-US" sz="1800" dirty="0"/>
            </a:p>
          </p:txBody>
        </p:sp>
        <p:pic>
          <p:nvPicPr>
            <p:cNvPr id="81" name="Picture 3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60099" y="3725863"/>
              <a:ext cx="673100" cy="5826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Freeform 39"/>
            <p:cNvSpPr>
              <a:spLocks/>
            </p:cNvSpPr>
            <p:nvPr/>
          </p:nvSpPr>
          <p:spPr bwMode="auto">
            <a:xfrm>
              <a:off x="9445812" y="3706813"/>
              <a:ext cx="696913" cy="614363"/>
            </a:xfrm>
            <a:custGeom>
              <a:avLst/>
              <a:gdLst>
                <a:gd name="T0" fmla="*/ 219 w 439"/>
                <a:gd name="T1" fmla="*/ 0 h 387"/>
                <a:gd name="T2" fmla="*/ 242 w 439"/>
                <a:gd name="T3" fmla="*/ 1 h 387"/>
                <a:gd name="T4" fmla="*/ 263 w 439"/>
                <a:gd name="T5" fmla="*/ 5 h 387"/>
                <a:gd name="T6" fmla="*/ 284 w 439"/>
                <a:gd name="T7" fmla="*/ 9 h 387"/>
                <a:gd name="T8" fmla="*/ 305 w 439"/>
                <a:gd name="T9" fmla="*/ 16 h 387"/>
                <a:gd name="T10" fmla="*/ 324 w 439"/>
                <a:gd name="T11" fmla="*/ 24 h 387"/>
                <a:gd name="T12" fmla="*/ 342 w 439"/>
                <a:gd name="T13" fmla="*/ 33 h 387"/>
                <a:gd name="T14" fmla="*/ 374 w 439"/>
                <a:gd name="T15" fmla="*/ 56 h 387"/>
                <a:gd name="T16" fmla="*/ 388 w 439"/>
                <a:gd name="T17" fmla="*/ 71 h 387"/>
                <a:gd name="T18" fmla="*/ 401 w 439"/>
                <a:gd name="T19" fmla="*/ 85 h 387"/>
                <a:gd name="T20" fmla="*/ 412 w 439"/>
                <a:gd name="T21" fmla="*/ 101 h 387"/>
                <a:gd name="T22" fmla="*/ 421 w 439"/>
                <a:gd name="T23" fmla="*/ 118 h 387"/>
                <a:gd name="T24" fmla="*/ 429 w 439"/>
                <a:gd name="T25" fmla="*/ 136 h 387"/>
                <a:gd name="T26" fmla="*/ 434 w 439"/>
                <a:gd name="T27" fmla="*/ 154 h 387"/>
                <a:gd name="T28" fmla="*/ 438 w 439"/>
                <a:gd name="T29" fmla="*/ 174 h 387"/>
                <a:gd name="T30" fmla="*/ 439 w 439"/>
                <a:gd name="T31" fmla="*/ 194 h 387"/>
                <a:gd name="T32" fmla="*/ 438 w 439"/>
                <a:gd name="T33" fmla="*/ 213 h 387"/>
                <a:gd name="T34" fmla="*/ 434 w 439"/>
                <a:gd name="T35" fmla="*/ 233 h 387"/>
                <a:gd name="T36" fmla="*/ 429 w 439"/>
                <a:gd name="T37" fmla="*/ 251 h 387"/>
                <a:gd name="T38" fmla="*/ 421 w 439"/>
                <a:gd name="T39" fmla="*/ 269 h 387"/>
                <a:gd name="T40" fmla="*/ 412 w 439"/>
                <a:gd name="T41" fmla="*/ 286 h 387"/>
                <a:gd name="T42" fmla="*/ 401 w 439"/>
                <a:gd name="T43" fmla="*/ 302 h 387"/>
                <a:gd name="T44" fmla="*/ 388 w 439"/>
                <a:gd name="T45" fmla="*/ 317 h 387"/>
                <a:gd name="T46" fmla="*/ 374 w 439"/>
                <a:gd name="T47" fmla="*/ 331 h 387"/>
                <a:gd name="T48" fmla="*/ 342 w 439"/>
                <a:gd name="T49" fmla="*/ 354 h 387"/>
                <a:gd name="T50" fmla="*/ 324 w 439"/>
                <a:gd name="T51" fmla="*/ 364 h 387"/>
                <a:gd name="T52" fmla="*/ 305 w 439"/>
                <a:gd name="T53" fmla="*/ 372 h 387"/>
                <a:gd name="T54" fmla="*/ 284 w 439"/>
                <a:gd name="T55" fmla="*/ 378 h 387"/>
                <a:gd name="T56" fmla="*/ 263 w 439"/>
                <a:gd name="T57" fmla="*/ 383 h 387"/>
                <a:gd name="T58" fmla="*/ 242 w 439"/>
                <a:gd name="T59" fmla="*/ 386 h 387"/>
                <a:gd name="T60" fmla="*/ 219 w 439"/>
                <a:gd name="T61" fmla="*/ 387 h 387"/>
                <a:gd name="T62" fmla="*/ 197 w 439"/>
                <a:gd name="T63" fmla="*/ 386 h 387"/>
                <a:gd name="T64" fmla="*/ 175 w 439"/>
                <a:gd name="T65" fmla="*/ 383 h 387"/>
                <a:gd name="T66" fmla="*/ 154 w 439"/>
                <a:gd name="T67" fmla="*/ 378 h 387"/>
                <a:gd name="T68" fmla="*/ 134 w 439"/>
                <a:gd name="T69" fmla="*/ 372 h 387"/>
                <a:gd name="T70" fmla="*/ 115 w 439"/>
                <a:gd name="T71" fmla="*/ 364 h 387"/>
                <a:gd name="T72" fmla="*/ 97 w 439"/>
                <a:gd name="T73" fmla="*/ 354 h 387"/>
                <a:gd name="T74" fmla="*/ 65 w 439"/>
                <a:gd name="T75" fmla="*/ 331 h 387"/>
                <a:gd name="T76" fmla="*/ 50 w 439"/>
                <a:gd name="T77" fmla="*/ 317 h 387"/>
                <a:gd name="T78" fmla="*/ 38 w 439"/>
                <a:gd name="T79" fmla="*/ 302 h 387"/>
                <a:gd name="T80" fmla="*/ 27 w 439"/>
                <a:gd name="T81" fmla="*/ 286 h 387"/>
                <a:gd name="T82" fmla="*/ 17 w 439"/>
                <a:gd name="T83" fmla="*/ 269 h 387"/>
                <a:gd name="T84" fmla="*/ 10 w 439"/>
                <a:gd name="T85" fmla="*/ 251 h 387"/>
                <a:gd name="T86" fmla="*/ 4 w 439"/>
                <a:gd name="T87" fmla="*/ 233 h 387"/>
                <a:gd name="T88" fmla="*/ 1 w 439"/>
                <a:gd name="T89" fmla="*/ 213 h 387"/>
                <a:gd name="T90" fmla="*/ 0 w 439"/>
                <a:gd name="T91" fmla="*/ 194 h 387"/>
                <a:gd name="T92" fmla="*/ 1 w 439"/>
                <a:gd name="T93" fmla="*/ 174 h 387"/>
                <a:gd name="T94" fmla="*/ 4 w 439"/>
                <a:gd name="T95" fmla="*/ 154 h 387"/>
                <a:gd name="T96" fmla="*/ 10 w 439"/>
                <a:gd name="T97" fmla="*/ 136 h 387"/>
                <a:gd name="T98" fmla="*/ 17 w 439"/>
                <a:gd name="T99" fmla="*/ 118 h 387"/>
                <a:gd name="T100" fmla="*/ 27 w 439"/>
                <a:gd name="T101" fmla="*/ 101 h 387"/>
                <a:gd name="T102" fmla="*/ 38 w 439"/>
                <a:gd name="T103" fmla="*/ 85 h 387"/>
                <a:gd name="T104" fmla="*/ 50 w 439"/>
                <a:gd name="T105" fmla="*/ 71 h 387"/>
                <a:gd name="T106" fmla="*/ 65 w 439"/>
                <a:gd name="T107" fmla="*/ 56 h 387"/>
                <a:gd name="T108" fmla="*/ 97 w 439"/>
                <a:gd name="T109" fmla="*/ 33 h 387"/>
                <a:gd name="T110" fmla="*/ 115 w 439"/>
                <a:gd name="T111" fmla="*/ 24 h 387"/>
                <a:gd name="T112" fmla="*/ 134 w 439"/>
                <a:gd name="T113" fmla="*/ 16 h 387"/>
                <a:gd name="T114" fmla="*/ 154 w 439"/>
                <a:gd name="T115" fmla="*/ 9 h 387"/>
                <a:gd name="T116" fmla="*/ 175 w 439"/>
                <a:gd name="T117" fmla="*/ 5 h 387"/>
                <a:gd name="T118" fmla="*/ 197 w 439"/>
                <a:gd name="T119" fmla="*/ 1 h 387"/>
                <a:gd name="T120" fmla="*/ 219 w 439"/>
                <a:gd name="T121"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9" h="387">
                  <a:moveTo>
                    <a:pt x="219" y="0"/>
                  </a:moveTo>
                  <a:lnTo>
                    <a:pt x="242" y="1"/>
                  </a:lnTo>
                  <a:lnTo>
                    <a:pt x="263" y="5"/>
                  </a:lnTo>
                  <a:lnTo>
                    <a:pt x="284" y="9"/>
                  </a:lnTo>
                  <a:lnTo>
                    <a:pt x="305" y="16"/>
                  </a:lnTo>
                  <a:lnTo>
                    <a:pt x="324" y="24"/>
                  </a:lnTo>
                  <a:lnTo>
                    <a:pt x="342" y="33"/>
                  </a:lnTo>
                  <a:lnTo>
                    <a:pt x="374" y="56"/>
                  </a:lnTo>
                  <a:lnTo>
                    <a:pt x="388" y="71"/>
                  </a:lnTo>
                  <a:lnTo>
                    <a:pt x="401" y="85"/>
                  </a:lnTo>
                  <a:lnTo>
                    <a:pt x="412" y="101"/>
                  </a:lnTo>
                  <a:lnTo>
                    <a:pt x="421" y="118"/>
                  </a:lnTo>
                  <a:lnTo>
                    <a:pt x="429" y="136"/>
                  </a:lnTo>
                  <a:lnTo>
                    <a:pt x="434" y="154"/>
                  </a:lnTo>
                  <a:lnTo>
                    <a:pt x="438" y="174"/>
                  </a:lnTo>
                  <a:lnTo>
                    <a:pt x="439" y="194"/>
                  </a:lnTo>
                  <a:lnTo>
                    <a:pt x="438" y="213"/>
                  </a:lnTo>
                  <a:lnTo>
                    <a:pt x="434" y="233"/>
                  </a:lnTo>
                  <a:lnTo>
                    <a:pt x="429" y="251"/>
                  </a:lnTo>
                  <a:lnTo>
                    <a:pt x="421" y="269"/>
                  </a:lnTo>
                  <a:lnTo>
                    <a:pt x="412" y="286"/>
                  </a:lnTo>
                  <a:lnTo>
                    <a:pt x="401" y="302"/>
                  </a:lnTo>
                  <a:lnTo>
                    <a:pt x="388" y="317"/>
                  </a:lnTo>
                  <a:lnTo>
                    <a:pt x="374" y="331"/>
                  </a:lnTo>
                  <a:lnTo>
                    <a:pt x="342" y="354"/>
                  </a:lnTo>
                  <a:lnTo>
                    <a:pt x="324" y="364"/>
                  </a:lnTo>
                  <a:lnTo>
                    <a:pt x="305" y="372"/>
                  </a:lnTo>
                  <a:lnTo>
                    <a:pt x="284" y="378"/>
                  </a:lnTo>
                  <a:lnTo>
                    <a:pt x="263" y="383"/>
                  </a:lnTo>
                  <a:lnTo>
                    <a:pt x="242" y="386"/>
                  </a:lnTo>
                  <a:lnTo>
                    <a:pt x="219" y="387"/>
                  </a:lnTo>
                  <a:lnTo>
                    <a:pt x="197" y="386"/>
                  </a:lnTo>
                  <a:lnTo>
                    <a:pt x="175" y="383"/>
                  </a:lnTo>
                  <a:lnTo>
                    <a:pt x="154" y="378"/>
                  </a:lnTo>
                  <a:lnTo>
                    <a:pt x="134" y="372"/>
                  </a:lnTo>
                  <a:lnTo>
                    <a:pt x="115" y="364"/>
                  </a:lnTo>
                  <a:lnTo>
                    <a:pt x="97" y="354"/>
                  </a:lnTo>
                  <a:lnTo>
                    <a:pt x="65" y="331"/>
                  </a:lnTo>
                  <a:lnTo>
                    <a:pt x="50" y="317"/>
                  </a:lnTo>
                  <a:lnTo>
                    <a:pt x="38" y="302"/>
                  </a:lnTo>
                  <a:lnTo>
                    <a:pt x="27" y="286"/>
                  </a:lnTo>
                  <a:lnTo>
                    <a:pt x="17" y="269"/>
                  </a:lnTo>
                  <a:lnTo>
                    <a:pt x="10" y="251"/>
                  </a:lnTo>
                  <a:lnTo>
                    <a:pt x="4" y="233"/>
                  </a:lnTo>
                  <a:lnTo>
                    <a:pt x="1" y="213"/>
                  </a:lnTo>
                  <a:lnTo>
                    <a:pt x="0" y="194"/>
                  </a:lnTo>
                  <a:lnTo>
                    <a:pt x="1" y="174"/>
                  </a:lnTo>
                  <a:lnTo>
                    <a:pt x="4" y="154"/>
                  </a:lnTo>
                  <a:lnTo>
                    <a:pt x="10" y="136"/>
                  </a:lnTo>
                  <a:lnTo>
                    <a:pt x="17" y="118"/>
                  </a:lnTo>
                  <a:lnTo>
                    <a:pt x="27" y="101"/>
                  </a:lnTo>
                  <a:lnTo>
                    <a:pt x="38" y="85"/>
                  </a:lnTo>
                  <a:lnTo>
                    <a:pt x="50" y="71"/>
                  </a:lnTo>
                  <a:lnTo>
                    <a:pt x="65" y="56"/>
                  </a:lnTo>
                  <a:lnTo>
                    <a:pt x="97" y="33"/>
                  </a:lnTo>
                  <a:lnTo>
                    <a:pt x="115" y="24"/>
                  </a:lnTo>
                  <a:lnTo>
                    <a:pt x="134" y="16"/>
                  </a:lnTo>
                  <a:lnTo>
                    <a:pt x="154" y="9"/>
                  </a:lnTo>
                  <a:lnTo>
                    <a:pt x="175" y="5"/>
                  </a:lnTo>
                  <a:lnTo>
                    <a:pt x="197" y="1"/>
                  </a:lnTo>
                  <a:lnTo>
                    <a:pt x="219" y="0"/>
                  </a:lnTo>
                  <a:close/>
                </a:path>
              </a:pathLst>
            </a:custGeom>
            <a:noFill/>
            <a:ln w="30163" cap="rnd">
              <a:solidFill>
                <a:srgbClr val="9999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9" tIns="45709" rIns="91419" bIns="45709" numCol="1" anchor="t" anchorCtr="0" compatLnSpc="1">
              <a:prstTxWarp prst="textNoShape">
                <a:avLst/>
              </a:prstTxWarp>
            </a:bodyPr>
            <a:lstStyle/>
            <a:p>
              <a:endParaRPr lang="en-US"/>
            </a:p>
          </p:txBody>
        </p:sp>
      </p:grpSp>
      <p:cxnSp>
        <p:nvCxnSpPr>
          <p:cNvPr id="5" name="Elbow Connector 4"/>
          <p:cNvCxnSpPr>
            <a:stCxn id="79" idx="0"/>
            <a:endCxn id="423" idx="2"/>
          </p:cNvCxnSpPr>
          <p:nvPr/>
        </p:nvCxnSpPr>
        <p:spPr>
          <a:xfrm rot="5400000" flipH="1" flipV="1">
            <a:off x="3447295" y="4822269"/>
            <a:ext cx="728802" cy="2527"/>
          </a:xfrm>
          <a:prstGeom prst="bentConnector3">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4" name="Oval 83"/>
          <p:cNvSpPr/>
          <p:nvPr/>
        </p:nvSpPr>
        <p:spPr bwMode="gray">
          <a:xfrm>
            <a:off x="4292477" y="3338986"/>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2</a:t>
            </a:r>
          </a:p>
        </p:txBody>
      </p:sp>
      <p:sp>
        <p:nvSpPr>
          <p:cNvPr id="85" name="Oval 84"/>
          <p:cNvSpPr/>
          <p:nvPr/>
        </p:nvSpPr>
        <p:spPr bwMode="gray">
          <a:xfrm>
            <a:off x="8274622" y="3405080"/>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4a</a:t>
            </a:r>
          </a:p>
        </p:txBody>
      </p:sp>
      <p:sp>
        <p:nvSpPr>
          <p:cNvPr id="86" name="Oval 85"/>
          <p:cNvSpPr/>
          <p:nvPr/>
        </p:nvSpPr>
        <p:spPr bwMode="gray">
          <a:xfrm>
            <a:off x="7443727" y="2986548"/>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5a</a:t>
            </a:r>
          </a:p>
        </p:txBody>
      </p:sp>
      <p:sp>
        <p:nvSpPr>
          <p:cNvPr id="90" name="Oval 89"/>
          <p:cNvSpPr/>
          <p:nvPr/>
        </p:nvSpPr>
        <p:spPr bwMode="gray">
          <a:xfrm>
            <a:off x="8170839" y="5026389"/>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9</a:t>
            </a:r>
          </a:p>
        </p:txBody>
      </p:sp>
      <p:sp>
        <p:nvSpPr>
          <p:cNvPr id="91" name="Oval 90"/>
          <p:cNvSpPr/>
          <p:nvPr/>
        </p:nvSpPr>
        <p:spPr bwMode="gray">
          <a:xfrm>
            <a:off x="10772454" y="5090706"/>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8</a:t>
            </a:r>
          </a:p>
        </p:txBody>
      </p:sp>
      <p:sp>
        <p:nvSpPr>
          <p:cNvPr id="94" name="Oval 93"/>
          <p:cNvSpPr/>
          <p:nvPr/>
        </p:nvSpPr>
        <p:spPr bwMode="gray">
          <a:xfrm>
            <a:off x="5552093" y="2475083"/>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3</a:t>
            </a:r>
          </a:p>
        </p:txBody>
      </p:sp>
      <p:sp>
        <p:nvSpPr>
          <p:cNvPr id="95" name="Oval 94"/>
          <p:cNvSpPr/>
          <p:nvPr/>
        </p:nvSpPr>
        <p:spPr bwMode="gray">
          <a:xfrm>
            <a:off x="2530148" y="3296575"/>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a:t>
            </a:r>
          </a:p>
        </p:txBody>
      </p:sp>
      <p:sp>
        <p:nvSpPr>
          <p:cNvPr id="96" name="Oval 95"/>
          <p:cNvSpPr/>
          <p:nvPr/>
        </p:nvSpPr>
        <p:spPr bwMode="gray">
          <a:xfrm>
            <a:off x="8701422" y="2569631"/>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5b</a:t>
            </a:r>
          </a:p>
        </p:txBody>
      </p:sp>
      <p:grpSp>
        <p:nvGrpSpPr>
          <p:cNvPr id="3" name="Group 2"/>
          <p:cNvGrpSpPr/>
          <p:nvPr/>
        </p:nvGrpSpPr>
        <p:grpSpPr>
          <a:xfrm>
            <a:off x="308105" y="3211220"/>
            <a:ext cx="1297759" cy="890777"/>
            <a:chOff x="306765" y="3211963"/>
            <a:chExt cx="1298059" cy="890983"/>
          </a:xfrm>
        </p:grpSpPr>
        <p:grpSp>
          <p:nvGrpSpPr>
            <p:cNvPr id="232" name="Group 231"/>
            <p:cNvGrpSpPr/>
            <p:nvPr/>
          </p:nvGrpSpPr>
          <p:grpSpPr>
            <a:xfrm>
              <a:off x="306765" y="3211963"/>
              <a:ext cx="1298059" cy="890983"/>
              <a:chOff x="9840226" y="1505472"/>
              <a:chExt cx="1563244" cy="919331"/>
            </a:xfrm>
          </p:grpSpPr>
          <p:sp>
            <p:nvSpPr>
              <p:cNvPr id="233" name="Rectangle 232"/>
              <p:cNvSpPr/>
              <p:nvPr/>
            </p:nvSpPr>
            <p:spPr bwMode="gray">
              <a:xfrm>
                <a:off x="10140757" y="1726618"/>
                <a:ext cx="1035134" cy="698185"/>
              </a:xfrm>
              <a:prstGeom prst="rect">
                <a:avLst/>
              </a:prstGeom>
              <a:solidFill>
                <a:schemeClr val="bg1">
                  <a:lumMod val="65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235" name="TextBox 234"/>
              <p:cNvSpPr txBox="1"/>
              <p:nvPr/>
            </p:nvSpPr>
            <p:spPr>
              <a:xfrm>
                <a:off x="9840226" y="1505472"/>
                <a:ext cx="1563244" cy="190541"/>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Profile</a:t>
                </a:r>
              </a:p>
            </p:txBody>
          </p:sp>
        </p:grpSp>
        <p:pic>
          <p:nvPicPr>
            <p:cNvPr id="97" name="Picture 96"/>
            <p:cNvPicPr>
              <a:picLocks noChangeAspect="1"/>
            </p:cNvPicPr>
            <p:nvPr/>
          </p:nvPicPr>
          <p:blipFill>
            <a:blip r:embed="rId10"/>
            <a:stretch>
              <a:fillRect/>
            </a:stretch>
          </p:blipFill>
          <p:spPr>
            <a:xfrm>
              <a:off x="711403" y="3456032"/>
              <a:ext cx="580141" cy="617171"/>
            </a:xfrm>
            <a:prstGeom prst="ellipse">
              <a:avLst/>
            </a:prstGeom>
            <a:ln w="28575">
              <a:solidFill>
                <a:schemeClr val="bg2">
                  <a:lumMod val="75000"/>
                </a:schemeClr>
              </a:solidFill>
            </a:ln>
          </p:spPr>
        </p:pic>
      </p:grpSp>
      <p:cxnSp>
        <p:nvCxnSpPr>
          <p:cNvPr id="11" name="Elbow Connector 10"/>
          <p:cNvCxnSpPr>
            <a:stCxn id="420" idx="1"/>
            <a:endCxn id="423" idx="3"/>
          </p:cNvCxnSpPr>
          <p:nvPr/>
        </p:nvCxnSpPr>
        <p:spPr>
          <a:xfrm rot="10800000">
            <a:off x="4241842" y="4120881"/>
            <a:ext cx="2513721" cy="1183064"/>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4552325" y="4140530"/>
            <a:ext cx="916764" cy="338476"/>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Add learning activity</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104" name="TextBox 103"/>
          <p:cNvSpPr txBox="1"/>
          <p:nvPr/>
        </p:nvSpPr>
        <p:spPr>
          <a:xfrm>
            <a:off x="2146115" y="2483583"/>
            <a:ext cx="1294231"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Goals</a:t>
            </a:r>
          </a:p>
        </p:txBody>
      </p:sp>
      <p:sp>
        <p:nvSpPr>
          <p:cNvPr id="107" name="TextBox 106"/>
          <p:cNvSpPr txBox="1"/>
          <p:nvPr/>
        </p:nvSpPr>
        <p:spPr>
          <a:xfrm>
            <a:off x="2863970" y="3183199"/>
            <a:ext cx="649598" cy="5077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Add learning activity</a:t>
            </a:r>
          </a:p>
        </p:txBody>
      </p:sp>
      <p:grpSp>
        <p:nvGrpSpPr>
          <p:cNvPr id="110" name="Group 109"/>
          <p:cNvGrpSpPr/>
          <p:nvPr/>
        </p:nvGrpSpPr>
        <p:grpSpPr>
          <a:xfrm>
            <a:off x="2369138" y="2420827"/>
            <a:ext cx="859337" cy="676499"/>
            <a:chOff x="6457975" y="2872699"/>
            <a:chExt cx="859536" cy="676656"/>
          </a:xfrm>
        </p:grpSpPr>
        <p:sp>
          <p:nvSpPr>
            <p:cNvPr id="111" name="Rectangle 110"/>
            <p:cNvSpPr/>
            <p:nvPr/>
          </p:nvSpPr>
          <p:spPr bwMode="gray">
            <a:xfrm>
              <a:off x="6457975" y="2872699"/>
              <a:ext cx="859536" cy="676656"/>
            </a:xfrm>
            <a:prstGeom prst="rect">
              <a:avLst/>
            </a:prstGeom>
            <a:solidFill>
              <a:srgbClr val="D4652D"/>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112" name="Picture 111"/>
            <p:cNvPicPr>
              <a:picLocks noChangeAspect="1"/>
            </p:cNvPicPr>
            <p:nvPr/>
          </p:nvPicPr>
          <p:blipFill rotWithShape="1">
            <a:blip r:embed="rId12"/>
            <a:srcRect l="18956" t="7002"/>
            <a:stretch/>
          </p:blipFill>
          <p:spPr>
            <a:xfrm>
              <a:off x="6648440" y="2949659"/>
              <a:ext cx="494578" cy="497550"/>
            </a:xfrm>
            <a:prstGeom prst="ellipse">
              <a:avLst/>
            </a:prstGeom>
            <a:ln w="28575">
              <a:solidFill>
                <a:schemeClr val="bg2">
                  <a:lumMod val="75000"/>
                </a:schemeClr>
              </a:solidFill>
            </a:ln>
          </p:spPr>
        </p:pic>
      </p:grpSp>
      <p:cxnSp>
        <p:nvCxnSpPr>
          <p:cNvPr id="19" name="Elbow Connector 18"/>
          <p:cNvCxnSpPr>
            <a:stCxn id="423" idx="1"/>
            <a:endCxn id="111" idx="2"/>
          </p:cNvCxnSpPr>
          <p:nvPr/>
        </p:nvCxnSpPr>
        <p:spPr>
          <a:xfrm rot="10800000">
            <a:off x="2798808" y="3097326"/>
            <a:ext cx="585270" cy="1023555"/>
          </a:xfrm>
          <a:prstGeom prst="bentConnector2">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4" name="Flowchart: Off-page Connector 123"/>
          <p:cNvSpPr/>
          <p:nvPr/>
        </p:nvSpPr>
        <p:spPr bwMode="gray">
          <a:xfrm>
            <a:off x="2245138" y="1465689"/>
            <a:ext cx="1096184" cy="545129"/>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Perform &amp; Reward</a:t>
            </a:r>
          </a:p>
        </p:txBody>
      </p:sp>
      <p:cxnSp>
        <p:nvCxnSpPr>
          <p:cNvPr id="66" name="Elbow Connector 65"/>
          <p:cNvCxnSpPr>
            <a:stCxn id="104" idx="0"/>
            <a:endCxn id="124" idx="2"/>
          </p:cNvCxnSpPr>
          <p:nvPr/>
        </p:nvCxnSpPr>
        <p:spPr>
          <a:xfrm rot="16200000" flipV="1">
            <a:off x="2556849" y="2247200"/>
            <a:ext cx="472766" cy="1"/>
          </a:xfrm>
          <a:prstGeom prst="bentConnector3">
            <a:avLst>
              <a:gd name="adj1" fmla="val 5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Elbow Connector 118"/>
          <p:cNvCxnSpPr>
            <a:stCxn id="457" idx="3"/>
            <a:endCxn id="207" idx="0"/>
          </p:cNvCxnSpPr>
          <p:nvPr/>
        </p:nvCxnSpPr>
        <p:spPr>
          <a:xfrm flipH="1">
            <a:off x="3810504" y="3055165"/>
            <a:ext cx="7180435" cy="523615"/>
          </a:xfrm>
          <a:prstGeom prst="bentConnector4">
            <a:avLst>
              <a:gd name="adj1" fmla="val -3183"/>
              <a:gd name="adj2" fmla="val -300289"/>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TextBox 139"/>
          <p:cNvSpPr txBox="1"/>
          <p:nvPr/>
        </p:nvSpPr>
        <p:spPr>
          <a:xfrm>
            <a:off x="10351361" y="2254337"/>
            <a:ext cx="886873" cy="5077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Add learning activity from 360 Report</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141" name="Oval 140"/>
          <p:cNvSpPr/>
          <p:nvPr/>
        </p:nvSpPr>
        <p:spPr bwMode="gray">
          <a:xfrm>
            <a:off x="10645883" y="1999631"/>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4b</a:t>
            </a:r>
          </a:p>
        </p:txBody>
      </p:sp>
      <p:cxnSp>
        <p:nvCxnSpPr>
          <p:cNvPr id="122" name="Elbow Connector 121"/>
          <p:cNvCxnSpPr>
            <a:stCxn id="452" idx="3"/>
            <a:endCxn id="207" idx="0"/>
          </p:cNvCxnSpPr>
          <p:nvPr/>
        </p:nvCxnSpPr>
        <p:spPr>
          <a:xfrm flipH="1" flipV="1">
            <a:off x="3810504" y="3578781"/>
            <a:ext cx="6668344" cy="717255"/>
          </a:xfrm>
          <a:prstGeom prst="bentConnector4">
            <a:avLst>
              <a:gd name="adj1" fmla="val -15111"/>
              <a:gd name="adj2" fmla="val 39112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6" name="Oval 145"/>
          <p:cNvSpPr/>
          <p:nvPr/>
        </p:nvSpPr>
        <p:spPr bwMode="gray">
          <a:xfrm>
            <a:off x="6256657" y="4873267"/>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6a</a:t>
            </a:r>
          </a:p>
        </p:txBody>
      </p:sp>
      <p:sp>
        <p:nvSpPr>
          <p:cNvPr id="147" name="Oval 146"/>
          <p:cNvSpPr/>
          <p:nvPr/>
        </p:nvSpPr>
        <p:spPr bwMode="gray">
          <a:xfrm>
            <a:off x="5546504" y="4247995"/>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6b</a:t>
            </a:r>
          </a:p>
        </p:txBody>
      </p:sp>
      <p:sp>
        <p:nvSpPr>
          <p:cNvPr id="149" name="Oval 148"/>
          <p:cNvSpPr/>
          <p:nvPr/>
        </p:nvSpPr>
        <p:spPr bwMode="gray">
          <a:xfrm>
            <a:off x="10805528" y="4004908"/>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7b</a:t>
            </a:r>
          </a:p>
        </p:txBody>
      </p:sp>
      <p:sp>
        <p:nvSpPr>
          <p:cNvPr id="150" name="Oval 149"/>
          <p:cNvSpPr/>
          <p:nvPr/>
        </p:nvSpPr>
        <p:spPr bwMode="gray">
          <a:xfrm>
            <a:off x="7775363" y="4426659"/>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7a</a:t>
            </a:r>
          </a:p>
        </p:txBody>
      </p:sp>
      <p:sp>
        <p:nvSpPr>
          <p:cNvPr id="151" name="TextBox 150"/>
          <p:cNvSpPr txBox="1"/>
          <p:nvPr/>
        </p:nvSpPr>
        <p:spPr>
          <a:xfrm>
            <a:off x="10609411" y="4333922"/>
            <a:ext cx="1398874" cy="33847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Add learning activity during session</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155" name="Oval 154"/>
          <p:cNvSpPr/>
          <p:nvPr/>
        </p:nvSpPr>
        <p:spPr bwMode="gray">
          <a:xfrm>
            <a:off x="3524111" y="4742225"/>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11</a:t>
            </a:r>
          </a:p>
        </p:txBody>
      </p:sp>
      <p:sp>
        <p:nvSpPr>
          <p:cNvPr id="221" name="5-Point Star 220"/>
          <p:cNvSpPr/>
          <p:nvPr/>
        </p:nvSpPr>
        <p:spPr bwMode="gray">
          <a:xfrm>
            <a:off x="2136898" y="3458861"/>
            <a:ext cx="726952" cy="537637"/>
          </a:xfrm>
          <a:prstGeom prst="star5">
            <a:avLst/>
          </a:prstGeom>
          <a:solidFill>
            <a:schemeClr val="accent1"/>
          </a:solidFill>
          <a:ln w="6350" algn="ctr">
            <a:solidFill>
              <a:schemeClr val="tx1"/>
            </a:solidFill>
            <a:miter lim="800000"/>
            <a:headEnd/>
            <a:tailEnd/>
          </a:ln>
        </p:spPr>
        <p:txBody>
          <a:bodyPr lIns="0" tIns="0" rIns="0" bIns="0" rtlCol="0" anchor="ctr"/>
          <a:lstStyle/>
          <a:p>
            <a:pPr algn="ctr" defTabSz="914217" fontAlgn="base">
              <a:spcBef>
                <a:spcPct val="50000"/>
              </a:spcBef>
              <a:spcAft>
                <a:spcPct val="0"/>
              </a:spcAft>
              <a:buClr>
                <a:srgbClr val="F0AB00"/>
              </a:buClr>
              <a:buSzPct val="80000"/>
            </a:pPr>
            <a:r>
              <a:rPr lang="en-US" sz="1000" kern="0" dirty="0">
                <a:ea typeface="Arial Unicode MS" pitchFamily="34" charset="-128"/>
                <a:cs typeface="Arial Unicode MS" pitchFamily="34" charset="-128"/>
              </a:rPr>
              <a:t>Start</a:t>
            </a:r>
          </a:p>
        </p:txBody>
      </p:sp>
      <p:sp>
        <p:nvSpPr>
          <p:cNvPr id="113" name="TextBox 112"/>
          <p:cNvSpPr txBox="1"/>
          <p:nvPr/>
        </p:nvSpPr>
        <p:spPr>
          <a:xfrm>
            <a:off x="2404159" y="2207503"/>
            <a:ext cx="831952" cy="184623"/>
          </a:xfrm>
          <a:prstGeom prst="rect">
            <a:avLst/>
          </a:prstGeom>
          <a:solidFill>
            <a:schemeClr val="bg1"/>
          </a:solid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Goals</a:t>
            </a:r>
          </a:p>
        </p:txBody>
      </p:sp>
      <p:sp>
        <p:nvSpPr>
          <p:cNvPr id="115" name="Rectangle 114"/>
          <p:cNvSpPr/>
          <p:nvPr/>
        </p:nvSpPr>
        <p:spPr bwMode="gray">
          <a:xfrm>
            <a:off x="190547" y="1285664"/>
            <a:ext cx="11817738" cy="5268996"/>
          </a:xfrm>
          <a:prstGeom prst="rect">
            <a:avLst/>
          </a:prstGeom>
          <a:solidFill>
            <a:schemeClr val="bg1">
              <a:alpha val="68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pic>
        <p:nvPicPr>
          <p:cNvPr id="114" name="Picture 113"/>
          <p:cNvPicPr>
            <a:picLocks noChangeAspect="1"/>
          </p:cNvPicPr>
          <p:nvPr/>
        </p:nvPicPr>
        <p:blipFill>
          <a:blip r:embed="rId13"/>
          <a:stretch>
            <a:fillRect/>
          </a:stretch>
        </p:blipFill>
        <p:spPr>
          <a:xfrm>
            <a:off x="2079587" y="1634839"/>
            <a:ext cx="6877964" cy="2637369"/>
          </a:xfrm>
          <a:prstGeom prst="rect">
            <a:avLst/>
          </a:prstGeom>
          <a:effectLst>
            <a:glow rad="228600">
              <a:schemeClr val="accent1">
                <a:satMod val="175000"/>
                <a:alpha val="40000"/>
              </a:schemeClr>
            </a:glow>
          </a:effectLst>
        </p:spPr>
      </p:pic>
      <p:grpSp>
        <p:nvGrpSpPr>
          <p:cNvPr id="25" name="Group 24"/>
          <p:cNvGrpSpPr/>
          <p:nvPr/>
        </p:nvGrpSpPr>
        <p:grpSpPr>
          <a:xfrm>
            <a:off x="6721171" y="4742224"/>
            <a:ext cx="918855" cy="899971"/>
            <a:chOff x="15695960" y="4895968"/>
            <a:chExt cx="919068" cy="900179"/>
          </a:xfrm>
        </p:grpSpPr>
        <p:sp>
          <p:nvSpPr>
            <p:cNvPr id="420" name="Rectangle 419"/>
            <p:cNvSpPr/>
            <p:nvPr/>
          </p:nvSpPr>
          <p:spPr bwMode="gray">
            <a:xfrm>
              <a:off x="15730359" y="5119491"/>
              <a:ext cx="859536" cy="676656"/>
            </a:xfrm>
            <a:prstGeom prst="rect">
              <a:avLst/>
            </a:prstGeom>
            <a:solidFill>
              <a:srgbClr val="2B3F7B"/>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421" name="Picture 420"/>
            <p:cNvPicPr>
              <a:picLocks noChangeAspect="1"/>
            </p:cNvPicPr>
            <p:nvPr/>
          </p:nvPicPr>
          <p:blipFill>
            <a:blip r:embed="rId14"/>
            <a:stretch>
              <a:fillRect/>
            </a:stretch>
          </p:blipFill>
          <p:spPr>
            <a:xfrm>
              <a:off x="15827932" y="5211811"/>
              <a:ext cx="689620" cy="492586"/>
            </a:xfrm>
            <a:prstGeom prst="ellipse">
              <a:avLst/>
            </a:prstGeom>
            <a:ln w="28575">
              <a:solidFill>
                <a:schemeClr val="bg2">
                  <a:lumMod val="75000"/>
                </a:schemeClr>
              </a:solidFill>
            </a:ln>
          </p:spPr>
        </p:pic>
        <p:sp>
          <p:nvSpPr>
            <p:cNvPr id="422" name="TextBox 421"/>
            <p:cNvSpPr txBox="1"/>
            <p:nvPr/>
          </p:nvSpPr>
          <p:spPr>
            <a:xfrm>
              <a:off x="15695960" y="4895968"/>
              <a:ext cx="919068"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Succession</a:t>
              </a:r>
            </a:p>
          </p:txBody>
        </p:sp>
      </p:grpSp>
      <p:cxnSp>
        <p:nvCxnSpPr>
          <p:cNvPr id="4" name="Elbow Connector 3"/>
          <p:cNvCxnSpPr>
            <a:stCxn id="72" idx="3"/>
            <a:endCxn id="420" idx="2"/>
          </p:cNvCxnSpPr>
          <p:nvPr/>
        </p:nvCxnSpPr>
        <p:spPr>
          <a:xfrm flipV="1">
            <a:off x="5700686" y="5642195"/>
            <a:ext cx="1484545" cy="315287"/>
          </a:xfrm>
          <a:prstGeom prst="bentConnector2">
            <a:avLst/>
          </a:prstGeom>
          <a:ln w="6350">
            <a:solidFill>
              <a:schemeClr val="tx1"/>
            </a:solidFill>
            <a:tailEnd type="triangle"/>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9" name="Oval 88"/>
          <p:cNvSpPr/>
          <p:nvPr/>
        </p:nvSpPr>
        <p:spPr bwMode="gray">
          <a:xfrm>
            <a:off x="6320667" y="5708567"/>
            <a:ext cx="207566" cy="198535"/>
          </a:xfrm>
          <a:prstGeom prst="ellipse">
            <a:avLst/>
          </a:prstGeom>
          <a:solidFill>
            <a:srgbClr val="0070C0"/>
          </a:solidFill>
          <a:ln w="6350" algn="ctr">
            <a:noFill/>
            <a:miter lim="800000"/>
            <a:headEnd/>
            <a:tailEnd/>
          </a:ln>
          <a:effectLst>
            <a:glow rad="228600">
              <a:schemeClr val="accent1">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10</a:t>
            </a:r>
          </a:p>
        </p:txBody>
      </p:sp>
      <p:grpSp>
        <p:nvGrpSpPr>
          <p:cNvPr id="6" name="Group 5"/>
          <p:cNvGrpSpPr/>
          <p:nvPr/>
        </p:nvGrpSpPr>
        <p:grpSpPr>
          <a:xfrm>
            <a:off x="4640635" y="5424809"/>
            <a:ext cx="1294231" cy="870922"/>
            <a:chOff x="4640297" y="5426065"/>
            <a:chExt cx="1294531" cy="871124"/>
          </a:xfrm>
        </p:grpSpPr>
        <p:sp>
          <p:nvSpPr>
            <p:cNvPr id="72" name="Rectangle 71"/>
            <p:cNvSpPr/>
            <p:nvPr/>
          </p:nvSpPr>
          <p:spPr bwMode="gray">
            <a:xfrm>
              <a:off x="4841057" y="5620533"/>
              <a:ext cx="859536" cy="676656"/>
            </a:xfrm>
            <a:prstGeom prst="rect">
              <a:avLst/>
            </a:prstGeom>
            <a:solidFill>
              <a:schemeClr val="bg1">
                <a:lumMod val="50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74" name="Picture 73"/>
            <p:cNvPicPr>
              <a:picLocks noChangeAspect="1"/>
            </p:cNvPicPr>
            <p:nvPr/>
          </p:nvPicPr>
          <p:blipFill>
            <a:blip r:embed="rId15"/>
            <a:stretch>
              <a:fillRect/>
            </a:stretch>
          </p:blipFill>
          <p:spPr>
            <a:xfrm>
              <a:off x="4976624" y="5663707"/>
              <a:ext cx="634303" cy="570069"/>
            </a:xfrm>
            <a:prstGeom prst="roundRect">
              <a:avLst/>
            </a:prstGeom>
            <a:ln w="28575">
              <a:solidFill>
                <a:schemeClr val="bg2">
                  <a:lumMod val="50000"/>
                </a:schemeClr>
              </a:solidFill>
            </a:ln>
          </p:spPr>
        </p:pic>
        <p:sp>
          <p:nvSpPr>
            <p:cNvPr id="73" name="TextBox 72"/>
            <p:cNvSpPr txBox="1"/>
            <p:nvPr/>
          </p:nvSpPr>
          <p:spPr>
            <a:xfrm>
              <a:off x="4640297" y="5426065"/>
              <a:ext cx="1294531"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Central</a:t>
              </a:r>
            </a:p>
          </p:txBody>
        </p:sp>
      </p:grpSp>
      <p:sp>
        <p:nvSpPr>
          <p:cNvPr id="76" name="TextBox 75"/>
          <p:cNvSpPr txBox="1"/>
          <p:nvPr/>
        </p:nvSpPr>
        <p:spPr>
          <a:xfrm>
            <a:off x="5813911" y="6000545"/>
            <a:ext cx="1698533" cy="338476"/>
          </a:xfrm>
          <a:prstGeom prst="rect">
            <a:avLst/>
          </a:prstGeom>
          <a:noFill/>
        </p:spPr>
        <p:txBody>
          <a:bodyPr wrap="square" lIns="0" tIns="0" rIns="0" bIns="0" rtlCol="0">
            <a:spAutoFit/>
          </a:bodyPr>
          <a:lstStyle/>
          <a:p>
            <a:r>
              <a:rPr lang="en-US" sz="1100" dirty="0"/>
              <a:t>Manage succession plans at position level (optional)</a:t>
            </a:r>
          </a:p>
        </p:txBody>
      </p:sp>
    </p:spTree>
    <p:extLst>
      <p:ext uri="{BB962C8B-B14F-4D97-AF65-F5344CB8AC3E}">
        <p14:creationId xmlns:p14="http://schemas.microsoft.com/office/powerpoint/2010/main" val="1386174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7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296" y="503999"/>
            <a:ext cx="11183887" cy="738493"/>
          </a:xfrm>
        </p:spPr>
        <p:txBody>
          <a:bodyPr/>
          <a:lstStyle/>
          <a:p>
            <a:r>
              <a:rPr lang="en-US" dirty="0"/>
              <a:t>Learn &amp; Develop</a:t>
            </a:r>
            <a:br>
              <a:rPr lang="en-US" dirty="0"/>
            </a:br>
            <a:r>
              <a:rPr lang="en-US" b="0" dirty="0"/>
              <a:t>Process Interactions</a:t>
            </a:r>
            <a:endParaRPr lang="en-US" sz="1200" dirty="0"/>
          </a:p>
        </p:txBody>
      </p:sp>
      <p:sp>
        <p:nvSpPr>
          <p:cNvPr id="289" name="Flowchart: Off-page Connector 288"/>
          <p:cNvSpPr/>
          <p:nvPr/>
        </p:nvSpPr>
        <p:spPr bwMode="gray">
          <a:xfrm>
            <a:off x="407914" y="2575020"/>
            <a:ext cx="1098141" cy="532160"/>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Recruit to Hire</a:t>
            </a:r>
          </a:p>
        </p:txBody>
      </p:sp>
      <p:cxnSp>
        <p:nvCxnSpPr>
          <p:cNvPr id="242" name="Elbow Connector 241"/>
          <p:cNvCxnSpPr>
            <a:stCxn id="476" idx="1"/>
            <a:endCxn id="207" idx="3"/>
          </p:cNvCxnSpPr>
          <p:nvPr/>
        </p:nvCxnSpPr>
        <p:spPr>
          <a:xfrm rot="10800000">
            <a:off x="4226481" y="3671092"/>
            <a:ext cx="1845050" cy="2627"/>
          </a:xfrm>
          <a:prstGeom prst="bentConnector3">
            <a:avLst>
              <a:gd name="adj1" fmla="val 50000"/>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3" name="Elbow Connector 242"/>
          <p:cNvCxnSpPr>
            <a:stCxn id="75" idx="1"/>
            <a:endCxn id="449" idx="2"/>
          </p:cNvCxnSpPr>
          <p:nvPr/>
        </p:nvCxnSpPr>
        <p:spPr>
          <a:xfrm rot="10800000">
            <a:off x="10018473" y="5107416"/>
            <a:ext cx="383219" cy="532028"/>
          </a:xfrm>
          <a:prstGeom prst="bentConnector2">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1" name="Elbow Connector 250"/>
          <p:cNvCxnSpPr>
            <a:stCxn id="422" idx="1"/>
            <a:endCxn id="475" idx="2"/>
          </p:cNvCxnSpPr>
          <p:nvPr/>
        </p:nvCxnSpPr>
        <p:spPr>
          <a:xfrm rot="10800000">
            <a:off x="6570796" y="4455602"/>
            <a:ext cx="150376" cy="378935"/>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Elbow Connector 254"/>
          <p:cNvCxnSpPr>
            <a:stCxn id="476" idx="0"/>
            <a:endCxn id="470" idx="2"/>
          </p:cNvCxnSpPr>
          <p:nvPr/>
        </p:nvCxnSpPr>
        <p:spPr>
          <a:xfrm rot="5400000" flipH="1" flipV="1">
            <a:off x="6090288" y="3101717"/>
            <a:ext cx="957273" cy="2111"/>
          </a:xfrm>
          <a:prstGeom prst="bentConnector3">
            <a:avLst>
              <a:gd name="adj1" fmla="val 50000"/>
            </a:avLst>
          </a:prstGeom>
          <a:ln w="63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482" idx="0"/>
            <a:endCxn id="420" idx="3"/>
          </p:cNvCxnSpPr>
          <p:nvPr/>
        </p:nvCxnSpPr>
        <p:spPr>
          <a:xfrm rot="16200000" flipV="1">
            <a:off x="8339036" y="4579810"/>
            <a:ext cx="286307" cy="1734577"/>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91340" y="4291583"/>
            <a:ext cx="1531288" cy="923116"/>
          </a:xfrm>
          <a:prstGeom prst="rect">
            <a:avLst/>
          </a:prstGeom>
          <a:noFill/>
        </p:spPr>
        <p:txBody>
          <a:bodyPr wrap="square" lIns="0" tIns="0" rIns="0" bIns="0" rtlCol="0">
            <a:spAutoFit/>
          </a:bodyPr>
          <a:lstStyle/>
          <a:p>
            <a:pPr algn="ctr" fontAlgn="base">
              <a:spcBef>
                <a:spcPts val="600"/>
              </a:spcBef>
              <a:spcAft>
                <a:spcPct val="0"/>
              </a:spcAft>
              <a:buClr>
                <a:srgbClr val="F0AB00"/>
              </a:buClr>
              <a:buSzPct val="80000"/>
            </a:pPr>
            <a:r>
              <a:rPr lang="en-US" sz="1200" kern="0" dirty="0">
                <a:ea typeface="Arial Unicode MS" pitchFamily="34" charset="-128"/>
                <a:cs typeface="Arial Unicode MS" pitchFamily="34" charset="-128"/>
              </a:rPr>
              <a:t>Employee Profile serves as a central repository for all talent data (all modules </a:t>
            </a:r>
            <a:r>
              <a:rPr lang="en-US" sz="1200" kern="0" dirty="0" err="1">
                <a:ea typeface="Arial Unicode MS" pitchFamily="34" charset="-128"/>
                <a:cs typeface="Arial Unicode MS" pitchFamily="34" charset="-128"/>
              </a:rPr>
              <a:t>feed back</a:t>
            </a:r>
            <a:r>
              <a:rPr lang="en-US" sz="1200" kern="0" dirty="0">
                <a:ea typeface="Arial Unicode MS" pitchFamily="34" charset="-128"/>
                <a:cs typeface="Arial Unicode MS" pitchFamily="34" charset="-128"/>
              </a:rPr>
              <a:t> to EP)</a:t>
            </a:r>
          </a:p>
        </p:txBody>
      </p:sp>
      <p:sp>
        <p:nvSpPr>
          <p:cNvPr id="279" name="TextBox 278"/>
          <p:cNvSpPr txBox="1"/>
          <p:nvPr/>
        </p:nvSpPr>
        <p:spPr>
          <a:xfrm>
            <a:off x="5217636" y="2726577"/>
            <a:ext cx="1329202" cy="33847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Link CPM activities to development goals</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287" name="TextBox 286"/>
          <p:cNvSpPr txBox="1"/>
          <p:nvPr/>
        </p:nvSpPr>
        <p:spPr>
          <a:xfrm>
            <a:off x="6885262" y="3051578"/>
            <a:ext cx="1173241" cy="5077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Review development goals during PM review</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316" name="TextBox 315"/>
          <p:cNvSpPr txBox="1"/>
          <p:nvPr/>
        </p:nvSpPr>
        <p:spPr>
          <a:xfrm>
            <a:off x="5817756" y="4503160"/>
            <a:ext cx="696320" cy="338476"/>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Add dev goals</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317" name="Chevron 316"/>
          <p:cNvSpPr/>
          <p:nvPr/>
        </p:nvSpPr>
        <p:spPr bwMode="gray">
          <a:xfrm>
            <a:off x="1802312" y="2782792"/>
            <a:ext cx="396837" cy="1828006"/>
          </a:xfrm>
          <a:prstGeom prst="chevron">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a:ea typeface="Arial Unicode MS" pitchFamily="34" charset="-128"/>
              <a:cs typeface="Arial Unicode MS" pitchFamily="34" charset="-128"/>
            </a:endParaRPr>
          </a:p>
        </p:txBody>
      </p:sp>
      <p:sp>
        <p:nvSpPr>
          <p:cNvPr id="320" name="TextBox 319"/>
          <p:cNvSpPr txBox="1"/>
          <p:nvPr/>
        </p:nvSpPr>
        <p:spPr>
          <a:xfrm>
            <a:off x="7799135" y="5295442"/>
            <a:ext cx="1336253" cy="33847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Nominate external candidates</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grpSp>
        <p:nvGrpSpPr>
          <p:cNvPr id="25" name="Group 24"/>
          <p:cNvGrpSpPr/>
          <p:nvPr/>
        </p:nvGrpSpPr>
        <p:grpSpPr>
          <a:xfrm>
            <a:off x="6721171" y="4742224"/>
            <a:ext cx="918855" cy="899971"/>
            <a:chOff x="15695960" y="4895968"/>
            <a:chExt cx="919068" cy="900179"/>
          </a:xfrm>
        </p:grpSpPr>
        <p:sp>
          <p:nvSpPr>
            <p:cNvPr id="420" name="Rectangle 419"/>
            <p:cNvSpPr/>
            <p:nvPr/>
          </p:nvSpPr>
          <p:spPr bwMode="gray">
            <a:xfrm>
              <a:off x="15730359" y="5119491"/>
              <a:ext cx="859536" cy="676656"/>
            </a:xfrm>
            <a:prstGeom prst="rect">
              <a:avLst/>
            </a:prstGeom>
            <a:solidFill>
              <a:srgbClr val="2B3F7B"/>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421" name="Picture 420"/>
            <p:cNvPicPr>
              <a:picLocks noChangeAspect="1"/>
            </p:cNvPicPr>
            <p:nvPr/>
          </p:nvPicPr>
          <p:blipFill>
            <a:blip r:embed="rId3"/>
            <a:stretch>
              <a:fillRect/>
            </a:stretch>
          </p:blipFill>
          <p:spPr>
            <a:xfrm>
              <a:off x="15827932" y="5211811"/>
              <a:ext cx="689620" cy="492586"/>
            </a:xfrm>
            <a:prstGeom prst="ellipse">
              <a:avLst/>
            </a:prstGeom>
            <a:ln w="28575">
              <a:solidFill>
                <a:schemeClr val="bg2">
                  <a:lumMod val="75000"/>
                </a:schemeClr>
              </a:solidFill>
            </a:ln>
          </p:spPr>
        </p:pic>
        <p:sp>
          <p:nvSpPr>
            <p:cNvPr id="422" name="TextBox 421"/>
            <p:cNvSpPr txBox="1"/>
            <p:nvPr/>
          </p:nvSpPr>
          <p:spPr>
            <a:xfrm>
              <a:off x="15695960" y="4895968"/>
              <a:ext cx="919068"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Succession</a:t>
              </a:r>
            </a:p>
          </p:txBody>
        </p:sp>
      </p:grpSp>
      <p:grpSp>
        <p:nvGrpSpPr>
          <p:cNvPr id="448" name="Group 447"/>
          <p:cNvGrpSpPr/>
          <p:nvPr/>
        </p:nvGrpSpPr>
        <p:grpSpPr>
          <a:xfrm>
            <a:off x="9558094" y="4203724"/>
            <a:ext cx="920754" cy="903691"/>
            <a:chOff x="10207550" y="3593940"/>
            <a:chExt cx="920967" cy="903900"/>
          </a:xfrm>
        </p:grpSpPr>
        <p:sp>
          <p:nvSpPr>
            <p:cNvPr id="449" name="Rectangle 448"/>
            <p:cNvSpPr/>
            <p:nvPr/>
          </p:nvSpPr>
          <p:spPr bwMode="gray">
            <a:xfrm>
              <a:off x="10239053" y="3821184"/>
              <a:ext cx="857963" cy="676656"/>
            </a:xfrm>
            <a:prstGeom prst="rect">
              <a:avLst/>
            </a:prstGeom>
            <a:solidFill>
              <a:srgbClr val="0070C0"/>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grpSp>
          <p:nvGrpSpPr>
            <p:cNvPr id="450" name="Group 449"/>
            <p:cNvGrpSpPr/>
            <p:nvPr/>
          </p:nvGrpSpPr>
          <p:grpSpPr>
            <a:xfrm>
              <a:off x="10207550" y="3593940"/>
              <a:ext cx="920967" cy="801975"/>
              <a:chOff x="9145616" y="3916564"/>
              <a:chExt cx="920967" cy="801975"/>
            </a:xfrm>
          </p:grpSpPr>
          <p:pic>
            <p:nvPicPr>
              <p:cNvPr id="451" name="Picture 450"/>
              <p:cNvPicPr>
                <a:picLocks noChangeAspect="1"/>
              </p:cNvPicPr>
              <p:nvPr/>
            </p:nvPicPr>
            <p:blipFill>
              <a:blip r:embed="rId4"/>
              <a:stretch>
                <a:fillRect/>
              </a:stretch>
            </p:blipFill>
            <p:spPr>
              <a:xfrm>
                <a:off x="9243450" y="4218393"/>
                <a:ext cx="714597" cy="500146"/>
              </a:xfrm>
              <a:prstGeom prst="ellipse">
                <a:avLst/>
              </a:prstGeom>
              <a:ln w="28575">
                <a:solidFill>
                  <a:schemeClr val="bg2">
                    <a:lumMod val="75000"/>
                  </a:schemeClr>
                </a:solidFill>
              </a:ln>
            </p:spPr>
          </p:pic>
          <p:sp>
            <p:nvSpPr>
              <p:cNvPr id="452" name="TextBox 451"/>
              <p:cNvSpPr txBox="1"/>
              <p:nvPr/>
            </p:nvSpPr>
            <p:spPr>
              <a:xfrm>
                <a:off x="9145616" y="3916564"/>
                <a:ext cx="920967"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Calibration</a:t>
                </a:r>
              </a:p>
            </p:txBody>
          </p:sp>
        </p:grpSp>
      </p:grpSp>
      <p:grpSp>
        <p:nvGrpSpPr>
          <p:cNvPr id="453" name="Group 452"/>
          <p:cNvGrpSpPr/>
          <p:nvPr/>
        </p:nvGrpSpPr>
        <p:grpSpPr>
          <a:xfrm>
            <a:off x="9878825" y="2962854"/>
            <a:ext cx="1112113" cy="912767"/>
            <a:chOff x="6515448" y="5413925"/>
            <a:chExt cx="1112370" cy="912978"/>
          </a:xfrm>
        </p:grpSpPr>
        <p:grpSp>
          <p:nvGrpSpPr>
            <p:cNvPr id="454" name="Group 453"/>
            <p:cNvGrpSpPr/>
            <p:nvPr/>
          </p:nvGrpSpPr>
          <p:grpSpPr>
            <a:xfrm>
              <a:off x="6515448" y="5413925"/>
              <a:ext cx="1112370" cy="912978"/>
              <a:chOff x="4708528" y="4392165"/>
              <a:chExt cx="1112370" cy="912978"/>
            </a:xfrm>
          </p:grpSpPr>
          <p:sp>
            <p:nvSpPr>
              <p:cNvPr id="456" name="Rectangle 455"/>
              <p:cNvSpPr/>
              <p:nvPr/>
            </p:nvSpPr>
            <p:spPr bwMode="gray">
              <a:xfrm>
                <a:off x="4835732" y="4628487"/>
                <a:ext cx="857963" cy="676656"/>
              </a:xfrm>
              <a:prstGeom prst="rect">
                <a:avLst/>
              </a:prstGeom>
              <a:solidFill>
                <a:schemeClr val="accent1">
                  <a:lumMod val="75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57" name="TextBox 456"/>
              <p:cNvSpPr txBox="1"/>
              <p:nvPr/>
            </p:nvSpPr>
            <p:spPr>
              <a:xfrm>
                <a:off x="4708528" y="4392165"/>
                <a:ext cx="1112370"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Multi-Rater 360</a:t>
                </a:r>
              </a:p>
            </p:txBody>
          </p:sp>
        </p:grpSp>
        <p:pic>
          <p:nvPicPr>
            <p:cNvPr id="455" name="Picture 454"/>
            <p:cNvPicPr>
              <a:picLocks noChangeAspect="1"/>
            </p:cNvPicPr>
            <p:nvPr/>
          </p:nvPicPr>
          <p:blipFill>
            <a:blip r:embed="rId5"/>
            <a:stretch>
              <a:fillRect/>
            </a:stretch>
          </p:blipFill>
          <p:spPr>
            <a:xfrm>
              <a:off x="6764867" y="5725469"/>
              <a:ext cx="632515" cy="501638"/>
            </a:xfrm>
            <a:prstGeom prst="ellipse">
              <a:avLst/>
            </a:prstGeom>
            <a:ln w="28575">
              <a:solidFill>
                <a:schemeClr val="bg2">
                  <a:lumMod val="75000"/>
                </a:schemeClr>
              </a:solidFill>
            </a:ln>
          </p:spPr>
        </p:pic>
      </p:grpSp>
      <p:cxnSp>
        <p:nvCxnSpPr>
          <p:cNvPr id="458" name="Elbow Connector 457"/>
          <p:cNvCxnSpPr>
            <a:stCxn id="456" idx="1"/>
            <a:endCxn id="475" idx="3"/>
          </p:cNvCxnSpPr>
          <p:nvPr/>
        </p:nvCxnSpPr>
        <p:spPr>
          <a:xfrm rot="10800000" flipV="1">
            <a:off x="6999676" y="3537370"/>
            <a:ext cx="3006324" cy="578239"/>
          </a:xfrm>
          <a:prstGeom prst="bentConnector3">
            <a:avLst>
              <a:gd name="adj1" fmla="val 5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65" name="Group 464"/>
          <p:cNvGrpSpPr/>
          <p:nvPr/>
        </p:nvGrpSpPr>
        <p:grpSpPr>
          <a:xfrm>
            <a:off x="7587866" y="1815008"/>
            <a:ext cx="994510" cy="907091"/>
            <a:chOff x="9228648" y="2652564"/>
            <a:chExt cx="994740" cy="907301"/>
          </a:xfrm>
        </p:grpSpPr>
        <p:sp>
          <p:nvSpPr>
            <p:cNvPr id="466" name="Rectangle 465"/>
            <p:cNvSpPr/>
            <p:nvPr/>
          </p:nvSpPr>
          <p:spPr bwMode="gray">
            <a:xfrm>
              <a:off x="9310214" y="2883209"/>
              <a:ext cx="857963" cy="676656"/>
            </a:xfrm>
            <a:prstGeom prst="rect">
              <a:avLst/>
            </a:prstGeom>
            <a:solidFill>
              <a:srgbClr val="0FAAFF"/>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67" name="TextBox 466"/>
            <p:cNvSpPr txBox="1"/>
            <p:nvPr/>
          </p:nvSpPr>
          <p:spPr>
            <a:xfrm>
              <a:off x="9228648" y="2652564"/>
              <a:ext cx="994740"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Performance</a:t>
              </a:r>
            </a:p>
          </p:txBody>
        </p:sp>
        <p:pic>
          <p:nvPicPr>
            <p:cNvPr id="468" name="Picture 467"/>
            <p:cNvPicPr>
              <a:picLocks noChangeAspect="1"/>
            </p:cNvPicPr>
            <p:nvPr/>
          </p:nvPicPr>
          <p:blipFill>
            <a:blip r:embed="rId6"/>
            <a:stretch>
              <a:fillRect/>
            </a:stretch>
          </p:blipFill>
          <p:spPr>
            <a:xfrm>
              <a:off x="9436371" y="2940682"/>
              <a:ext cx="618435" cy="538638"/>
            </a:xfrm>
            <a:prstGeom prst="ellipse">
              <a:avLst/>
            </a:prstGeom>
            <a:ln w="28575">
              <a:solidFill>
                <a:schemeClr val="bg2">
                  <a:lumMod val="75000"/>
                </a:schemeClr>
              </a:solidFill>
            </a:ln>
          </p:spPr>
        </p:pic>
      </p:grpSp>
      <p:cxnSp>
        <p:nvCxnSpPr>
          <p:cNvPr id="260" name="Elbow Connector 259"/>
          <p:cNvCxnSpPr>
            <a:stCxn id="476" idx="3"/>
            <a:endCxn id="466" idx="2"/>
          </p:cNvCxnSpPr>
          <p:nvPr/>
        </p:nvCxnSpPr>
        <p:spPr>
          <a:xfrm flipV="1">
            <a:off x="7064209" y="2722099"/>
            <a:ext cx="1034087" cy="951621"/>
          </a:xfrm>
          <a:prstGeom prst="bentConnector2">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69" name="Group 468"/>
          <p:cNvGrpSpPr/>
          <p:nvPr/>
        </p:nvGrpSpPr>
        <p:grpSpPr>
          <a:xfrm>
            <a:off x="5992829" y="1734936"/>
            <a:ext cx="1187770" cy="889199"/>
            <a:chOff x="7737214" y="2659950"/>
            <a:chExt cx="1188045" cy="889405"/>
          </a:xfrm>
        </p:grpSpPr>
        <p:sp>
          <p:nvSpPr>
            <p:cNvPr id="470" name="Rectangle 469"/>
            <p:cNvSpPr/>
            <p:nvPr/>
          </p:nvSpPr>
          <p:spPr bwMode="gray">
            <a:xfrm>
              <a:off x="7884731" y="2872699"/>
              <a:ext cx="859536" cy="676656"/>
            </a:xfrm>
            <a:prstGeom prst="rect">
              <a:avLst/>
            </a:prstGeom>
            <a:solidFill>
              <a:srgbClr val="92D050"/>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71" name="TextBox 470"/>
            <p:cNvSpPr txBox="1"/>
            <p:nvPr/>
          </p:nvSpPr>
          <p:spPr>
            <a:xfrm>
              <a:off x="7737214" y="2659950"/>
              <a:ext cx="1188045" cy="188192"/>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Continuous PM</a:t>
              </a:r>
            </a:p>
          </p:txBody>
        </p:sp>
        <p:pic>
          <p:nvPicPr>
            <p:cNvPr id="472" name="Picture 471"/>
            <p:cNvPicPr>
              <a:picLocks noChangeAspect="1"/>
            </p:cNvPicPr>
            <p:nvPr/>
          </p:nvPicPr>
          <p:blipFill>
            <a:blip r:embed="rId7"/>
            <a:stretch>
              <a:fillRect/>
            </a:stretch>
          </p:blipFill>
          <p:spPr>
            <a:xfrm>
              <a:off x="7961380" y="2966820"/>
              <a:ext cx="745295" cy="470109"/>
            </a:xfrm>
            <a:prstGeom prst="ellipse">
              <a:avLst/>
            </a:prstGeom>
            <a:ln w="28575">
              <a:solidFill>
                <a:schemeClr val="bg2">
                  <a:lumMod val="75000"/>
                </a:schemeClr>
              </a:solidFill>
            </a:ln>
          </p:spPr>
        </p:pic>
      </p:grpSp>
      <p:grpSp>
        <p:nvGrpSpPr>
          <p:cNvPr id="474" name="Group 473"/>
          <p:cNvGrpSpPr/>
          <p:nvPr/>
        </p:nvGrpSpPr>
        <p:grpSpPr>
          <a:xfrm>
            <a:off x="6071529" y="3581408"/>
            <a:ext cx="992680" cy="874193"/>
            <a:chOff x="7676987" y="4055982"/>
            <a:chExt cx="992910" cy="874395"/>
          </a:xfrm>
        </p:grpSpPr>
        <p:sp>
          <p:nvSpPr>
            <p:cNvPr id="475" name="Rectangle 474"/>
            <p:cNvSpPr/>
            <p:nvPr/>
          </p:nvSpPr>
          <p:spPr bwMode="gray">
            <a:xfrm>
              <a:off x="7747386" y="4250239"/>
              <a:ext cx="857963" cy="680138"/>
            </a:xfrm>
            <a:prstGeom prst="rect">
              <a:avLst/>
            </a:prstGeom>
            <a:solidFill>
              <a:schemeClr val="accent1"/>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76" name="TextBox 475"/>
            <p:cNvSpPr txBox="1"/>
            <p:nvPr/>
          </p:nvSpPr>
          <p:spPr>
            <a:xfrm>
              <a:off x="7676987" y="4055982"/>
              <a:ext cx="992910"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Development</a:t>
              </a:r>
            </a:p>
          </p:txBody>
        </p:sp>
        <p:pic>
          <p:nvPicPr>
            <p:cNvPr id="477" name="Picture 476"/>
            <p:cNvPicPr>
              <a:picLocks noChangeAspect="1"/>
            </p:cNvPicPr>
            <p:nvPr/>
          </p:nvPicPr>
          <p:blipFill>
            <a:blip r:embed="rId8"/>
            <a:stretch>
              <a:fillRect/>
            </a:stretch>
          </p:blipFill>
          <p:spPr>
            <a:xfrm>
              <a:off x="7796594" y="4347401"/>
              <a:ext cx="757998" cy="477642"/>
            </a:xfrm>
            <a:prstGeom prst="ellipse">
              <a:avLst/>
            </a:prstGeom>
            <a:ln w="28575">
              <a:solidFill>
                <a:schemeClr val="bg2">
                  <a:lumMod val="75000"/>
                </a:schemeClr>
              </a:solidFill>
            </a:ln>
          </p:spPr>
        </p:pic>
      </p:grpSp>
      <p:grpSp>
        <p:nvGrpSpPr>
          <p:cNvPr id="480" name="Group 479"/>
          <p:cNvGrpSpPr/>
          <p:nvPr/>
        </p:nvGrpSpPr>
        <p:grpSpPr>
          <a:xfrm>
            <a:off x="8901825" y="5590252"/>
            <a:ext cx="857764" cy="912766"/>
            <a:chOff x="2680796" y="2585102"/>
            <a:chExt cx="857963" cy="912977"/>
          </a:xfrm>
        </p:grpSpPr>
        <p:sp>
          <p:nvSpPr>
            <p:cNvPr id="481" name="Rectangle 480"/>
            <p:cNvSpPr/>
            <p:nvPr/>
          </p:nvSpPr>
          <p:spPr bwMode="gray">
            <a:xfrm>
              <a:off x="2680796" y="2821423"/>
              <a:ext cx="857963" cy="676656"/>
            </a:xfrm>
            <a:prstGeom prst="rect">
              <a:avLst/>
            </a:prstGeom>
            <a:solidFill>
              <a:schemeClr val="accent6">
                <a:lumMod val="75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482" name="TextBox 481"/>
            <p:cNvSpPr txBox="1"/>
            <p:nvPr/>
          </p:nvSpPr>
          <p:spPr>
            <a:xfrm>
              <a:off x="2736536" y="2585102"/>
              <a:ext cx="784031"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Recruiting</a:t>
              </a:r>
            </a:p>
          </p:txBody>
        </p:sp>
        <p:pic>
          <p:nvPicPr>
            <p:cNvPr id="483" name="Picture 482"/>
            <p:cNvPicPr>
              <a:picLocks noChangeAspect="1"/>
            </p:cNvPicPr>
            <p:nvPr/>
          </p:nvPicPr>
          <p:blipFill>
            <a:blip r:embed="rId9"/>
            <a:stretch>
              <a:fillRect/>
            </a:stretch>
          </p:blipFill>
          <p:spPr>
            <a:xfrm>
              <a:off x="2862745" y="2904770"/>
              <a:ext cx="487072" cy="505452"/>
            </a:xfrm>
            <a:prstGeom prst="ellipse">
              <a:avLst/>
            </a:prstGeom>
            <a:ln w="28575">
              <a:solidFill>
                <a:schemeClr val="bg2">
                  <a:lumMod val="75000"/>
                </a:schemeClr>
              </a:solidFill>
            </a:ln>
          </p:spPr>
        </p:pic>
      </p:grpSp>
      <p:sp>
        <p:nvSpPr>
          <p:cNvPr id="493" name="TextBox 492"/>
          <p:cNvSpPr txBox="1"/>
          <p:nvPr/>
        </p:nvSpPr>
        <p:spPr>
          <a:xfrm>
            <a:off x="8552733" y="3380323"/>
            <a:ext cx="1398874" cy="33847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Add development goals from 360 Report</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189" name="TextBox 188"/>
          <p:cNvSpPr txBox="1"/>
          <p:nvPr/>
        </p:nvSpPr>
        <p:spPr>
          <a:xfrm>
            <a:off x="4527240" y="3339499"/>
            <a:ext cx="1407349" cy="5077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Select from learning when defining development goals</a:t>
            </a:r>
          </a:p>
        </p:txBody>
      </p:sp>
      <p:sp>
        <p:nvSpPr>
          <p:cNvPr id="70" name="TextBox 69"/>
          <p:cNvSpPr txBox="1"/>
          <p:nvPr/>
        </p:nvSpPr>
        <p:spPr>
          <a:xfrm>
            <a:off x="10112778" y="5170901"/>
            <a:ext cx="1295555" cy="33847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Calibrate Succession Data</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grpSp>
        <p:nvGrpSpPr>
          <p:cNvPr id="71" name="Group 70"/>
          <p:cNvGrpSpPr/>
          <p:nvPr/>
        </p:nvGrpSpPr>
        <p:grpSpPr>
          <a:xfrm>
            <a:off x="4640635" y="5424809"/>
            <a:ext cx="1294231" cy="870922"/>
            <a:chOff x="10919537" y="2368421"/>
            <a:chExt cx="1294531" cy="871124"/>
          </a:xfrm>
        </p:grpSpPr>
        <p:sp>
          <p:nvSpPr>
            <p:cNvPr id="72" name="Rectangle 71"/>
            <p:cNvSpPr/>
            <p:nvPr/>
          </p:nvSpPr>
          <p:spPr bwMode="gray">
            <a:xfrm>
              <a:off x="11120297" y="2562889"/>
              <a:ext cx="859536" cy="676656"/>
            </a:xfrm>
            <a:prstGeom prst="rect">
              <a:avLst/>
            </a:prstGeom>
            <a:solidFill>
              <a:schemeClr val="bg1">
                <a:lumMod val="50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73" name="TextBox 72"/>
            <p:cNvSpPr txBox="1"/>
            <p:nvPr/>
          </p:nvSpPr>
          <p:spPr>
            <a:xfrm>
              <a:off x="10919537" y="2368421"/>
              <a:ext cx="1294531"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Central</a:t>
              </a:r>
            </a:p>
          </p:txBody>
        </p:sp>
      </p:grpSp>
      <p:pic>
        <p:nvPicPr>
          <p:cNvPr id="74" name="Picture 73"/>
          <p:cNvPicPr>
            <a:picLocks noChangeAspect="1"/>
          </p:cNvPicPr>
          <p:nvPr/>
        </p:nvPicPr>
        <p:blipFill>
          <a:blip r:embed="rId10"/>
          <a:stretch>
            <a:fillRect/>
          </a:stretch>
        </p:blipFill>
        <p:spPr>
          <a:xfrm>
            <a:off x="4976884" y="5662397"/>
            <a:ext cx="634156" cy="569937"/>
          </a:xfrm>
          <a:prstGeom prst="roundRect">
            <a:avLst/>
          </a:prstGeom>
          <a:ln w="28575">
            <a:solidFill>
              <a:schemeClr val="bg2">
                <a:lumMod val="50000"/>
              </a:schemeClr>
            </a:solidFill>
          </a:ln>
        </p:spPr>
      </p:pic>
      <p:cxnSp>
        <p:nvCxnSpPr>
          <p:cNvPr id="4" name="Elbow Connector 3"/>
          <p:cNvCxnSpPr>
            <a:stCxn id="72" idx="3"/>
            <a:endCxn id="420" idx="2"/>
          </p:cNvCxnSpPr>
          <p:nvPr/>
        </p:nvCxnSpPr>
        <p:spPr>
          <a:xfrm flipV="1">
            <a:off x="5700686" y="5642195"/>
            <a:ext cx="1484545" cy="315287"/>
          </a:xfrm>
          <a:prstGeom prst="bentConnector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5813911" y="6000545"/>
            <a:ext cx="1698533" cy="338476"/>
          </a:xfrm>
          <a:prstGeom prst="rect">
            <a:avLst/>
          </a:prstGeom>
          <a:noFill/>
        </p:spPr>
        <p:txBody>
          <a:bodyPr wrap="square" lIns="0" tIns="0" rIns="0" bIns="0" rtlCol="0">
            <a:spAutoFit/>
          </a:bodyPr>
          <a:lstStyle/>
          <a:p>
            <a:r>
              <a:rPr lang="en-US" sz="1100" dirty="0"/>
              <a:t>Manage succession plans at position level (optional)</a:t>
            </a:r>
          </a:p>
        </p:txBody>
      </p:sp>
      <p:grpSp>
        <p:nvGrpSpPr>
          <p:cNvPr id="67" name="Group 66"/>
          <p:cNvGrpSpPr/>
          <p:nvPr/>
        </p:nvGrpSpPr>
        <p:grpSpPr>
          <a:xfrm>
            <a:off x="10401692" y="5547109"/>
            <a:ext cx="1294231" cy="905743"/>
            <a:chOff x="10275380" y="1505472"/>
            <a:chExt cx="1294531" cy="905953"/>
          </a:xfrm>
        </p:grpSpPr>
        <p:sp>
          <p:nvSpPr>
            <p:cNvPr id="68" name="Rectangle 67"/>
            <p:cNvSpPr/>
            <p:nvPr/>
          </p:nvSpPr>
          <p:spPr bwMode="gray">
            <a:xfrm>
              <a:off x="10492431" y="1726619"/>
              <a:ext cx="843173" cy="684806"/>
            </a:xfrm>
            <a:prstGeom prst="rect">
              <a:avLst/>
            </a:prstGeom>
            <a:solidFill>
              <a:schemeClr val="bg1">
                <a:lumMod val="65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69" name="Picture 68"/>
            <p:cNvPicPr>
              <a:picLocks noChangeAspect="1"/>
            </p:cNvPicPr>
            <p:nvPr/>
          </p:nvPicPr>
          <p:blipFill>
            <a:blip r:embed="rId11"/>
            <a:stretch>
              <a:fillRect/>
            </a:stretch>
          </p:blipFill>
          <p:spPr>
            <a:xfrm>
              <a:off x="10661650" y="1773765"/>
              <a:ext cx="521096" cy="554357"/>
            </a:xfrm>
            <a:prstGeom prst="ellipse">
              <a:avLst/>
            </a:prstGeom>
            <a:ln w="28575">
              <a:solidFill>
                <a:schemeClr val="bg2">
                  <a:lumMod val="75000"/>
                </a:schemeClr>
              </a:solidFill>
            </a:ln>
          </p:spPr>
        </p:pic>
        <p:sp>
          <p:nvSpPr>
            <p:cNvPr id="75" name="TextBox 74"/>
            <p:cNvSpPr txBox="1"/>
            <p:nvPr/>
          </p:nvSpPr>
          <p:spPr>
            <a:xfrm>
              <a:off x="10275380" y="1505472"/>
              <a:ext cx="1294531" cy="184709"/>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Profile</a:t>
              </a:r>
            </a:p>
          </p:txBody>
        </p:sp>
      </p:grpSp>
      <p:cxnSp>
        <p:nvCxnSpPr>
          <p:cNvPr id="14" name="Elbow Connector 13"/>
          <p:cNvCxnSpPr>
            <a:stCxn id="449" idx="1"/>
            <a:endCxn id="475" idx="3"/>
          </p:cNvCxnSpPr>
          <p:nvPr/>
        </p:nvCxnSpPr>
        <p:spPr>
          <a:xfrm rot="10800000">
            <a:off x="6999678" y="4115610"/>
            <a:ext cx="2589913" cy="653555"/>
          </a:xfrm>
          <a:prstGeom prst="bentConnector3">
            <a:avLst>
              <a:gd name="adj1" fmla="val 59627"/>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8166549" y="4363363"/>
            <a:ext cx="1314481" cy="33847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Add development goals during session</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cxnSp>
        <p:nvCxnSpPr>
          <p:cNvPr id="23" name="Elbow Connector 22"/>
          <p:cNvCxnSpPr>
            <a:stCxn id="457" idx="1"/>
            <a:endCxn id="466" idx="3"/>
          </p:cNvCxnSpPr>
          <p:nvPr/>
        </p:nvCxnSpPr>
        <p:spPr>
          <a:xfrm rot="10800000">
            <a:off x="8527179" y="2383849"/>
            <a:ext cx="1351648" cy="671317"/>
          </a:xfrm>
          <a:prstGeom prst="bentConnector3">
            <a:avLst>
              <a:gd name="adj1" fmla="val 6998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8976837" y="2416081"/>
            <a:ext cx="1135941" cy="5077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Review Detailed 360 Report during PM review</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88" name="Flowchart: Off-page Connector 87"/>
          <p:cNvSpPr/>
          <p:nvPr/>
        </p:nvSpPr>
        <p:spPr bwMode="gray">
          <a:xfrm>
            <a:off x="8880018" y="1621176"/>
            <a:ext cx="879571" cy="405012"/>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Perform &amp; Reward</a:t>
            </a:r>
          </a:p>
        </p:txBody>
      </p:sp>
      <p:cxnSp>
        <p:nvCxnSpPr>
          <p:cNvPr id="26" name="Elbow Connector 25"/>
          <p:cNvCxnSpPr>
            <a:stCxn id="467" idx="3"/>
            <a:endCxn id="88" idx="1"/>
          </p:cNvCxnSpPr>
          <p:nvPr/>
        </p:nvCxnSpPr>
        <p:spPr>
          <a:xfrm flipV="1">
            <a:off x="8582376" y="1823682"/>
            <a:ext cx="297641" cy="83638"/>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Oval 83"/>
          <p:cNvSpPr/>
          <p:nvPr/>
        </p:nvSpPr>
        <p:spPr bwMode="gray">
          <a:xfrm>
            <a:off x="4292477" y="3338986"/>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2</a:t>
            </a:r>
          </a:p>
        </p:txBody>
      </p:sp>
      <p:sp>
        <p:nvSpPr>
          <p:cNvPr id="85" name="Oval 84"/>
          <p:cNvSpPr/>
          <p:nvPr/>
        </p:nvSpPr>
        <p:spPr bwMode="gray">
          <a:xfrm>
            <a:off x="8274622" y="3405080"/>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4a</a:t>
            </a:r>
          </a:p>
        </p:txBody>
      </p:sp>
      <p:sp>
        <p:nvSpPr>
          <p:cNvPr id="86" name="Oval 85"/>
          <p:cNvSpPr/>
          <p:nvPr/>
        </p:nvSpPr>
        <p:spPr bwMode="gray">
          <a:xfrm>
            <a:off x="7443727" y="2986548"/>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5a</a:t>
            </a:r>
          </a:p>
        </p:txBody>
      </p:sp>
      <p:sp>
        <p:nvSpPr>
          <p:cNvPr id="89" name="Oval 88"/>
          <p:cNvSpPr/>
          <p:nvPr/>
        </p:nvSpPr>
        <p:spPr bwMode="gray">
          <a:xfrm>
            <a:off x="6320667" y="5708567"/>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10</a:t>
            </a:r>
          </a:p>
        </p:txBody>
      </p:sp>
      <p:sp>
        <p:nvSpPr>
          <p:cNvPr id="90" name="Oval 89"/>
          <p:cNvSpPr/>
          <p:nvPr/>
        </p:nvSpPr>
        <p:spPr bwMode="gray">
          <a:xfrm>
            <a:off x="8170839" y="5026389"/>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9</a:t>
            </a:r>
          </a:p>
        </p:txBody>
      </p:sp>
      <p:sp>
        <p:nvSpPr>
          <p:cNvPr id="91" name="Oval 90"/>
          <p:cNvSpPr/>
          <p:nvPr/>
        </p:nvSpPr>
        <p:spPr bwMode="gray">
          <a:xfrm>
            <a:off x="10772454" y="5090706"/>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8</a:t>
            </a:r>
          </a:p>
        </p:txBody>
      </p:sp>
      <p:sp>
        <p:nvSpPr>
          <p:cNvPr id="94" name="Oval 93"/>
          <p:cNvSpPr/>
          <p:nvPr/>
        </p:nvSpPr>
        <p:spPr bwMode="gray">
          <a:xfrm>
            <a:off x="5552093" y="2475083"/>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3</a:t>
            </a:r>
          </a:p>
        </p:txBody>
      </p:sp>
      <p:sp>
        <p:nvSpPr>
          <p:cNvPr id="95" name="Oval 94"/>
          <p:cNvSpPr/>
          <p:nvPr/>
        </p:nvSpPr>
        <p:spPr bwMode="gray">
          <a:xfrm>
            <a:off x="2530148" y="3296575"/>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a:t>
            </a:r>
          </a:p>
        </p:txBody>
      </p:sp>
      <p:sp>
        <p:nvSpPr>
          <p:cNvPr id="96" name="Oval 95"/>
          <p:cNvSpPr/>
          <p:nvPr/>
        </p:nvSpPr>
        <p:spPr bwMode="gray">
          <a:xfrm>
            <a:off x="8701422" y="2569631"/>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5b</a:t>
            </a:r>
          </a:p>
        </p:txBody>
      </p:sp>
      <p:grpSp>
        <p:nvGrpSpPr>
          <p:cNvPr id="3" name="Group 2"/>
          <p:cNvGrpSpPr/>
          <p:nvPr/>
        </p:nvGrpSpPr>
        <p:grpSpPr>
          <a:xfrm>
            <a:off x="308105" y="3211220"/>
            <a:ext cx="1297759" cy="890777"/>
            <a:chOff x="306765" y="3211963"/>
            <a:chExt cx="1298059" cy="890983"/>
          </a:xfrm>
        </p:grpSpPr>
        <p:grpSp>
          <p:nvGrpSpPr>
            <p:cNvPr id="232" name="Group 231"/>
            <p:cNvGrpSpPr/>
            <p:nvPr/>
          </p:nvGrpSpPr>
          <p:grpSpPr>
            <a:xfrm>
              <a:off x="306765" y="3211963"/>
              <a:ext cx="1298059" cy="890983"/>
              <a:chOff x="9840226" y="1505472"/>
              <a:chExt cx="1563244" cy="919331"/>
            </a:xfrm>
          </p:grpSpPr>
          <p:sp>
            <p:nvSpPr>
              <p:cNvPr id="233" name="Rectangle 232"/>
              <p:cNvSpPr/>
              <p:nvPr/>
            </p:nvSpPr>
            <p:spPr bwMode="gray">
              <a:xfrm>
                <a:off x="10140757" y="1726618"/>
                <a:ext cx="1035134" cy="698185"/>
              </a:xfrm>
              <a:prstGeom prst="rect">
                <a:avLst/>
              </a:prstGeom>
              <a:solidFill>
                <a:schemeClr val="bg1">
                  <a:lumMod val="65000"/>
                </a:schemeClr>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sp>
            <p:nvSpPr>
              <p:cNvPr id="235" name="TextBox 234"/>
              <p:cNvSpPr txBox="1"/>
              <p:nvPr/>
            </p:nvSpPr>
            <p:spPr>
              <a:xfrm>
                <a:off x="9840226" y="1505472"/>
                <a:ext cx="1563244" cy="190541"/>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Employee Profile</a:t>
                </a:r>
              </a:p>
            </p:txBody>
          </p:sp>
        </p:grpSp>
        <p:pic>
          <p:nvPicPr>
            <p:cNvPr id="97" name="Picture 96"/>
            <p:cNvPicPr>
              <a:picLocks noChangeAspect="1"/>
            </p:cNvPicPr>
            <p:nvPr/>
          </p:nvPicPr>
          <p:blipFill>
            <a:blip r:embed="rId11"/>
            <a:stretch>
              <a:fillRect/>
            </a:stretch>
          </p:blipFill>
          <p:spPr>
            <a:xfrm>
              <a:off x="711403" y="3456032"/>
              <a:ext cx="580141" cy="617171"/>
            </a:xfrm>
            <a:prstGeom prst="ellipse">
              <a:avLst/>
            </a:prstGeom>
            <a:ln w="28575">
              <a:solidFill>
                <a:schemeClr val="bg2">
                  <a:lumMod val="75000"/>
                </a:schemeClr>
              </a:solidFill>
            </a:ln>
          </p:spPr>
        </p:pic>
      </p:grpSp>
      <p:cxnSp>
        <p:nvCxnSpPr>
          <p:cNvPr id="11" name="Elbow Connector 10"/>
          <p:cNvCxnSpPr>
            <a:stCxn id="420" idx="1"/>
            <a:endCxn id="423" idx="3"/>
          </p:cNvCxnSpPr>
          <p:nvPr/>
        </p:nvCxnSpPr>
        <p:spPr>
          <a:xfrm rot="10800000">
            <a:off x="4241842" y="4120881"/>
            <a:ext cx="2513721" cy="1183064"/>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4552325" y="4140530"/>
            <a:ext cx="916764" cy="338476"/>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Add learning activity</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104" name="TextBox 103"/>
          <p:cNvSpPr txBox="1"/>
          <p:nvPr/>
        </p:nvSpPr>
        <p:spPr>
          <a:xfrm>
            <a:off x="2146115" y="2483583"/>
            <a:ext cx="1294231"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Goals</a:t>
            </a:r>
          </a:p>
        </p:txBody>
      </p:sp>
      <p:sp>
        <p:nvSpPr>
          <p:cNvPr id="107" name="TextBox 106"/>
          <p:cNvSpPr txBox="1"/>
          <p:nvPr/>
        </p:nvSpPr>
        <p:spPr>
          <a:xfrm>
            <a:off x="2863970" y="3183199"/>
            <a:ext cx="649598" cy="5077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Add learning activity</a:t>
            </a:r>
          </a:p>
        </p:txBody>
      </p:sp>
      <p:grpSp>
        <p:nvGrpSpPr>
          <p:cNvPr id="110" name="Group 109"/>
          <p:cNvGrpSpPr/>
          <p:nvPr/>
        </p:nvGrpSpPr>
        <p:grpSpPr>
          <a:xfrm>
            <a:off x="2369138" y="2420827"/>
            <a:ext cx="859337" cy="676499"/>
            <a:chOff x="6457975" y="2872699"/>
            <a:chExt cx="859536" cy="676656"/>
          </a:xfrm>
        </p:grpSpPr>
        <p:sp>
          <p:nvSpPr>
            <p:cNvPr id="111" name="Rectangle 110"/>
            <p:cNvSpPr/>
            <p:nvPr/>
          </p:nvSpPr>
          <p:spPr bwMode="gray">
            <a:xfrm>
              <a:off x="6457975" y="2872699"/>
              <a:ext cx="859536" cy="676656"/>
            </a:xfrm>
            <a:prstGeom prst="rect">
              <a:avLst/>
            </a:prstGeom>
            <a:solidFill>
              <a:srgbClr val="D4652D"/>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112" name="Picture 111"/>
            <p:cNvPicPr>
              <a:picLocks noChangeAspect="1"/>
            </p:cNvPicPr>
            <p:nvPr/>
          </p:nvPicPr>
          <p:blipFill rotWithShape="1">
            <a:blip r:embed="rId12"/>
            <a:srcRect l="18956" t="7002"/>
            <a:stretch/>
          </p:blipFill>
          <p:spPr>
            <a:xfrm>
              <a:off x="6648440" y="2949659"/>
              <a:ext cx="494578" cy="497550"/>
            </a:xfrm>
            <a:prstGeom prst="ellipse">
              <a:avLst/>
            </a:prstGeom>
            <a:ln w="28575">
              <a:solidFill>
                <a:schemeClr val="bg2">
                  <a:lumMod val="75000"/>
                </a:schemeClr>
              </a:solidFill>
            </a:ln>
          </p:spPr>
        </p:pic>
      </p:grpSp>
      <p:cxnSp>
        <p:nvCxnSpPr>
          <p:cNvPr id="19" name="Elbow Connector 18"/>
          <p:cNvCxnSpPr>
            <a:stCxn id="423" idx="1"/>
            <a:endCxn id="111" idx="2"/>
          </p:cNvCxnSpPr>
          <p:nvPr/>
        </p:nvCxnSpPr>
        <p:spPr>
          <a:xfrm rot="10800000">
            <a:off x="2798808" y="3097326"/>
            <a:ext cx="585270" cy="1023555"/>
          </a:xfrm>
          <a:prstGeom prst="bentConnector2">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4" name="Flowchart: Off-page Connector 123"/>
          <p:cNvSpPr/>
          <p:nvPr/>
        </p:nvSpPr>
        <p:spPr bwMode="gray">
          <a:xfrm>
            <a:off x="2245138" y="1465689"/>
            <a:ext cx="1096184" cy="545129"/>
          </a:xfrm>
          <a:prstGeom prst="flowChartOffpageConnector">
            <a:avLst/>
          </a:prstGeom>
          <a:solidFill>
            <a:schemeClr val="accent1">
              <a:lumMod val="40000"/>
              <a:lumOff val="60000"/>
            </a:schemeClr>
          </a:solidFill>
          <a:ln w="6350"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Perform &amp; Reward</a:t>
            </a:r>
          </a:p>
        </p:txBody>
      </p:sp>
      <p:cxnSp>
        <p:nvCxnSpPr>
          <p:cNvPr id="66" name="Elbow Connector 65"/>
          <p:cNvCxnSpPr>
            <a:stCxn id="104" idx="0"/>
            <a:endCxn id="124" idx="2"/>
          </p:cNvCxnSpPr>
          <p:nvPr/>
        </p:nvCxnSpPr>
        <p:spPr>
          <a:xfrm rot="16200000" flipV="1">
            <a:off x="2556849" y="2247200"/>
            <a:ext cx="472766" cy="1"/>
          </a:xfrm>
          <a:prstGeom prst="bentConnector3">
            <a:avLst>
              <a:gd name="adj1" fmla="val 5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Elbow Connector 118"/>
          <p:cNvCxnSpPr>
            <a:stCxn id="457" idx="3"/>
            <a:endCxn id="207" idx="0"/>
          </p:cNvCxnSpPr>
          <p:nvPr/>
        </p:nvCxnSpPr>
        <p:spPr>
          <a:xfrm flipH="1">
            <a:off x="3810504" y="3055165"/>
            <a:ext cx="7180435" cy="523615"/>
          </a:xfrm>
          <a:prstGeom prst="bentConnector4">
            <a:avLst>
              <a:gd name="adj1" fmla="val -3183"/>
              <a:gd name="adj2" fmla="val -300289"/>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0" name="TextBox 139"/>
          <p:cNvSpPr txBox="1"/>
          <p:nvPr/>
        </p:nvSpPr>
        <p:spPr>
          <a:xfrm>
            <a:off x="10351361" y="2254337"/>
            <a:ext cx="886873" cy="5077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Add learning activity from 360 Report</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141" name="Oval 140"/>
          <p:cNvSpPr/>
          <p:nvPr/>
        </p:nvSpPr>
        <p:spPr bwMode="gray">
          <a:xfrm>
            <a:off x="10645883" y="1999631"/>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4b</a:t>
            </a:r>
          </a:p>
        </p:txBody>
      </p:sp>
      <p:cxnSp>
        <p:nvCxnSpPr>
          <p:cNvPr id="122" name="Elbow Connector 121"/>
          <p:cNvCxnSpPr>
            <a:stCxn id="452" idx="3"/>
            <a:endCxn id="207" idx="0"/>
          </p:cNvCxnSpPr>
          <p:nvPr/>
        </p:nvCxnSpPr>
        <p:spPr>
          <a:xfrm flipH="1" flipV="1">
            <a:off x="3810504" y="3578781"/>
            <a:ext cx="6668344" cy="717255"/>
          </a:xfrm>
          <a:prstGeom prst="bentConnector4">
            <a:avLst>
              <a:gd name="adj1" fmla="val -15111"/>
              <a:gd name="adj2" fmla="val 391122"/>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6" name="Oval 145"/>
          <p:cNvSpPr/>
          <p:nvPr/>
        </p:nvSpPr>
        <p:spPr bwMode="gray">
          <a:xfrm>
            <a:off x="6256657" y="4873267"/>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6a</a:t>
            </a:r>
          </a:p>
        </p:txBody>
      </p:sp>
      <p:sp>
        <p:nvSpPr>
          <p:cNvPr id="147" name="Oval 146"/>
          <p:cNvSpPr/>
          <p:nvPr/>
        </p:nvSpPr>
        <p:spPr bwMode="gray">
          <a:xfrm>
            <a:off x="5546504" y="4247995"/>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6b</a:t>
            </a:r>
          </a:p>
        </p:txBody>
      </p:sp>
      <p:sp>
        <p:nvSpPr>
          <p:cNvPr id="149" name="Oval 148"/>
          <p:cNvSpPr/>
          <p:nvPr/>
        </p:nvSpPr>
        <p:spPr bwMode="gray">
          <a:xfrm>
            <a:off x="10805528" y="4004908"/>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7b</a:t>
            </a:r>
          </a:p>
        </p:txBody>
      </p:sp>
      <p:sp>
        <p:nvSpPr>
          <p:cNvPr id="150" name="Oval 149"/>
          <p:cNvSpPr/>
          <p:nvPr/>
        </p:nvSpPr>
        <p:spPr bwMode="gray">
          <a:xfrm>
            <a:off x="7775363" y="4426659"/>
            <a:ext cx="207566" cy="198535"/>
          </a:xfrm>
          <a:prstGeom prst="ellipse">
            <a:avLst/>
          </a:prstGeom>
          <a:solidFill>
            <a:srgbClr val="0070C0"/>
          </a:solidFill>
          <a:ln w="6350"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89979" tIns="71983" rIns="89979"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7a</a:t>
            </a:r>
          </a:p>
        </p:txBody>
      </p:sp>
      <p:sp>
        <p:nvSpPr>
          <p:cNvPr id="151" name="TextBox 150"/>
          <p:cNvSpPr txBox="1"/>
          <p:nvPr/>
        </p:nvSpPr>
        <p:spPr>
          <a:xfrm>
            <a:off x="10609411" y="4333922"/>
            <a:ext cx="1398874" cy="33847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Add learning activity during session</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221" name="5-Point Star 220"/>
          <p:cNvSpPr/>
          <p:nvPr/>
        </p:nvSpPr>
        <p:spPr bwMode="gray">
          <a:xfrm>
            <a:off x="2136898" y="3458861"/>
            <a:ext cx="726952" cy="537637"/>
          </a:xfrm>
          <a:prstGeom prst="star5">
            <a:avLst/>
          </a:prstGeom>
          <a:solidFill>
            <a:schemeClr val="accent1"/>
          </a:solidFill>
          <a:ln w="6350" algn="ctr">
            <a:solidFill>
              <a:schemeClr val="tx1"/>
            </a:solidFill>
            <a:miter lim="800000"/>
            <a:headEnd/>
            <a:tailEnd/>
          </a:ln>
        </p:spPr>
        <p:txBody>
          <a:bodyPr lIns="0" tIns="0" rIns="0" bIns="0" rtlCol="0" anchor="ctr"/>
          <a:lstStyle/>
          <a:p>
            <a:pPr algn="ctr" defTabSz="914217" fontAlgn="base">
              <a:spcBef>
                <a:spcPct val="50000"/>
              </a:spcBef>
              <a:spcAft>
                <a:spcPct val="0"/>
              </a:spcAft>
              <a:buClr>
                <a:srgbClr val="F0AB00"/>
              </a:buClr>
              <a:buSzPct val="80000"/>
            </a:pPr>
            <a:r>
              <a:rPr lang="en-US" sz="1000" kern="0" dirty="0">
                <a:ea typeface="Arial Unicode MS" pitchFamily="34" charset="-128"/>
                <a:cs typeface="Arial Unicode MS" pitchFamily="34" charset="-128"/>
              </a:rPr>
              <a:t>Start</a:t>
            </a:r>
          </a:p>
        </p:txBody>
      </p:sp>
      <p:sp>
        <p:nvSpPr>
          <p:cNvPr id="113" name="TextBox 112"/>
          <p:cNvSpPr txBox="1"/>
          <p:nvPr/>
        </p:nvSpPr>
        <p:spPr>
          <a:xfrm>
            <a:off x="2404159" y="2207503"/>
            <a:ext cx="831952" cy="184623"/>
          </a:xfrm>
          <a:prstGeom prst="rect">
            <a:avLst/>
          </a:prstGeom>
          <a:solidFill>
            <a:schemeClr val="bg1"/>
          </a:solid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Goals</a:t>
            </a:r>
          </a:p>
        </p:txBody>
      </p:sp>
      <p:sp>
        <p:nvSpPr>
          <p:cNvPr id="114" name="Rectangle 113"/>
          <p:cNvSpPr/>
          <p:nvPr/>
        </p:nvSpPr>
        <p:spPr bwMode="gray">
          <a:xfrm>
            <a:off x="190547" y="1285665"/>
            <a:ext cx="11817738" cy="5217352"/>
          </a:xfrm>
          <a:prstGeom prst="rect">
            <a:avLst/>
          </a:prstGeom>
          <a:solidFill>
            <a:schemeClr val="bg1">
              <a:alpha val="68000"/>
            </a:schemeClr>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err="1">
              <a:ea typeface="Arial Unicode MS" pitchFamily="34" charset="-128"/>
              <a:cs typeface="Arial Unicode MS" pitchFamily="34" charset="-128"/>
            </a:endParaRPr>
          </a:p>
        </p:txBody>
      </p:sp>
      <p:grpSp>
        <p:nvGrpSpPr>
          <p:cNvPr id="7" name="Group 6"/>
          <p:cNvGrpSpPr/>
          <p:nvPr/>
        </p:nvGrpSpPr>
        <p:grpSpPr>
          <a:xfrm>
            <a:off x="5157107" y="1344620"/>
            <a:ext cx="6681966" cy="5053671"/>
            <a:chOff x="5156889" y="1344931"/>
            <a:chExt cx="6683513" cy="5054841"/>
          </a:xfrm>
        </p:grpSpPr>
        <p:pic>
          <p:nvPicPr>
            <p:cNvPr id="115" name="Picture 114"/>
            <p:cNvPicPr>
              <a:picLocks noChangeAspect="1"/>
            </p:cNvPicPr>
            <p:nvPr/>
          </p:nvPicPr>
          <p:blipFill>
            <a:blip r:embed="rId13"/>
            <a:stretch>
              <a:fillRect/>
            </a:stretch>
          </p:blipFill>
          <p:spPr>
            <a:xfrm>
              <a:off x="5156889" y="1344931"/>
              <a:ext cx="4762913" cy="3962743"/>
            </a:xfrm>
            <a:prstGeom prst="rect">
              <a:avLst/>
            </a:prstGeom>
            <a:ln>
              <a:noFill/>
            </a:ln>
            <a:effectLst>
              <a:glow rad="228600">
                <a:schemeClr val="accent1">
                  <a:satMod val="175000"/>
                  <a:alpha val="40000"/>
                </a:schemeClr>
              </a:glo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16" name="Picture 115"/>
            <p:cNvPicPr>
              <a:picLocks noChangeAspect="1"/>
            </p:cNvPicPr>
            <p:nvPr/>
          </p:nvPicPr>
          <p:blipFill>
            <a:blip r:embed="rId14"/>
            <a:stretch>
              <a:fillRect/>
            </a:stretch>
          </p:blipFill>
          <p:spPr>
            <a:xfrm>
              <a:off x="6828807" y="2663984"/>
              <a:ext cx="5011595" cy="3735788"/>
            </a:xfrm>
            <a:prstGeom prst="rect">
              <a:avLst/>
            </a:prstGeom>
            <a:ln>
              <a:noFill/>
            </a:ln>
            <a:effectLst>
              <a:glow rad="228600">
                <a:schemeClr val="accent1">
                  <a:satMod val="175000"/>
                  <a:alpha val="40000"/>
                </a:schemeClr>
              </a:glow>
            </a:effectLst>
            <a:scene3d>
              <a:camera prst="orthographicFront">
                <a:rot lat="0" lon="0" rev="0"/>
              </a:camera>
              <a:lightRig rig="soft" dir="t">
                <a:rot lat="0" lon="0" rev="0"/>
              </a:lightRig>
            </a:scene3d>
            <a:sp3d contourW="44450" prstMaterial="matte">
              <a:bevelT w="63500" h="63500" prst="artDeco"/>
              <a:contourClr>
                <a:srgbClr val="FFFFFF"/>
              </a:contourClr>
            </a:sp3d>
          </p:spPr>
        </p:pic>
      </p:grpSp>
      <p:grpSp>
        <p:nvGrpSpPr>
          <p:cNvPr id="17" name="Group 16"/>
          <p:cNvGrpSpPr/>
          <p:nvPr/>
        </p:nvGrpSpPr>
        <p:grpSpPr>
          <a:xfrm>
            <a:off x="3384077" y="3578780"/>
            <a:ext cx="857764" cy="880350"/>
            <a:chOff x="479280" y="5250613"/>
            <a:chExt cx="857963" cy="880554"/>
          </a:xfrm>
        </p:grpSpPr>
        <p:sp>
          <p:nvSpPr>
            <p:cNvPr id="207" name="TextBox 206"/>
            <p:cNvSpPr txBox="1"/>
            <p:nvPr/>
          </p:nvSpPr>
          <p:spPr>
            <a:xfrm>
              <a:off x="489733" y="5250613"/>
              <a:ext cx="832145" cy="184666"/>
            </a:xfrm>
            <a:prstGeom prst="rect">
              <a:avLst/>
            </a:prstGeom>
            <a:noFill/>
          </p:spPr>
          <p:txBody>
            <a:bodyPr wrap="square" lIns="0" tIns="0" rIns="0" bIns="0" rtlCol="0">
              <a:spAutoFit/>
            </a:bodyPr>
            <a:lstStyle/>
            <a:p>
              <a:pPr algn="ctr">
                <a:spcBef>
                  <a:spcPts val="450"/>
                </a:spcBef>
                <a:buClr>
                  <a:srgbClr val="F0AB00"/>
                </a:buClr>
                <a:buSzPct val="80000"/>
              </a:pPr>
              <a:r>
                <a:rPr lang="en-US" sz="1200" b="1" kern="0" dirty="0">
                  <a:solidFill>
                    <a:schemeClr val="bg1">
                      <a:lumMod val="50000"/>
                    </a:schemeClr>
                  </a:solidFill>
                  <a:ea typeface="Arial Unicode MS" pitchFamily="34" charset="-128"/>
                  <a:cs typeface="Arial Unicode MS" pitchFamily="34" charset="-128"/>
                </a:rPr>
                <a:t>Learning</a:t>
              </a:r>
            </a:p>
          </p:txBody>
        </p:sp>
        <p:sp>
          <p:nvSpPr>
            <p:cNvPr id="423" name="Rectangle 422"/>
            <p:cNvSpPr/>
            <p:nvPr/>
          </p:nvSpPr>
          <p:spPr bwMode="gray">
            <a:xfrm>
              <a:off x="479280" y="5454511"/>
              <a:ext cx="857963" cy="676656"/>
            </a:xfrm>
            <a:prstGeom prst="rect">
              <a:avLst/>
            </a:prstGeom>
            <a:solidFill>
              <a:srgbClr val="9E3039"/>
            </a:solidFill>
            <a:ln w="6350" algn="ctr">
              <a:noFill/>
              <a:miter lim="800000"/>
              <a:headEnd/>
              <a:tailEnd/>
            </a:ln>
          </p:spPr>
          <p:txBody>
            <a:bodyPr lIns="67482" tIns="53986" rIns="67482" bIns="53986" rtlCol="0" anchor="ctr"/>
            <a:lstStyle/>
            <a:p>
              <a:pPr algn="ctr" defTabSz="685617">
                <a:spcBef>
                  <a:spcPct val="50000"/>
                </a:spcBef>
                <a:buClr>
                  <a:srgbClr val="F0AB00"/>
                </a:buClr>
                <a:buSzPct val="80000"/>
              </a:pPr>
              <a:endParaRPr lang="en-US" sz="1500" kern="0" dirty="0">
                <a:ea typeface="Arial Unicode MS" pitchFamily="34" charset="-128"/>
                <a:cs typeface="Arial Unicode MS" pitchFamily="34" charset="-128"/>
              </a:endParaRPr>
            </a:p>
          </p:txBody>
        </p:sp>
        <p:pic>
          <p:nvPicPr>
            <p:cNvPr id="424" name="Picture 423"/>
            <p:cNvPicPr>
              <a:picLocks noChangeAspect="1"/>
            </p:cNvPicPr>
            <p:nvPr/>
          </p:nvPicPr>
          <p:blipFill rotWithShape="1">
            <a:blip r:embed="rId15"/>
            <a:srcRect b="32705"/>
            <a:stretch/>
          </p:blipFill>
          <p:spPr>
            <a:xfrm>
              <a:off x="550337" y="5537608"/>
              <a:ext cx="716035" cy="488543"/>
            </a:xfrm>
            <a:prstGeom prst="ellipse">
              <a:avLst/>
            </a:prstGeom>
            <a:ln w="28575">
              <a:solidFill>
                <a:schemeClr val="bg2">
                  <a:lumMod val="75000"/>
                </a:schemeClr>
              </a:solidFill>
            </a:ln>
          </p:spPr>
        </p:pic>
      </p:grpSp>
      <p:grpSp>
        <p:nvGrpSpPr>
          <p:cNvPr id="77" name="Group 76"/>
          <p:cNvGrpSpPr/>
          <p:nvPr/>
        </p:nvGrpSpPr>
        <p:grpSpPr>
          <a:xfrm>
            <a:off x="3359686" y="5187933"/>
            <a:ext cx="882446" cy="891969"/>
            <a:chOff x="9353737" y="3470275"/>
            <a:chExt cx="882650" cy="892175"/>
          </a:xfrm>
        </p:grpSpPr>
        <p:sp>
          <p:nvSpPr>
            <p:cNvPr id="78" name="Rectangle 77"/>
            <p:cNvSpPr>
              <a:spLocks noChangeArrowheads="1"/>
            </p:cNvSpPr>
            <p:nvPr/>
          </p:nvSpPr>
          <p:spPr bwMode="auto">
            <a:xfrm>
              <a:off x="9353737" y="3663950"/>
              <a:ext cx="882650" cy="698500"/>
            </a:xfrm>
            <a:prstGeom prst="rect">
              <a:avLst/>
            </a:prstGeom>
            <a:solidFill>
              <a:srgbClr val="FFD0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79" name="Rectangle 78"/>
            <p:cNvSpPr>
              <a:spLocks noChangeArrowheads="1"/>
            </p:cNvSpPr>
            <p:nvPr/>
          </p:nvSpPr>
          <p:spPr bwMode="auto">
            <a:xfrm>
              <a:off x="9593449" y="3470275"/>
              <a:ext cx="42227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217"/>
              <a:r>
                <a:rPr lang="en-US" altLang="en-US" sz="1200" b="1" dirty="0">
                  <a:solidFill>
                    <a:srgbClr val="7F7F7F"/>
                  </a:solidFill>
                </a:rPr>
                <a:t>Jam</a:t>
              </a:r>
              <a:endParaRPr lang="en-US" altLang="en-US" sz="1800" dirty="0"/>
            </a:p>
          </p:txBody>
        </p:sp>
        <p:pic>
          <p:nvPicPr>
            <p:cNvPr id="81" name="Picture 3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460099" y="3725863"/>
              <a:ext cx="673100" cy="5826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Freeform 39"/>
            <p:cNvSpPr>
              <a:spLocks/>
            </p:cNvSpPr>
            <p:nvPr/>
          </p:nvSpPr>
          <p:spPr bwMode="auto">
            <a:xfrm>
              <a:off x="9445812" y="3706813"/>
              <a:ext cx="696913" cy="614363"/>
            </a:xfrm>
            <a:custGeom>
              <a:avLst/>
              <a:gdLst>
                <a:gd name="T0" fmla="*/ 219 w 439"/>
                <a:gd name="T1" fmla="*/ 0 h 387"/>
                <a:gd name="T2" fmla="*/ 242 w 439"/>
                <a:gd name="T3" fmla="*/ 1 h 387"/>
                <a:gd name="T4" fmla="*/ 263 w 439"/>
                <a:gd name="T5" fmla="*/ 5 h 387"/>
                <a:gd name="T6" fmla="*/ 284 w 439"/>
                <a:gd name="T7" fmla="*/ 9 h 387"/>
                <a:gd name="T8" fmla="*/ 305 w 439"/>
                <a:gd name="T9" fmla="*/ 16 h 387"/>
                <a:gd name="T10" fmla="*/ 324 w 439"/>
                <a:gd name="T11" fmla="*/ 24 h 387"/>
                <a:gd name="T12" fmla="*/ 342 w 439"/>
                <a:gd name="T13" fmla="*/ 33 h 387"/>
                <a:gd name="T14" fmla="*/ 374 w 439"/>
                <a:gd name="T15" fmla="*/ 56 h 387"/>
                <a:gd name="T16" fmla="*/ 388 w 439"/>
                <a:gd name="T17" fmla="*/ 71 h 387"/>
                <a:gd name="T18" fmla="*/ 401 w 439"/>
                <a:gd name="T19" fmla="*/ 85 h 387"/>
                <a:gd name="T20" fmla="*/ 412 w 439"/>
                <a:gd name="T21" fmla="*/ 101 h 387"/>
                <a:gd name="T22" fmla="*/ 421 w 439"/>
                <a:gd name="T23" fmla="*/ 118 h 387"/>
                <a:gd name="T24" fmla="*/ 429 w 439"/>
                <a:gd name="T25" fmla="*/ 136 h 387"/>
                <a:gd name="T26" fmla="*/ 434 w 439"/>
                <a:gd name="T27" fmla="*/ 154 h 387"/>
                <a:gd name="T28" fmla="*/ 438 w 439"/>
                <a:gd name="T29" fmla="*/ 174 h 387"/>
                <a:gd name="T30" fmla="*/ 439 w 439"/>
                <a:gd name="T31" fmla="*/ 194 h 387"/>
                <a:gd name="T32" fmla="*/ 438 w 439"/>
                <a:gd name="T33" fmla="*/ 213 h 387"/>
                <a:gd name="T34" fmla="*/ 434 w 439"/>
                <a:gd name="T35" fmla="*/ 233 h 387"/>
                <a:gd name="T36" fmla="*/ 429 w 439"/>
                <a:gd name="T37" fmla="*/ 251 h 387"/>
                <a:gd name="T38" fmla="*/ 421 w 439"/>
                <a:gd name="T39" fmla="*/ 269 h 387"/>
                <a:gd name="T40" fmla="*/ 412 w 439"/>
                <a:gd name="T41" fmla="*/ 286 h 387"/>
                <a:gd name="T42" fmla="*/ 401 w 439"/>
                <a:gd name="T43" fmla="*/ 302 h 387"/>
                <a:gd name="T44" fmla="*/ 388 w 439"/>
                <a:gd name="T45" fmla="*/ 317 h 387"/>
                <a:gd name="T46" fmla="*/ 374 w 439"/>
                <a:gd name="T47" fmla="*/ 331 h 387"/>
                <a:gd name="T48" fmla="*/ 342 w 439"/>
                <a:gd name="T49" fmla="*/ 354 h 387"/>
                <a:gd name="T50" fmla="*/ 324 w 439"/>
                <a:gd name="T51" fmla="*/ 364 h 387"/>
                <a:gd name="T52" fmla="*/ 305 w 439"/>
                <a:gd name="T53" fmla="*/ 372 h 387"/>
                <a:gd name="T54" fmla="*/ 284 w 439"/>
                <a:gd name="T55" fmla="*/ 378 h 387"/>
                <a:gd name="T56" fmla="*/ 263 w 439"/>
                <a:gd name="T57" fmla="*/ 383 h 387"/>
                <a:gd name="T58" fmla="*/ 242 w 439"/>
                <a:gd name="T59" fmla="*/ 386 h 387"/>
                <a:gd name="T60" fmla="*/ 219 w 439"/>
                <a:gd name="T61" fmla="*/ 387 h 387"/>
                <a:gd name="T62" fmla="*/ 197 w 439"/>
                <a:gd name="T63" fmla="*/ 386 h 387"/>
                <a:gd name="T64" fmla="*/ 175 w 439"/>
                <a:gd name="T65" fmla="*/ 383 h 387"/>
                <a:gd name="T66" fmla="*/ 154 w 439"/>
                <a:gd name="T67" fmla="*/ 378 h 387"/>
                <a:gd name="T68" fmla="*/ 134 w 439"/>
                <a:gd name="T69" fmla="*/ 372 h 387"/>
                <a:gd name="T70" fmla="*/ 115 w 439"/>
                <a:gd name="T71" fmla="*/ 364 h 387"/>
                <a:gd name="T72" fmla="*/ 97 w 439"/>
                <a:gd name="T73" fmla="*/ 354 h 387"/>
                <a:gd name="T74" fmla="*/ 65 w 439"/>
                <a:gd name="T75" fmla="*/ 331 h 387"/>
                <a:gd name="T76" fmla="*/ 50 w 439"/>
                <a:gd name="T77" fmla="*/ 317 h 387"/>
                <a:gd name="T78" fmla="*/ 38 w 439"/>
                <a:gd name="T79" fmla="*/ 302 h 387"/>
                <a:gd name="T80" fmla="*/ 27 w 439"/>
                <a:gd name="T81" fmla="*/ 286 h 387"/>
                <a:gd name="T82" fmla="*/ 17 w 439"/>
                <a:gd name="T83" fmla="*/ 269 h 387"/>
                <a:gd name="T84" fmla="*/ 10 w 439"/>
                <a:gd name="T85" fmla="*/ 251 h 387"/>
                <a:gd name="T86" fmla="*/ 4 w 439"/>
                <a:gd name="T87" fmla="*/ 233 h 387"/>
                <a:gd name="T88" fmla="*/ 1 w 439"/>
                <a:gd name="T89" fmla="*/ 213 h 387"/>
                <a:gd name="T90" fmla="*/ 0 w 439"/>
                <a:gd name="T91" fmla="*/ 194 h 387"/>
                <a:gd name="T92" fmla="*/ 1 w 439"/>
                <a:gd name="T93" fmla="*/ 174 h 387"/>
                <a:gd name="T94" fmla="*/ 4 w 439"/>
                <a:gd name="T95" fmla="*/ 154 h 387"/>
                <a:gd name="T96" fmla="*/ 10 w 439"/>
                <a:gd name="T97" fmla="*/ 136 h 387"/>
                <a:gd name="T98" fmla="*/ 17 w 439"/>
                <a:gd name="T99" fmla="*/ 118 h 387"/>
                <a:gd name="T100" fmla="*/ 27 w 439"/>
                <a:gd name="T101" fmla="*/ 101 h 387"/>
                <a:gd name="T102" fmla="*/ 38 w 439"/>
                <a:gd name="T103" fmla="*/ 85 h 387"/>
                <a:gd name="T104" fmla="*/ 50 w 439"/>
                <a:gd name="T105" fmla="*/ 71 h 387"/>
                <a:gd name="T106" fmla="*/ 65 w 439"/>
                <a:gd name="T107" fmla="*/ 56 h 387"/>
                <a:gd name="T108" fmla="*/ 97 w 439"/>
                <a:gd name="T109" fmla="*/ 33 h 387"/>
                <a:gd name="T110" fmla="*/ 115 w 439"/>
                <a:gd name="T111" fmla="*/ 24 h 387"/>
                <a:gd name="T112" fmla="*/ 134 w 439"/>
                <a:gd name="T113" fmla="*/ 16 h 387"/>
                <a:gd name="T114" fmla="*/ 154 w 439"/>
                <a:gd name="T115" fmla="*/ 9 h 387"/>
                <a:gd name="T116" fmla="*/ 175 w 439"/>
                <a:gd name="T117" fmla="*/ 5 h 387"/>
                <a:gd name="T118" fmla="*/ 197 w 439"/>
                <a:gd name="T119" fmla="*/ 1 h 387"/>
                <a:gd name="T120" fmla="*/ 219 w 439"/>
                <a:gd name="T121"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9" h="387">
                  <a:moveTo>
                    <a:pt x="219" y="0"/>
                  </a:moveTo>
                  <a:lnTo>
                    <a:pt x="242" y="1"/>
                  </a:lnTo>
                  <a:lnTo>
                    <a:pt x="263" y="5"/>
                  </a:lnTo>
                  <a:lnTo>
                    <a:pt x="284" y="9"/>
                  </a:lnTo>
                  <a:lnTo>
                    <a:pt x="305" y="16"/>
                  </a:lnTo>
                  <a:lnTo>
                    <a:pt x="324" y="24"/>
                  </a:lnTo>
                  <a:lnTo>
                    <a:pt x="342" y="33"/>
                  </a:lnTo>
                  <a:lnTo>
                    <a:pt x="374" y="56"/>
                  </a:lnTo>
                  <a:lnTo>
                    <a:pt x="388" y="71"/>
                  </a:lnTo>
                  <a:lnTo>
                    <a:pt x="401" y="85"/>
                  </a:lnTo>
                  <a:lnTo>
                    <a:pt x="412" y="101"/>
                  </a:lnTo>
                  <a:lnTo>
                    <a:pt x="421" y="118"/>
                  </a:lnTo>
                  <a:lnTo>
                    <a:pt x="429" y="136"/>
                  </a:lnTo>
                  <a:lnTo>
                    <a:pt x="434" y="154"/>
                  </a:lnTo>
                  <a:lnTo>
                    <a:pt x="438" y="174"/>
                  </a:lnTo>
                  <a:lnTo>
                    <a:pt x="439" y="194"/>
                  </a:lnTo>
                  <a:lnTo>
                    <a:pt x="438" y="213"/>
                  </a:lnTo>
                  <a:lnTo>
                    <a:pt x="434" y="233"/>
                  </a:lnTo>
                  <a:lnTo>
                    <a:pt x="429" y="251"/>
                  </a:lnTo>
                  <a:lnTo>
                    <a:pt x="421" y="269"/>
                  </a:lnTo>
                  <a:lnTo>
                    <a:pt x="412" y="286"/>
                  </a:lnTo>
                  <a:lnTo>
                    <a:pt x="401" y="302"/>
                  </a:lnTo>
                  <a:lnTo>
                    <a:pt x="388" y="317"/>
                  </a:lnTo>
                  <a:lnTo>
                    <a:pt x="374" y="331"/>
                  </a:lnTo>
                  <a:lnTo>
                    <a:pt x="342" y="354"/>
                  </a:lnTo>
                  <a:lnTo>
                    <a:pt x="324" y="364"/>
                  </a:lnTo>
                  <a:lnTo>
                    <a:pt x="305" y="372"/>
                  </a:lnTo>
                  <a:lnTo>
                    <a:pt x="284" y="378"/>
                  </a:lnTo>
                  <a:lnTo>
                    <a:pt x="263" y="383"/>
                  </a:lnTo>
                  <a:lnTo>
                    <a:pt x="242" y="386"/>
                  </a:lnTo>
                  <a:lnTo>
                    <a:pt x="219" y="387"/>
                  </a:lnTo>
                  <a:lnTo>
                    <a:pt x="197" y="386"/>
                  </a:lnTo>
                  <a:lnTo>
                    <a:pt x="175" y="383"/>
                  </a:lnTo>
                  <a:lnTo>
                    <a:pt x="154" y="378"/>
                  </a:lnTo>
                  <a:lnTo>
                    <a:pt x="134" y="372"/>
                  </a:lnTo>
                  <a:lnTo>
                    <a:pt x="115" y="364"/>
                  </a:lnTo>
                  <a:lnTo>
                    <a:pt x="97" y="354"/>
                  </a:lnTo>
                  <a:lnTo>
                    <a:pt x="65" y="331"/>
                  </a:lnTo>
                  <a:lnTo>
                    <a:pt x="50" y="317"/>
                  </a:lnTo>
                  <a:lnTo>
                    <a:pt x="38" y="302"/>
                  </a:lnTo>
                  <a:lnTo>
                    <a:pt x="27" y="286"/>
                  </a:lnTo>
                  <a:lnTo>
                    <a:pt x="17" y="269"/>
                  </a:lnTo>
                  <a:lnTo>
                    <a:pt x="10" y="251"/>
                  </a:lnTo>
                  <a:lnTo>
                    <a:pt x="4" y="233"/>
                  </a:lnTo>
                  <a:lnTo>
                    <a:pt x="1" y="213"/>
                  </a:lnTo>
                  <a:lnTo>
                    <a:pt x="0" y="194"/>
                  </a:lnTo>
                  <a:lnTo>
                    <a:pt x="1" y="174"/>
                  </a:lnTo>
                  <a:lnTo>
                    <a:pt x="4" y="154"/>
                  </a:lnTo>
                  <a:lnTo>
                    <a:pt x="10" y="136"/>
                  </a:lnTo>
                  <a:lnTo>
                    <a:pt x="17" y="118"/>
                  </a:lnTo>
                  <a:lnTo>
                    <a:pt x="27" y="101"/>
                  </a:lnTo>
                  <a:lnTo>
                    <a:pt x="38" y="85"/>
                  </a:lnTo>
                  <a:lnTo>
                    <a:pt x="50" y="71"/>
                  </a:lnTo>
                  <a:lnTo>
                    <a:pt x="65" y="56"/>
                  </a:lnTo>
                  <a:lnTo>
                    <a:pt x="97" y="33"/>
                  </a:lnTo>
                  <a:lnTo>
                    <a:pt x="115" y="24"/>
                  </a:lnTo>
                  <a:lnTo>
                    <a:pt x="134" y="16"/>
                  </a:lnTo>
                  <a:lnTo>
                    <a:pt x="154" y="9"/>
                  </a:lnTo>
                  <a:lnTo>
                    <a:pt x="175" y="5"/>
                  </a:lnTo>
                  <a:lnTo>
                    <a:pt x="197" y="1"/>
                  </a:lnTo>
                  <a:lnTo>
                    <a:pt x="219" y="0"/>
                  </a:lnTo>
                  <a:close/>
                </a:path>
              </a:pathLst>
            </a:custGeom>
            <a:noFill/>
            <a:ln w="30163" cap="rnd">
              <a:solidFill>
                <a:srgbClr val="99999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19" tIns="45709" rIns="91419" bIns="45709" numCol="1" anchor="t" anchorCtr="0" compatLnSpc="1">
              <a:prstTxWarp prst="textNoShape">
                <a:avLst/>
              </a:prstTxWarp>
            </a:bodyPr>
            <a:lstStyle/>
            <a:p>
              <a:endParaRPr lang="en-US"/>
            </a:p>
          </p:txBody>
        </p:sp>
      </p:grpSp>
      <p:cxnSp>
        <p:nvCxnSpPr>
          <p:cNvPr id="5" name="Elbow Connector 4"/>
          <p:cNvCxnSpPr>
            <a:stCxn id="79" idx="0"/>
            <a:endCxn id="423" idx="2"/>
          </p:cNvCxnSpPr>
          <p:nvPr/>
        </p:nvCxnSpPr>
        <p:spPr>
          <a:xfrm rot="5400000" flipH="1" flipV="1">
            <a:off x="3447295" y="4822269"/>
            <a:ext cx="728802" cy="2527"/>
          </a:xfrm>
          <a:prstGeom prst="bentConnector3">
            <a:avLst/>
          </a:prstGeom>
          <a:ln w="6350">
            <a:solidFill>
              <a:schemeClr val="tx1"/>
            </a:solidFill>
            <a:headEnd type="triangle" w="med" len="med"/>
            <a:tailEnd type="triangle" w="med" len="med"/>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55" name="Oval 154"/>
          <p:cNvSpPr/>
          <p:nvPr/>
        </p:nvSpPr>
        <p:spPr bwMode="gray">
          <a:xfrm>
            <a:off x="3524111" y="4742225"/>
            <a:ext cx="207566" cy="198535"/>
          </a:xfrm>
          <a:prstGeom prst="ellipse">
            <a:avLst/>
          </a:prstGeom>
          <a:solidFill>
            <a:srgbClr val="0070C0"/>
          </a:solidFill>
          <a:ln w="6350" algn="ctr">
            <a:noFill/>
            <a:miter lim="800000"/>
            <a:headEnd/>
            <a:tailEnd/>
          </a:ln>
          <a:effectLst>
            <a:glow rad="228600">
              <a:schemeClr val="accent1">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tIns="71983" rIns="0" bIns="71983" rtlCol="0" anchor="ctr"/>
          <a:lstStyle/>
          <a:p>
            <a:pPr algn="ctr" defTabSz="914217" fontAlgn="base">
              <a:spcBef>
                <a:spcPct val="50000"/>
              </a:spcBef>
              <a:spcAft>
                <a:spcPct val="0"/>
              </a:spcAft>
              <a:buClr>
                <a:srgbClr val="F0AB00"/>
              </a:buClr>
              <a:buSzPct val="80000"/>
            </a:pPr>
            <a:r>
              <a:rPr lang="en-US" sz="1000" b="1" kern="0" dirty="0">
                <a:solidFill>
                  <a:schemeClr val="bg1"/>
                </a:solidFill>
                <a:ea typeface="Arial Unicode MS" pitchFamily="34" charset="-128"/>
                <a:cs typeface="Arial Unicode MS" pitchFamily="34" charset="-128"/>
              </a:rPr>
              <a:t>11</a:t>
            </a:r>
          </a:p>
        </p:txBody>
      </p:sp>
      <p:sp>
        <p:nvSpPr>
          <p:cNvPr id="83" name="TextBox 82"/>
          <p:cNvSpPr txBox="1"/>
          <p:nvPr/>
        </p:nvSpPr>
        <p:spPr>
          <a:xfrm>
            <a:off x="3878784" y="4616822"/>
            <a:ext cx="1168427" cy="5077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latin typeface="Arial" panose="020B0604020202020204" pitchFamily="34" charset="0"/>
                <a:ea typeface="Arial Unicode MS" pitchFamily="34" charset="-128"/>
                <a:cs typeface="Arial" panose="020B0604020202020204" pitchFamily="34" charset="0"/>
              </a:rPr>
              <a:t>Join a Jam group associated to a learning course</a:t>
            </a:r>
            <a:endParaRPr lang="en-US" sz="1100" kern="0" dirty="0">
              <a:solidFill>
                <a:srgbClr val="FF0000"/>
              </a:solidFill>
              <a:latin typeface="Arial" panose="020B0604020202020204" pitchFamily="34" charset="0"/>
              <a:ea typeface="Arial Unicode MS" pitchFamily="34" charset="-128"/>
              <a:cs typeface="Arial" panose="020B0604020202020204" pitchFamily="34" charset="0"/>
            </a:endParaRPr>
          </a:p>
        </p:txBody>
      </p:sp>
      <p:sp>
        <p:nvSpPr>
          <p:cNvPr id="118" name="Rounded Rectangle 117"/>
          <p:cNvSpPr/>
          <p:nvPr/>
        </p:nvSpPr>
        <p:spPr bwMode="gray">
          <a:xfrm>
            <a:off x="8298931" y="5795919"/>
            <a:ext cx="732323" cy="291995"/>
          </a:xfrm>
          <a:prstGeom prst="roundRect">
            <a:avLst/>
          </a:prstGeom>
          <a:solidFill>
            <a:srgbClr val="F0AB00">
              <a:alpha val="27843"/>
            </a:srgbClr>
          </a:solidFill>
          <a:ln w="28575"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20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1473403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83" grpId="0"/>
      <p:bldP spid="11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dirty="0"/>
              <a:t>Instance </a:t>
            </a:r>
            <a:r>
              <a:rPr lang="en-US" dirty="0">
                <a:solidFill>
                  <a:schemeClr val="accent1"/>
                </a:solidFill>
              </a:rPr>
              <a:t>Strategy</a:t>
            </a:r>
            <a:endParaRPr lang="en-US" dirty="0"/>
          </a:p>
        </p:txBody>
      </p:sp>
      <p:pic>
        <p:nvPicPr>
          <p:cNvPr id="9" name="Picture Placeholder 4">
            <a:extLst>
              <a:ext uri="{FF2B5EF4-FFF2-40B4-BE49-F238E27FC236}">
                <a16:creationId xmlns:a16="http://schemas.microsoft.com/office/drawing/2014/main" id="{4F5696A4-A6FC-4367-9BDE-74EB4C19D983}"/>
              </a:ext>
            </a:extLst>
          </p:cNvPr>
          <p:cNvPicPr>
            <a:picLocks noGrp="1" noChangeAspect="1"/>
          </p:cNvPicPr>
          <p:nvPr>
            <p:ph type="pic" sz="quarter" idx="12"/>
          </p:nvPr>
        </p:nvPicPr>
        <p:blipFill>
          <a:blip r:embed="rId2"/>
          <a:srcRect t="1736" b="1736"/>
          <a:stretch>
            <a:fillRect/>
          </a:stretch>
        </p:blipFill>
        <p:spPr>
          <a:prstGeom prst="rect">
            <a:avLst/>
          </a:prstGeom>
        </p:spPr>
      </p:pic>
    </p:spTree>
    <p:extLst>
      <p:ext uri="{BB962C8B-B14F-4D97-AF65-F5344CB8AC3E}">
        <p14:creationId xmlns:p14="http://schemas.microsoft.com/office/powerpoint/2010/main" val="40831428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1"/>
          <p:cNvSpPr>
            <a:spLocks noGrp="1"/>
          </p:cNvSpPr>
          <p:nvPr>
            <p:ph type="title"/>
          </p:nvPr>
        </p:nvSpPr>
        <p:spPr>
          <a:xfrm>
            <a:off x="354240" y="380070"/>
            <a:ext cx="10513166" cy="738322"/>
          </a:xfrm>
        </p:spPr>
        <p:txBody>
          <a:bodyPr/>
          <a:lstStyle/>
          <a:p>
            <a:r>
              <a:rPr lang="en-US" dirty="0"/>
              <a:t>Instance Strategy Development</a:t>
            </a:r>
            <a:br>
              <a:rPr lang="en-US" dirty="0"/>
            </a:br>
            <a:r>
              <a:rPr lang="en-US" b="0" dirty="0">
                <a:solidFill>
                  <a:schemeClr val="bg1">
                    <a:lumMod val="50000"/>
                  </a:schemeClr>
                </a:solidFill>
              </a:rPr>
              <a:t>Setting the Stage</a:t>
            </a:r>
          </a:p>
        </p:txBody>
      </p:sp>
      <p:sp>
        <p:nvSpPr>
          <p:cNvPr id="66" name="Text Placeholder 3"/>
          <p:cNvSpPr txBox="1">
            <a:spLocks/>
          </p:cNvSpPr>
          <p:nvPr/>
        </p:nvSpPr>
        <p:spPr>
          <a:xfrm>
            <a:off x="325337" y="1470651"/>
            <a:ext cx="10858937" cy="4606886"/>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lvl="2" indent="0" defTabSz="913943">
              <a:spcBef>
                <a:spcPts val="600"/>
              </a:spcBef>
              <a:buSzPct val="80000"/>
              <a:buNone/>
              <a:defRPr/>
            </a:pPr>
            <a:endParaRPr lang="en-US" sz="1200"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sz="1400"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sz="1400" dirty="0"/>
          </a:p>
        </p:txBody>
      </p:sp>
      <p:sp>
        <p:nvSpPr>
          <p:cNvPr id="4" name="Text Placeholder 3"/>
          <p:cNvSpPr txBox="1">
            <a:spLocks/>
          </p:cNvSpPr>
          <p:nvPr/>
        </p:nvSpPr>
        <p:spPr>
          <a:xfrm>
            <a:off x="477702" y="1623016"/>
            <a:ext cx="10858937" cy="4606886"/>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1400" dirty="0"/>
              <a:t>Instance strategy is an important element in your project planning to effectively manage the multiple streams of work being done to maintain and implement your SAP Cloud solution.   </a:t>
            </a:r>
          </a:p>
          <a:p>
            <a:r>
              <a:rPr lang="en-US" sz="1400" dirty="0"/>
              <a:t>At a high level, it involves the maintenance of a client’s instances from a configuration, data, and testing perspective.  The reason Instance Strategy is critical in ensuring successful management of the application because it will impact the timing of projects or critical business processes. </a:t>
            </a:r>
          </a:p>
          <a:p>
            <a:r>
              <a:rPr lang="en-US" sz="1400" dirty="0"/>
              <a:t>An effective Instance Strategy provides a means for:</a:t>
            </a:r>
          </a:p>
          <a:p>
            <a:pPr marL="461871" indent="-285693">
              <a:spcBef>
                <a:spcPts val="1200"/>
              </a:spcBef>
              <a:buFont typeface="Arial" panose="020B0604020202020204" pitchFamily="34" charset="0"/>
              <a:buChar char="•"/>
            </a:pPr>
            <a:r>
              <a:rPr lang="en-US" sz="1400" dirty="0"/>
              <a:t>Allowing for the evaluation and regression testing of new features and releases before they move into Production</a:t>
            </a:r>
          </a:p>
          <a:p>
            <a:pPr marL="461871" indent="-285693">
              <a:spcBef>
                <a:spcPts val="1200"/>
              </a:spcBef>
              <a:buFont typeface="Arial" panose="020B0604020202020204" pitchFamily="34" charset="0"/>
              <a:buChar char="•"/>
            </a:pPr>
            <a:r>
              <a:rPr lang="en-US" sz="1400" dirty="0"/>
              <a:t>Ensuring smooth configuration and implementation of “phased” projects for multiple modules</a:t>
            </a:r>
          </a:p>
          <a:p>
            <a:pPr marL="461871" indent="-285693">
              <a:spcBef>
                <a:spcPts val="1200"/>
              </a:spcBef>
              <a:buFont typeface="Arial" panose="020B0604020202020204" pitchFamily="34" charset="0"/>
              <a:buChar char="•"/>
            </a:pPr>
            <a:r>
              <a:rPr lang="en-US" sz="1400" dirty="0"/>
              <a:t>Allowing testing of functionality and processes with company data </a:t>
            </a:r>
          </a:p>
          <a:p>
            <a:pPr marL="461871" indent="-285693">
              <a:spcBef>
                <a:spcPts val="1200"/>
              </a:spcBef>
              <a:buFont typeface="Arial" panose="020B0604020202020204" pitchFamily="34" charset="0"/>
              <a:buChar char="•"/>
            </a:pPr>
            <a:r>
              <a:rPr lang="en-US" sz="1400" dirty="0"/>
              <a:t>Addressing testing for SSO and preventing impact to project timelines</a:t>
            </a:r>
          </a:p>
          <a:p>
            <a:pPr marL="461871" indent="-285693">
              <a:spcBef>
                <a:spcPts val="1200"/>
              </a:spcBef>
              <a:buFont typeface="Arial" panose="020B0604020202020204" pitchFamily="34" charset="0"/>
              <a:buChar char="•"/>
            </a:pPr>
            <a:r>
              <a:rPr lang="en-US" sz="1400" dirty="0"/>
              <a:t>Supporting Parallel Testing (if needed for a Payroll integration)</a:t>
            </a:r>
          </a:p>
          <a:p>
            <a:pPr marL="461871" indent="-285693">
              <a:spcBef>
                <a:spcPts val="1200"/>
              </a:spcBef>
              <a:buFont typeface="Arial" panose="020B0604020202020204" pitchFamily="34" charset="0"/>
              <a:buChar char="•"/>
            </a:pPr>
            <a:r>
              <a:rPr lang="en-US" sz="1400" dirty="0"/>
              <a:t>Addressing and testing production issues </a:t>
            </a:r>
          </a:p>
          <a:p>
            <a:pPr>
              <a:spcBef>
                <a:spcPts val="1200"/>
              </a:spcBef>
            </a:pPr>
            <a:endParaRPr lang="en-US" sz="1000"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sz="1000"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sz="1050"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sz="1050" dirty="0"/>
          </a:p>
        </p:txBody>
      </p:sp>
    </p:spTree>
    <p:extLst>
      <p:ext uri="{BB962C8B-B14F-4D97-AF65-F5344CB8AC3E}">
        <p14:creationId xmlns:p14="http://schemas.microsoft.com/office/powerpoint/2010/main" val="28119402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1"/>
          <p:cNvSpPr>
            <a:spLocks noGrp="1"/>
          </p:cNvSpPr>
          <p:nvPr>
            <p:ph type="title"/>
          </p:nvPr>
        </p:nvSpPr>
        <p:spPr>
          <a:xfrm>
            <a:off x="354240" y="380070"/>
            <a:ext cx="10513166" cy="738322"/>
          </a:xfrm>
        </p:spPr>
        <p:txBody>
          <a:bodyPr/>
          <a:lstStyle/>
          <a:p>
            <a:r>
              <a:rPr lang="en-US" dirty="0"/>
              <a:t>Instance Strategy Considerations</a:t>
            </a:r>
            <a:br>
              <a:rPr lang="en-US" dirty="0"/>
            </a:br>
            <a:r>
              <a:rPr lang="en-US" b="0" dirty="0">
                <a:solidFill>
                  <a:schemeClr val="bg1">
                    <a:lumMod val="50000"/>
                  </a:schemeClr>
                </a:solidFill>
              </a:rPr>
              <a:t>Recommended Landscape Architecture</a:t>
            </a:r>
          </a:p>
        </p:txBody>
      </p:sp>
      <p:sp>
        <p:nvSpPr>
          <p:cNvPr id="66" name="Text Placeholder 3"/>
          <p:cNvSpPr txBox="1">
            <a:spLocks/>
          </p:cNvSpPr>
          <p:nvPr/>
        </p:nvSpPr>
        <p:spPr>
          <a:xfrm>
            <a:off x="325337" y="1470651"/>
            <a:ext cx="10858937" cy="4606886"/>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lvl="2" indent="0" defTabSz="913943">
              <a:spcBef>
                <a:spcPts val="600"/>
              </a:spcBef>
              <a:buSzPct val="80000"/>
              <a:buNone/>
              <a:defRPr/>
            </a:pPr>
            <a:endParaRPr lang="en-US" sz="1200"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sz="1400"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sz="1400" dirty="0"/>
          </a:p>
        </p:txBody>
      </p:sp>
      <p:sp>
        <p:nvSpPr>
          <p:cNvPr id="4" name="Text Placeholder 3"/>
          <p:cNvSpPr txBox="1">
            <a:spLocks/>
          </p:cNvSpPr>
          <p:nvPr/>
        </p:nvSpPr>
        <p:spPr>
          <a:xfrm>
            <a:off x="477702" y="1623016"/>
            <a:ext cx="10858937" cy="4606886"/>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1400" dirty="0"/>
              <a:t>The approaches recommended in the following slides are based on the following tenets:</a:t>
            </a:r>
          </a:p>
          <a:p>
            <a:pPr marL="461871" indent="-285693">
              <a:spcBef>
                <a:spcPts val="1200"/>
              </a:spcBef>
              <a:buFont typeface="Arial" panose="020B0604020202020204" pitchFamily="34" charset="0"/>
              <a:buChar char="•"/>
            </a:pPr>
            <a:r>
              <a:rPr lang="en-US" sz="1400" dirty="0"/>
              <a:t>Preview release was designed with these migration paths in mind as leading practice</a:t>
            </a:r>
          </a:p>
          <a:p>
            <a:pPr marL="641799" lvl="1" indent="-285693">
              <a:spcBef>
                <a:spcPts val="1200"/>
              </a:spcBef>
              <a:buFont typeface="Wingdings" panose="05000000000000000000" pitchFamily="2" charset="2"/>
              <a:buChar char="ü"/>
            </a:pPr>
            <a:r>
              <a:rPr lang="en-US" sz="1200" dirty="0"/>
              <a:t>Allows testing of releases 30 days in advance of hitting production to gain familiarity with new features for adoption and testing</a:t>
            </a:r>
          </a:p>
          <a:p>
            <a:pPr marL="461871" indent="-285693">
              <a:spcBef>
                <a:spcPts val="1200"/>
              </a:spcBef>
              <a:buFont typeface="Arial" panose="020B0604020202020204" pitchFamily="34" charset="0"/>
              <a:buChar char="•"/>
            </a:pPr>
            <a:r>
              <a:rPr lang="en-US" sz="1400" dirty="0"/>
              <a:t>Aligned with Operation philosophy for instance strategy and quality cloud service</a:t>
            </a:r>
          </a:p>
          <a:p>
            <a:pPr marL="461871" indent="-285693">
              <a:spcBef>
                <a:spcPts val="1200"/>
              </a:spcBef>
              <a:buFont typeface="Arial" panose="020B0604020202020204" pitchFamily="34" charset="0"/>
              <a:buChar char="•"/>
            </a:pPr>
            <a:r>
              <a:rPr lang="en-US" sz="1400" dirty="0"/>
              <a:t>Large scale project experience has validated these approaches as leading practice</a:t>
            </a:r>
            <a:endParaRPr lang="en-US" sz="1200" dirty="0">
              <a:latin typeface="Calibri" panose="020F0502020204030204" pitchFamily="34" charset="0"/>
              <a:ea typeface="Calibri" panose="020F0502020204030204" pitchFamily="34" charset="0"/>
              <a:cs typeface="Arial" panose="020B0604020202020204" pitchFamily="34" charset="0"/>
            </a:endParaRPr>
          </a:p>
          <a:p>
            <a:pPr marL="461871" indent="-285693">
              <a:spcBef>
                <a:spcPts val="1200"/>
              </a:spcBef>
              <a:buFont typeface="Arial" panose="020B0604020202020204" pitchFamily="34" charset="0"/>
              <a:buChar char="•"/>
            </a:pPr>
            <a:endParaRPr lang="en-US" sz="1400" dirty="0"/>
          </a:p>
          <a:p>
            <a:pPr>
              <a:spcBef>
                <a:spcPts val="1200"/>
              </a:spcBef>
            </a:pPr>
            <a:endParaRPr lang="en-US" sz="1000"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sz="1000"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sz="1050"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sz="1050" dirty="0"/>
          </a:p>
        </p:txBody>
      </p:sp>
    </p:spTree>
    <p:extLst>
      <p:ext uri="{BB962C8B-B14F-4D97-AF65-F5344CB8AC3E}">
        <p14:creationId xmlns:p14="http://schemas.microsoft.com/office/powerpoint/2010/main" val="35552953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35"/>
          <p:cNvSpPr/>
          <p:nvPr/>
        </p:nvSpPr>
        <p:spPr bwMode="auto">
          <a:xfrm>
            <a:off x="6199369" y="1771575"/>
            <a:ext cx="4333848" cy="4582064"/>
          </a:xfrm>
          <a:prstGeom prst="roundRect">
            <a:avLst/>
          </a:prstGeom>
          <a:solidFill>
            <a:schemeClr val="accent4">
              <a:lumMod val="60000"/>
              <a:lumOff val="40000"/>
              <a:alpha val="22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0" tIns="0" rIns="0" bIns="0" numCol="1" rtlCol="0" anchor="ctr" anchorCtr="0" compatLnSpc="1">
            <a:prstTxWarp prst="textNoShape">
              <a:avLst/>
            </a:prstTxWarp>
          </a:bodyPr>
          <a:lstStyle/>
          <a:p>
            <a:pPr algn="ctr" defTabSz="685663" eaLnBrk="0" fontAlgn="base" hangingPunct="0">
              <a:spcBef>
                <a:spcPct val="0"/>
              </a:spcBef>
              <a:spcAft>
                <a:spcPct val="0"/>
              </a:spcAft>
            </a:pPr>
            <a:endParaRPr lang="en-US" sz="1500" dirty="0">
              <a:solidFill>
                <a:schemeClr val="tx1"/>
              </a:solidFill>
              <a:latin typeface="Calibri" pitchFamily="34" charset="0"/>
              <a:ea typeface="ヒラギノ角ゴ Pro W3" charset="-128"/>
              <a:cs typeface="ヒラギノ角ゴ Pro W3" charset="-128"/>
            </a:endParaRPr>
          </a:p>
        </p:txBody>
      </p:sp>
      <p:sp>
        <p:nvSpPr>
          <p:cNvPr id="9" name="Rounded Rectangle 35"/>
          <p:cNvSpPr/>
          <p:nvPr/>
        </p:nvSpPr>
        <p:spPr bwMode="auto">
          <a:xfrm>
            <a:off x="1492857" y="1774734"/>
            <a:ext cx="4333848" cy="4582064"/>
          </a:xfrm>
          <a:prstGeom prst="roundRect">
            <a:avLst/>
          </a:prstGeom>
          <a:solidFill>
            <a:schemeClr val="accent3">
              <a:lumMod val="60000"/>
              <a:lumOff val="40000"/>
              <a:alpha val="22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0" tIns="0" rIns="0" bIns="0" numCol="1" rtlCol="0" anchor="ctr" anchorCtr="0" compatLnSpc="1">
            <a:prstTxWarp prst="textNoShape">
              <a:avLst/>
            </a:prstTxWarp>
          </a:bodyPr>
          <a:lstStyle/>
          <a:p>
            <a:pPr algn="ctr" defTabSz="685663" eaLnBrk="0" fontAlgn="base" hangingPunct="0">
              <a:spcBef>
                <a:spcPct val="0"/>
              </a:spcBef>
              <a:spcAft>
                <a:spcPct val="0"/>
              </a:spcAft>
            </a:pPr>
            <a:endParaRPr lang="en-US" sz="1500" dirty="0">
              <a:solidFill>
                <a:schemeClr val="tx1"/>
              </a:solidFill>
              <a:latin typeface="Calibri" pitchFamily="34" charset="0"/>
              <a:ea typeface="ヒラギノ角ゴ Pro W3" charset="-128"/>
              <a:cs typeface="ヒラギノ角ゴ Pro W3" charset="-128"/>
            </a:endParaRPr>
          </a:p>
        </p:txBody>
      </p:sp>
      <p:sp>
        <p:nvSpPr>
          <p:cNvPr id="65" name="Title 1"/>
          <p:cNvSpPr>
            <a:spLocks noGrp="1"/>
          </p:cNvSpPr>
          <p:nvPr>
            <p:ph type="title"/>
          </p:nvPr>
        </p:nvSpPr>
        <p:spPr>
          <a:xfrm>
            <a:off x="354240" y="380070"/>
            <a:ext cx="10513166" cy="738322"/>
          </a:xfrm>
        </p:spPr>
        <p:txBody>
          <a:bodyPr/>
          <a:lstStyle/>
          <a:p>
            <a:r>
              <a:rPr lang="en-US" dirty="0"/>
              <a:t>Instance Strategy Considerations</a:t>
            </a:r>
            <a:br>
              <a:rPr lang="en-US" dirty="0"/>
            </a:br>
            <a:r>
              <a:rPr lang="en-US" b="0" dirty="0">
                <a:solidFill>
                  <a:schemeClr val="bg1">
                    <a:lumMod val="50000"/>
                  </a:schemeClr>
                </a:solidFill>
              </a:rPr>
              <a:t>Recommended</a:t>
            </a:r>
            <a:r>
              <a:rPr lang="en-US" dirty="0"/>
              <a:t> </a:t>
            </a:r>
            <a:r>
              <a:rPr lang="en-US" b="0" dirty="0">
                <a:solidFill>
                  <a:schemeClr val="bg1">
                    <a:lumMod val="50000"/>
                  </a:schemeClr>
                </a:solidFill>
              </a:rPr>
              <a:t>Landscape Architecture (Without EC)</a:t>
            </a:r>
          </a:p>
        </p:txBody>
      </p:sp>
      <p:sp>
        <p:nvSpPr>
          <p:cNvPr id="7" name="Rectangle 6"/>
          <p:cNvSpPr/>
          <p:nvPr/>
        </p:nvSpPr>
        <p:spPr>
          <a:xfrm>
            <a:off x="6777729" y="4240892"/>
            <a:ext cx="3290385" cy="1284670"/>
          </a:xfrm>
          <a:prstGeom prst="rect">
            <a:avLst/>
          </a:prstGeom>
          <a:noFill/>
          <a:ln>
            <a:noFill/>
          </a:ln>
          <a:effectLst/>
        </p:spPr>
        <p:txBody>
          <a:bodyPr wrap="square">
            <a:spAutoFit/>
          </a:bodyPr>
          <a:lstStyle/>
          <a:p>
            <a:pPr>
              <a:spcBef>
                <a:spcPts val="1200"/>
              </a:spcBef>
            </a:pPr>
            <a:r>
              <a:rPr lang="en-US" sz="1100" b="1" dirty="0">
                <a:latin typeface="Calibri" panose="020F0502020204030204" pitchFamily="34" charset="0"/>
              </a:rPr>
              <a:t>Production Instance</a:t>
            </a:r>
            <a:r>
              <a:rPr lang="en-US" sz="1100" dirty="0">
                <a:latin typeface="Calibri" panose="020F0502020204030204" pitchFamily="34" charset="0"/>
              </a:rPr>
              <a:t> </a:t>
            </a:r>
          </a:p>
          <a:p>
            <a:pPr marL="117452" indent="-117452" fontAlgn="ctr">
              <a:lnSpc>
                <a:spcPct val="115000"/>
              </a:lnSpc>
              <a:buFont typeface="Arial" panose="020B0604020202020204" pitchFamily="34" charset="0"/>
              <a:buChar char="•"/>
              <a:tabLst>
                <a:tab pos="457109" algn="l"/>
              </a:tabLst>
            </a:pPr>
            <a:r>
              <a:rPr lang="en-US" sz="1000" dirty="0"/>
              <a:t>Environment for all live transaction and data management</a:t>
            </a:r>
          </a:p>
          <a:p>
            <a:pPr marL="117452" indent="-117452" fontAlgn="ctr">
              <a:lnSpc>
                <a:spcPct val="115000"/>
              </a:lnSpc>
              <a:buFont typeface="Arial" panose="020B0604020202020204" pitchFamily="34" charset="0"/>
              <a:buChar char="•"/>
              <a:tabLst>
                <a:tab pos="457109" algn="l"/>
              </a:tabLst>
            </a:pPr>
            <a:r>
              <a:rPr lang="en-US" sz="1000" dirty="0"/>
              <a:t>Connected/integrated to all third party applications</a:t>
            </a:r>
          </a:p>
          <a:p>
            <a:pPr marL="117452" indent="-117452" fontAlgn="ctr">
              <a:lnSpc>
                <a:spcPct val="115000"/>
              </a:lnSpc>
              <a:buFont typeface="Arial" panose="020B0604020202020204" pitchFamily="34" charset="0"/>
              <a:buChar char="•"/>
              <a:tabLst>
                <a:tab pos="457109" algn="l"/>
              </a:tabLst>
            </a:pPr>
            <a:r>
              <a:rPr lang="en-US" sz="1000" dirty="0"/>
              <a:t>24 x 7 x 365 uptime requirement per SLA’s</a:t>
            </a:r>
          </a:p>
          <a:p>
            <a:pPr>
              <a:spcBef>
                <a:spcPts val="1200"/>
              </a:spcBef>
            </a:pPr>
            <a:endParaRPr lang="en-US" sz="1050" dirty="0">
              <a:latin typeface="Calibri" panose="020F0502020204030204" pitchFamily="34" charset="0"/>
            </a:endParaRPr>
          </a:p>
        </p:txBody>
      </p:sp>
      <p:sp>
        <p:nvSpPr>
          <p:cNvPr id="11" name="Rounded Rectangle 33"/>
          <p:cNvSpPr/>
          <p:nvPr/>
        </p:nvSpPr>
        <p:spPr bwMode="auto">
          <a:xfrm>
            <a:off x="7181267" y="2343243"/>
            <a:ext cx="2407614" cy="1304983"/>
          </a:xfrm>
          <a:prstGeom prst="roundRect">
            <a:avLst/>
          </a:prstGeom>
          <a:solidFill>
            <a:schemeClr val="accent5">
              <a:lumMod val="40000"/>
              <a:lumOff val="60000"/>
              <a:alpha val="22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0" tIns="0" rIns="0" bIns="0" numCol="1" rtlCol="0" anchor="ctr" anchorCtr="0" compatLnSpc="1">
            <a:prstTxWarp prst="textNoShape">
              <a:avLst/>
            </a:prstTxWarp>
          </a:bodyPr>
          <a:lstStyle/>
          <a:p>
            <a:pPr algn="ctr" defTabSz="685663" eaLnBrk="0" fontAlgn="base" hangingPunct="0">
              <a:spcBef>
                <a:spcPct val="0"/>
              </a:spcBef>
              <a:spcAft>
                <a:spcPct val="0"/>
              </a:spcAft>
            </a:pPr>
            <a:endParaRPr lang="en-US" sz="1500" dirty="0">
              <a:solidFill>
                <a:schemeClr val="tx1"/>
              </a:solidFill>
              <a:latin typeface="Calibri" pitchFamily="34" charset="0"/>
              <a:ea typeface="ヒラギノ角ゴ Pro W3" charset="-128"/>
              <a:cs typeface="ヒラギノ角ゴ Pro W3" charset="-128"/>
            </a:endParaRPr>
          </a:p>
        </p:txBody>
      </p:sp>
      <p:sp>
        <p:nvSpPr>
          <p:cNvPr id="13" name="Rounded Rectangle 31"/>
          <p:cNvSpPr/>
          <p:nvPr/>
        </p:nvSpPr>
        <p:spPr bwMode="auto">
          <a:xfrm>
            <a:off x="2458552" y="2333257"/>
            <a:ext cx="2407614" cy="1320333"/>
          </a:xfrm>
          <a:prstGeom prst="roundRect">
            <a:avLst/>
          </a:prstGeom>
          <a:solidFill>
            <a:schemeClr val="accent5">
              <a:lumMod val="40000"/>
              <a:lumOff val="60000"/>
              <a:alpha val="22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0" tIns="0" rIns="0" bIns="0" numCol="1" rtlCol="0" anchor="ctr" anchorCtr="0" compatLnSpc="1">
            <a:prstTxWarp prst="textNoShape">
              <a:avLst/>
            </a:prstTxWarp>
          </a:bodyPr>
          <a:lstStyle/>
          <a:p>
            <a:pPr algn="ctr" defTabSz="685663" eaLnBrk="0" fontAlgn="base" hangingPunct="0">
              <a:spcBef>
                <a:spcPct val="0"/>
              </a:spcBef>
              <a:spcAft>
                <a:spcPct val="0"/>
              </a:spcAft>
            </a:pPr>
            <a:endParaRPr lang="en-US" sz="1500" dirty="0">
              <a:solidFill>
                <a:schemeClr val="tx1"/>
              </a:solidFill>
              <a:latin typeface="Calibri" pitchFamily="34" charset="0"/>
              <a:ea typeface="ヒラギノ角ゴ Pro W3" charset="-128"/>
              <a:cs typeface="ヒラギノ角ゴ Pro W3" charset="-128"/>
            </a:endParaRPr>
          </a:p>
        </p:txBody>
      </p:sp>
      <p:sp>
        <p:nvSpPr>
          <p:cNvPr id="14" name="Freeform 6"/>
          <p:cNvSpPr>
            <a:spLocks/>
          </p:cNvSpPr>
          <p:nvPr/>
        </p:nvSpPr>
        <p:spPr bwMode="auto">
          <a:xfrm>
            <a:off x="2602127" y="2723454"/>
            <a:ext cx="2029491" cy="768599"/>
          </a:xfrm>
          <a:custGeom>
            <a:avLst/>
            <a:gdLst>
              <a:gd name="T0" fmla="*/ 323 w 361"/>
              <a:gd name="T1" fmla="*/ 117 h 197"/>
              <a:gd name="T2" fmla="*/ 323 w 361"/>
              <a:gd name="T3" fmla="*/ 117 h 197"/>
              <a:gd name="T4" fmla="*/ 274 w 361"/>
              <a:gd name="T5" fmla="*/ 68 h 197"/>
              <a:gd name="T6" fmla="*/ 271 w 361"/>
              <a:gd name="T7" fmla="*/ 68 h 197"/>
              <a:gd name="T8" fmla="*/ 195 w 361"/>
              <a:gd name="T9" fmla="*/ 0 h 197"/>
              <a:gd name="T10" fmla="*/ 118 w 361"/>
              <a:gd name="T11" fmla="*/ 69 h 197"/>
              <a:gd name="T12" fmla="*/ 96 w 361"/>
              <a:gd name="T13" fmla="*/ 64 h 197"/>
              <a:gd name="T14" fmla="*/ 37 w 361"/>
              <a:gd name="T15" fmla="*/ 117 h 197"/>
              <a:gd name="T16" fmla="*/ 0 w 361"/>
              <a:gd name="T17" fmla="*/ 157 h 197"/>
              <a:gd name="T18" fmla="*/ 40 w 361"/>
              <a:gd name="T19" fmla="*/ 197 h 197"/>
              <a:gd name="T20" fmla="*/ 320 w 361"/>
              <a:gd name="T21" fmla="*/ 197 h 197"/>
              <a:gd name="T22" fmla="*/ 320 w 361"/>
              <a:gd name="T23" fmla="*/ 197 h 197"/>
              <a:gd name="T24" fmla="*/ 321 w 361"/>
              <a:gd name="T25" fmla="*/ 197 h 197"/>
              <a:gd name="T26" fmla="*/ 361 w 361"/>
              <a:gd name="T27" fmla="*/ 157 h 197"/>
              <a:gd name="T28" fmla="*/ 323 w 361"/>
              <a:gd name="T29" fmla="*/ 11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1" h="197">
                <a:moveTo>
                  <a:pt x="323" y="117"/>
                </a:moveTo>
                <a:cubicBezTo>
                  <a:pt x="323" y="117"/>
                  <a:pt x="323" y="117"/>
                  <a:pt x="323" y="117"/>
                </a:cubicBezTo>
                <a:cubicBezTo>
                  <a:pt x="323" y="90"/>
                  <a:pt x="301" y="68"/>
                  <a:pt x="274" y="68"/>
                </a:cubicBezTo>
                <a:cubicBezTo>
                  <a:pt x="273" y="68"/>
                  <a:pt x="272" y="68"/>
                  <a:pt x="271" y="68"/>
                </a:cubicBezTo>
                <a:cubicBezTo>
                  <a:pt x="266" y="30"/>
                  <a:pt x="234" y="0"/>
                  <a:pt x="195" y="0"/>
                </a:cubicBezTo>
                <a:cubicBezTo>
                  <a:pt x="155" y="0"/>
                  <a:pt x="123" y="30"/>
                  <a:pt x="118" y="69"/>
                </a:cubicBezTo>
                <a:cubicBezTo>
                  <a:pt x="112" y="66"/>
                  <a:pt x="104" y="64"/>
                  <a:pt x="96" y="64"/>
                </a:cubicBezTo>
                <a:cubicBezTo>
                  <a:pt x="66" y="64"/>
                  <a:pt x="41" y="87"/>
                  <a:pt x="37" y="117"/>
                </a:cubicBezTo>
                <a:cubicBezTo>
                  <a:pt x="16" y="118"/>
                  <a:pt x="0" y="136"/>
                  <a:pt x="0" y="157"/>
                </a:cubicBezTo>
                <a:cubicBezTo>
                  <a:pt x="0" y="179"/>
                  <a:pt x="18" y="197"/>
                  <a:pt x="40" y="197"/>
                </a:cubicBezTo>
                <a:cubicBezTo>
                  <a:pt x="320" y="197"/>
                  <a:pt x="320" y="197"/>
                  <a:pt x="320" y="197"/>
                </a:cubicBezTo>
                <a:cubicBezTo>
                  <a:pt x="320" y="197"/>
                  <a:pt x="320" y="197"/>
                  <a:pt x="320" y="197"/>
                </a:cubicBezTo>
                <a:cubicBezTo>
                  <a:pt x="320" y="197"/>
                  <a:pt x="320" y="197"/>
                  <a:pt x="321" y="197"/>
                </a:cubicBezTo>
                <a:cubicBezTo>
                  <a:pt x="343" y="197"/>
                  <a:pt x="361" y="179"/>
                  <a:pt x="361" y="157"/>
                </a:cubicBezTo>
                <a:cubicBezTo>
                  <a:pt x="361" y="135"/>
                  <a:pt x="344" y="118"/>
                  <a:pt x="323" y="117"/>
                </a:cubicBezTo>
                <a:close/>
              </a:path>
            </a:pathLst>
          </a:custGeom>
          <a:solidFill>
            <a:schemeClr val="bg1"/>
          </a:solidFill>
          <a:ln w="57150" cmpd="sng">
            <a:solidFill>
              <a:schemeClr val="accent3">
                <a:lumMod val="60000"/>
                <a:lumOff val="40000"/>
              </a:schemeClr>
            </a:solidFill>
          </a:ln>
        </p:spPr>
        <p:txBody>
          <a:bodyPr vert="horz" wrap="square" lIns="57545" tIns="28770" rIns="57545" bIns="28770" numCol="1" anchor="t" anchorCtr="0" compatLnSpc="1">
            <a:prstTxWarp prst="textNoShape">
              <a:avLst/>
            </a:prstTxWarp>
          </a:bodyPr>
          <a:lstStyle/>
          <a:p>
            <a:endParaRPr lang="en-US" sz="1350" dirty="0">
              <a:solidFill>
                <a:schemeClr val="bg1"/>
              </a:solidFill>
              <a:latin typeface="BentonSans Medium" panose="02000603000000020004" pitchFamily="2" charset="0"/>
            </a:endParaRPr>
          </a:p>
        </p:txBody>
      </p:sp>
      <p:sp>
        <p:nvSpPr>
          <p:cNvPr id="16" name="Rectangle 15"/>
          <p:cNvSpPr/>
          <p:nvPr/>
        </p:nvSpPr>
        <p:spPr>
          <a:xfrm>
            <a:off x="2384910" y="2333256"/>
            <a:ext cx="2538879" cy="230779"/>
          </a:xfrm>
          <a:prstGeom prst="rect">
            <a:avLst/>
          </a:prstGeom>
        </p:spPr>
        <p:txBody>
          <a:bodyPr wrap="square">
            <a:spAutoFit/>
          </a:bodyPr>
          <a:lstStyle/>
          <a:p>
            <a:pPr lvl="0" algn="ctr"/>
            <a:r>
              <a:rPr lang="en-US" sz="900" b="1" dirty="0">
                <a:latin typeface="Arial" pitchFamily="34" charset="0"/>
                <a:cs typeface="Arial" pitchFamily="34" charset="0"/>
              </a:rPr>
              <a:t>Preview</a:t>
            </a:r>
          </a:p>
        </p:txBody>
      </p:sp>
      <p:sp>
        <p:nvSpPr>
          <p:cNvPr id="24" name="Freeform 6"/>
          <p:cNvSpPr>
            <a:spLocks/>
          </p:cNvSpPr>
          <p:nvPr/>
        </p:nvSpPr>
        <p:spPr bwMode="auto">
          <a:xfrm>
            <a:off x="7351548" y="2712974"/>
            <a:ext cx="2029491" cy="803708"/>
          </a:xfrm>
          <a:custGeom>
            <a:avLst/>
            <a:gdLst>
              <a:gd name="T0" fmla="*/ 323 w 361"/>
              <a:gd name="T1" fmla="*/ 117 h 197"/>
              <a:gd name="T2" fmla="*/ 323 w 361"/>
              <a:gd name="T3" fmla="*/ 117 h 197"/>
              <a:gd name="T4" fmla="*/ 274 w 361"/>
              <a:gd name="T5" fmla="*/ 68 h 197"/>
              <a:gd name="T6" fmla="*/ 271 w 361"/>
              <a:gd name="T7" fmla="*/ 68 h 197"/>
              <a:gd name="T8" fmla="*/ 195 w 361"/>
              <a:gd name="T9" fmla="*/ 0 h 197"/>
              <a:gd name="T10" fmla="*/ 118 w 361"/>
              <a:gd name="T11" fmla="*/ 69 h 197"/>
              <a:gd name="T12" fmla="*/ 96 w 361"/>
              <a:gd name="T13" fmla="*/ 64 h 197"/>
              <a:gd name="T14" fmla="*/ 37 w 361"/>
              <a:gd name="T15" fmla="*/ 117 h 197"/>
              <a:gd name="T16" fmla="*/ 0 w 361"/>
              <a:gd name="T17" fmla="*/ 157 h 197"/>
              <a:gd name="T18" fmla="*/ 40 w 361"/>
              <a:gd name="T19" fmla="*/ 197 h 197"/>
              <a:gd name="T20" fmla="*/ 320 w 361"/>
              <a:gd name="T21" fmla="*/ 197 h 197"/>
              <a:gd name="T22" fmla="*/ 320 w 361"/>
              <a:gd name="T23" fmla="*/ 197 h 197"/>
              <a:gd name="T24" fmla="*/ 321 w 361"/>
              <a:gd name="T25" fmla="*/ 197 h 197"/>
              <a:gd name="T26" fmla="*/ 361 w 361"/>
              <a:gd name="T27" fmla="*/ 157 h 197"/>
              <a:gd name="T28" fmla="*/ 323 w 361"/>
              <a:gd name="T29" fmla="*/ 11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1" h="197">
                <a:moveTo>
                  <a:pt x="323" y="117"/>
                </a:moveTo>
                <a:cubicBezTo>
                  <a:pt x="323" y="117"/>
                  <a:pt x="323" y="117"/>
                  <a:pt x="323" y="117"/>
                </a:cubicBezTo>
                <a:cubicBezTo>
                  <a:pt x="323" y="90"/>
                  <a:pt x="301" y="68"/>
                  <a:pt x="274" y="68"/>
                </a:cubicBezTo>
                <a:cubicBezTo>
                  <a:pt x="273" y="68"/>
                  <a:pt x="272" y="68"/>
                  <a:pt x="271" y="68"/>
                </a:cubicBezTo>
                <a:cubicBezTo>
                  <a:pt x="266" y="30"/>
                  <a:pt x="234" y="0"/>
                  <a:pt x="195" y="0"/>
                </a:cubicBezTo>
                <a:cubicBezTo>
                  <a:pt x="155" y="0"/>
                  <a:pt x="123" y="30"/>
                  <a:pt x="118" y="69"/>
                </a:cubicBezTo>
                <a:cubicBezTo>
                  <a:pt x="112" y="66"/>
                  <a:pt x="104" y="64"/>
                  <a:pt x="96" y="64"/>
                </a:cubicBezTo>
                <a:cubicBezTo>
                  <a:pt x="66" y="64"/>
                  <a:pt x="41" y="87"/>
                  <a:pt x="37" y="117"/>
                </a:cubicBezTo>
                <a:cubicBezTo>
                  <a:pt x="16" y="118"/>
                  <a:pt x="0" y="136"/>
                  <a:pt x="0" y="157"/>
                </a:cubicBezTo>
                <a:cubicBezTo>
                  <a:pt x="0" y="179"/>
                  <a:pt x="18" y="197"/>
                  <a:pt x="40" y="197"/>
                </a:cubicBezTo>
                <a:cubicBezTo>
                  <a:pt x="320" y="197"/>
                  <a:pt x="320" y="197"/>
                  <a:pt x="320" y="197"/>
                </a:cubicBezTo>
                <a:cubicBezTo>
                  <a:pt x="320" y="197"/>
                  <a:pt x="320" y="197"/>
                  <a:pt x="320" y="197"/>
                </a:cubicBezTo>
                <a:cubicBezTo>
                  <a:pt x="320" y="197"/>
                  <a:pt x="320" y="197"/>
                  <a:pt x="321" y="197"/>
                </a:cubicBezTo>
                <a:cubicBezTo>
                  <a:pt x="343" y="197"/>
                  <a:pt x="361" y="179"/>
                  <a:pt x="361" y="157"/>
                </a:cubicBezTo>
                <a:cubicBezTo>
                  <a:pt x="361" y="135"/>
                  <a:pt x="344" y="118"/>
                  <a:pt x="323" y="117"/>
                </a:cubicBezTo>
                <a:close/>
              </a:path>
            </a:pathLst>
          </a:custGeom>
          <a:solidFill>
            <a:schemeClr val="bg1"/>
          </a:solidFill>
          <a:ln w="57150" cmpd="sng">
            <a:solidFill>
              <a:schemeClr val="accent3">
                <a:lumMod val="60000"/>
                <a:lumOff val="40000"/>
              </a:schemeClr>
            </a:solidFill>
          </a:ln>
        </p:spPr>
        <p:txBody>
          <a:bodyPr vert="horz" wrap="square" lIns="57545" tIns="28770" rIns="57545" bIns="28770" numCol="1" anchor="t" anchorCtr="0" compatLnSpc="1">
            <a:prstTxWarp prst="textNoShape">
              <a:avLst/>
            </a:prstTxWarp>
          </a:bodyPr>
          <a:lstStyle/>
          <a:p>
            <a:endParaRPr lang="en-US" sz="1350" dirty="0">
              <a:solidFill>
                <a:schemeClr val="bg1"/>
              </a:solidFill>
              <a:latin typeface="BentonSans Medium" panose="02000603000000020004" pitchFamily="2" charset="0"/>
            </a:endParaRPr>
          </a:p>
        </p:txBody>
      </p:sp>
      <p:sp>
        <p:nvSpPr>
          <p:cNvPr id="26" name="Rectangle 25"/>
          <p:cNvSpPr/>
          <p:nvPr/>
        </p:nvSpPr>
        <p:spPr>
          <a:xfrm>
            <a:off x="7134332" y="2343241"/>
            <a:ext cx="2538879" cy="230779"/>
          </a:xfrm>
          <a:prstGeom prst="rect">
            <a:avLst/>
          </a:prstGeom>
        </p:spPr>
        <p:txBody>
          <a:bodyPr wrap="square">
            <a:spAutoFit/>
          </a:bodyPr>
          <a:lstStyle/>
          <a:p>
            <a:pPr lvl="0" algn="ctr"/>
            <a:r>
              <a:rPr lang="en-US" sz="900" b="1" dirty="0">
                <a:latin typeface="Arial" pitchFamily="34" charset="0"/>
                <a:cs typeface="Arial" pitchFamily="34" charset="0"/>
              </a:rPr>
              <a:t>Production</a:t>
            </a:r>
          </a:p>
        </p:txBody>
      </p:sp>
      <p:sp>
        <p:nvSpPr>
          <p:cNvPr id="32" name="Rectangle 31"/>
          <p:cNvSpPr/>
          <p:nvPr/>
        </p:nvSpPr>
        <p:spPr>
          <a:xfrm>
            <a:off x="2307399" y="1774734"/>
            <a:ext cx="2538879" cy="461558"/>
          </a:xfrm>
          <a:prstGeom prst="rect">
            <a:avLst/>
          </a:prstGeom>
        </p:spPr>
        <p:txBody>
          <a:bodyPr wrap="square">
            <a:spAutoFit/>
          </a:bodyPr>
          <a:lstStyle/>
          <a:p>
            <a:pPr lvl="0" algn="ctr"/>
            <a:r>
              <a:rPr lang="en-US" sz="1200" b="1" dirty="0">
                <a:solidFill>
                  <a:srgbClr val="FF0000"/>
                </a:solidFill>
                <a:latin typeface="Arial" pitchFamily="34" charset="0"/>
                <a:cs typeface="Arial" pitchFamily="34" charset="0"/>
              </a:rPr>
              <a:t>*PREVIEW STACK</a:t>
            </a:r>
          </a:p>
          <a:p>
            <a:pPr lvl="0" algn="ctr"/>
            <a:r>
              <a:rPr lang="en-US" sz="1200" b="1" dirty="0">
                <a:solidFill>
                  <a:srgbClr val="FF0000"/>
                </a:solidFill>
                <a:latin typeface="Arial" pitchFamily="34" charset="0"/>
                <a:cs typeface="Arial" pitchFamily="34" charset="0"/>
              </a:rPr>
              <a:t>(DC# Preview)</a:t>
            </a:r>
          </a:p>
        </p:txBody>
      </p:sp>
      <p:sp>
        <p:nvSpPr>
          <p:cNvPr id="33" name="Rectangle 32"/>
          <p:cNvSpPr/>
          <p:nvPr/>
        </p:nvSpPr>
        <p:spPr>
          <a:xfrm>
            <a:off x="7181268" y="1771575"/>
            <a:ext cx="2538879" cy="461558"/>
          </a:xfrm>
          <a:prstGeom prst="rect">
            <a:avLst/>
          </a:prstGeom>
        </p:spPr>
        <p:txBody>
          <a:bodyPr wrap="square">
            <a:spAutoFit/>
          </a:bodyPr>
          <a:lstStyle/>
          <a:p>
            <a:pPr lvl="0" algn="ctr"/>
            <a:r>
              <a:rPr lang="en-US" sz="1200" b="1" dirty="0">
                <a:solidFill>
                  <a:srgbClr val="FF0000"/>
                </a:solidFill>
                <a:latin typeface="Arial" pitchFamily="34" charset="0"/>
                <a:cs typeface="Arial" pitchFamily="34" charset="0"/>
              </a:rPr>
              <a:t>PRODUCTION STACK</a:t>
            </a:r>
          </a:p>
          <a:p>
            <a:pPr lvl="0" algn="ctr"/>
            <a:r>
              <a:rPr lang="en-US" sz="1200" b="1" dirty="0">
                <a:solidFill>
                  <a:srgbClr val="FF0000"/>
                </a:solidFill>
                <a:latin typeface="Arial" pitchFamily="34" charset="0"/>
                <a:cs typeface="Arial" pitchFamily="34" charset="0"/>
              </a:rPr>
              <a:t>(DC# Production)</a:t>
            </a:r>
          </a:p>
        </p:txBody>
      </p:sp>
      <p:sp>
        <p:nvSpPr>
          <p:cNvPr id="20" name="TextBox 19"/>
          <p:cNvSpPr txBox="1"/>
          <p:nvPr/>
        </p:nvSpPr>
        <p:spPr>
          <a:xfrm>
            <a:off x="2141982" y="3876678"/>
            <a:ext cx="3040752" cy="138467"/>
          </a:xfrm>
          <a:prstGeom prst="rect">
            <a:avLst/>
          </a:prstGeom>
          <a:noFill/>
        </p:spPr>
        <p:txBody>
          <a:bodyPr wrap="square" lIns="0" tIns="0" rIns="0" bIns="0" rtlCol="0">
            <a:spAutoFit/>
          </a:bodyPr>
          <a:lstStyle/>
          <a:p>
            <a:pPr fontAlgn="base">
              <a:spcBef>
                <a:spcPts val="450"/>
              </a:spcBef>
              <a:spcAft>
                <a:spcPct val="0"/>
              </a:spcAft>
              <a:buClr>
                <a:srgbClr val="F0AB00"/>
              </a:buClr>
              <a:buSzPct val="80000"/>
            </a:pPr>
            <a:r>
              <a:rPr lang="en-US" sz="900" i="1" kern="0" dirty="0">
                <a:ea typeface="Arial Unicode MS" pitchFamily="34" charset="-128"/>
                <a:cs typeface="Arial Unicode MS" pitchFamily="34" charset="-128"/>
              </a:rPr>
              <a:t>*</a:t>
            </a:r>
            <a:r>
              <a:rPr lang="en-US" sz="900" i="1" dirty="0"/>
              <a:t>Quarterly releases delivered 30-days before Production </a:t>
            </a:r>
            <a:endParaRPr lang="en-US" sz="900" i="1" kern="0" dirty="0">
              <a:ea typeface="Arial Unicode MS" pitchFamily="34" charset="-128"/>
              <a:cs typeface="Arial Unicode MS" pitchFamily="34" charset="-128"/>
            </a:endParaRPr>
          </a:p>
        </p:txBody>
      </p:sp>
      <p:sp>
        <p:nvSpPr>
          <p:cNvPr id="21" name="Rectangle 20"/>
          <p:cNvSpPr/>
          <p:nvPr/>
        </p:nvSpPr>
        <p:spPr>
          <a:xfrm>
            <a:off x="2110306" y="4148393"/>
            <a:ext cx="3567920" cy="1853925"/>
          </a:xfrm>
          <a:prstGeom prst="rect">
            <a:avLst/>
          </a:prstGeom>
          <a:noFill/>
          <a:ln>
            <a:noFill/>
          </a:ln>
          <a:effectLst/>
        </p:spPr>
        <p:txBody>
          <a:bodyPr wrap="square">
            <a:spAutoFit/>
          </a:bodyPr>
          <a:lstStyle/>
          <a:p>
            <a:pPr>
              <a:spcBef>
                <a:spcPts val="1200"/>
              </a:spcBef>
            </a:pPr>
            <a:r>
              <a:rPr lang="en-US" sz="1100" b="1" dirty="0">
                <a:latin typeface="Calibri" panose="020F0502020204030204" pitchFamily="34" charset="0"/>
              </a:rPr>
              <a:t>Preview Instance</a:t>
            </a:r>
          </a:p>
          <a:p>
            <a:pPr marL="117452" indent="-117452" fontAlgn="ctr">
              <a:lnSpc>
                <a:spcPct val="115000"/>
              </a:lnSpc>
              <a:buFont typeface="Arial" panose="020B0604020202020204" pitchFamily="34" charset="0"/>
              <a:buChar char="•"/>
              <a:tabLst>
                <a:tab pos="457109" algn="l"/>
              </a:tabLst>
            </a:pPr>
            <a:r>
              <a:rPr lang="en-US" sz="1000" dirty="0"/>
              <a:t>Used for development, testing &amp; approving configurations</a:t>
            </a:r>
          </a:p>
          <a:p>
            <a:pPr marL="117452" indent="-117452" fontAlgn="ctr">
              <a:lnSpc>
                <a:spcPct val="115000"/>
              </a:lnSpc>
              <a:buFont typeface="Arial" panose="020B0604020202020204" pitchFamily="34" charset="0"/>
              <a:buChar char="•"/>
              <a:tabLst>
                <a:tab pos="457109" algn="l"/>
              </a:tabLst>
            </a:pPr>
            <a:r>
              <a:rPr lang="en-US" sz="1000" dirty="0"/>
              <a:t>Migration path from Preview to Production </a:t>
            </a:r>
          </a:p>
          <a:p>
            <a:pPr marL="117452" indent="-117452" fontAlgn="ctr">
              <a:lnSpc>
                <a:spcPct val="115000"/>
              </a:lnSpc>
              <a:buFont typeface="Arial" panose="020B0604020202020204" pitchFamily="34" charset="0"/>
              <a:buChar char="•"/>
              <a:tabLst>
                <a:tab pos="457109" algn="l"/>
              </a:tabLst>
            </a:pPr>
            <a:r>
              <a:rPr lang="en-US" sz="1000" dirty="0"/>
              <a:t>Possibly connected to third party applications for end-to-end testing</a:t>
            </a:r>
          </a:p>
          <a:p>
            <a:pPr marL="117452" indent="-117452" fontAlgn="ctr">
              <a:lnSpc>
                <a:spcPct val="115000"/>
              </a:lnSpc>
              <a:buFont typeface="Arial" panose="020B0604020202020204" pitchFamily="34" charset="0"/>
              <a:buChar char="•"/>
              <a:tabLst>
                <a:tab pos="457109" algn="l"/>
              </a:tabLst>
            </a:pPr>
            <a:r>
              <a:rPr lang="en-US" sz="1000" dirty="0"/>
              <a:t>Data can be loaded and/or refreshed from Production (may require data scrambling)</a:t>
            </a:r>
          </a:p>
          <a:p>
            <a:pPr marL="117452" indent="-117452" fontAlgn="ctr">
              <a:lnSpc>
                <a:spcPct val="115000"/>
              </a:lnSpc>
              <a:buFont typeface="Arial" panose="020B0604020202020204" pitchFamily="34" charset="0"/>
              <a:buChar char="•"/>
              <a:tabLst>
                <a:tab pos="457109" algn="l"/>
              </a:tabLst>
            </a:pPr>
            <a:r>
              <a:rPr lang="en-US" sz="1000" dirty="0"/>
              <a:t>Used for testing/support of Production escalations</a:t>
            </a:r>
          </a:p>
          <a:p>
            <a:pPr marL="117452" indent="-117452" fontAlgn="ctr">
              <a:lnSpc>
                <a:spcPct val="115000"/>
              </a:lnSpc>
              <a:buFont typeface="Arial" panose="020B0604020202020204" pitchFamily="34" charset="0"/>
              <a:buChar char="•"/>
              <a:tabLst>
                <a:tab pos="457109" algn="l"/>
              </a:tabLst>
            </a:pPr>
            <a:r>
              <a:rPr lang="en-US" sz="1000" dirty="0"/>
              <a:t>May include additional features evaluated for implementation in Production</a:t>
            </a:r>
            <a:endParaRPr lang="en-US" sz="1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1"/>
          <p:cNvSpPr/>
          <p:nvPr/>
        </p:nvSpPr>
        <p:spPr>
          <a:xfrm>
            <a:off x="284831" y="1388906"/>
            <a:ext cx="9277916" cy="410787"/>
          </a:xfrm>
          <a:prstGeom prst="rect">
            <a:avLst/>
          </a:prstGeom>
        </p:spPr>
        <p:txBody>
          <a:bodyPr wrap="square">
            <a:spAutoFit/>
          </a:bodyPr>
          <a:lstStyle/>
          <a:p>
            <a:pPr fontAlgn="ctr">
              <a:lnSpc>
                <a:spcPct val="115000"/>
              </a:lnSpc>
              <a:spcAft>
                <a:spcPts val="1000"/>
              </a:spcAft>
            </a:pPr>
            <a:r>
              <a:rPr lang="en-US" sz="900" dirty="0">
                <a:solidFill>
                  <a:srgbClr val="000000"/>
                </a:solidFill>
                <a:ea typeface="Calibri" panose="020F0502020204030204" pitchFamily="34" charset="0"/>
                <a:cs typeface="Times New Roman" panose="02020603050405020304" pitchFamily="18" charset="0"/>
              </a:rPr>
              <a:t>NOTE:  Pay close attention to project timelines and release dates overlapping. Evaluation and migration of new features to Production may affect implementation project timelines. </a:t>
            </a:r>
            <a:br>
              <a:rPr lang="en-US" sz="900" dirty="0">
                <a:solidFill>
                  <a:srgbClr val="000000"/>
                </a:solidFill>
                <a:ea typeface="Calibri" panose="020F0502020204030204" pitchFamily="34" charset="0"/>
                <a:cs typeface="Times New Roman" panose="02020603050405020304" pitchFamily="18" charset="0"/>
              </a:rPr>
            </a:br>
            <a:endParaRPr lang="en-US" sz="900"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122948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35"/>
          <p:cNvSpPr/>
          <p:nvPr/>
        </p:nvSpPr>
        <p:spPr bwMode="auto">
          <a:xfrm>
            <a:off x="5425486" y="1799694"/>
            <a:ext cx="5805326" cy="4582064"/>
          </a:xfrm>
          <a:prstGeom prst="roundRect">
            <a:avLst/>
          </a:prstGeom>
          <a:solidFill>
            <a:schemeClr val="accent4">
              <a:lumMod val="60000"/>
              <a:lumOff val="40000"/>
              <a:alpha val="22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0" tIns="0" rIns="0" bIns="0" numCol="1" rtlCol="0" anchor="ctr" anchorCtr="0" compatLnSpc="1">
            <a:prstTxWarp prst="textNoShape">
              <a:avLst/>
            </a:prstTxWarp>
          </a:bodyPr>
          <a:lstStyle/>
          <a:p>
            <a:pPr algn="ctr" defTabSz="685663" eaLnBrk="0" fontAlgn="base" hangingPunct="0">
              <a:spcBef>
                <a:spcPct val="0"/>
              </a:spcBef>
              <a:spcAft>
                <a:spcPct val="0"/>
              </a:spcAft>
            </a:pPr>
            <a:endParaRPr lang="en-US" sz="1500" dirty="0">
              <a:solidFill>
                <a:schemeClr val="tx1"/>
              </a:solidFill>
              <a:latin typeface="Calibri" pitchFamily="34" charset="0"/>
              <a:ea typeface="ヒラギノ角ゴ Pro W3" charset="-128"/>
              <a:cs typeface="ヒラギノ角ゴ Pro W3" charset="-128"/>
            </a:endParaRPr>
          </a:p>
        </p:txBody>
      </p:sp>
      <p:sp>
        <p:nvSpPr>
          <p:cNvPr id="9" name="Rounded Rectangle 35"/>
          <p:cNvSpPr/>
          <p:nvPr/>
        </p:nvSpPr>
        <p:spPr bwMode="auto">
          <a:xfrm>
            <a:off x="922908" y="1799694"/>
            <a:ext cx="4333848" cy="4582064"/>
          </a:xfrm>
          <a:prstGeom prst="roundRect">
            <a:avLst/>
          </a:prstGeom>
          <a:solidFill>
            <a:schemeClr val="accent3">
              <a:lumMod val="60000"/>
              <a:lumOff val="40000"/>
              <a:alpha val="22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0" tIns="0" rIns="0" bIns="0" numCol="1" rtlCol="0" anchor="ctr" anchorCtr="0" compatLnSpc="1">
            <a:prstTxWarp prst="textNoShape">
              <a:avLst/>
            </a:prstTxWarp>
          </a:bodyPr>
          <a:lstStyle/>
          <a:p>
            <a:pPr algn="ctr" defTabSz="685663" eaLnBrk="0" fontAlgn="base" hangingPunct="0">
              <a:spcBef>
                <a:spcPct val="0"/>
              </a:spcBef>
              <a:spcAft>
                <a:spcPct val="0"/>
              </a:spcAft>
            </a:pPr>
            <a:endParaRPr lang="en-US" sz="1500" dirty="0">
              <a:solidFill>
                <a:schemeClr val="tx1"/>
              </a:solidFill>
              <a:latin typeface="Calibri" pitchFamily="34" charset="0"/>
              <a:ea typeface="ヒラギノ角ゴ Pro W3" charset="-128"/>
              <a:cs typeface="ヒラギノ角ゴ Pro W3" charset="-128"/>
            </a:endParaRPr>
          </a:p>
        </p:txBody>
      </p:sp>
      <p:sp>
        <p:nvSpPr>
          <p:cNvPr id="65" name="Title 1"/>
          <p:cNvSpPr>
            <a:spLocks noGrp="1"/>
          </p:cNvSpPr>
          <p:nvPr>
            <p:ph type="title"/>
          </p:nvPr>
        </p:nvSpPr>
        <p:spPr>
          <a:xfrm>
            <a:off x="354240" y="380070"/>
            <a:ext cx="10513166" cy="738322"/>
          </a:xfrm>
        </p:spPr>
        <p:txBody>
          <a:bodyPr/>
          <a:lstStyle/>
          <a:p>
            <a:r>
              <a:rPr lang="en-US" dirty="0"/>
              <a:t>Instance Strategy Considerations</a:t>
            </a:r>
            <a:br>
              <a:rPr lang="en-US" dirty="0"/>
            </a:br>
            <a:r>
              <a:rPr lang="en-US" b="0" dirty="0">
                <a:solidFill>
                  <a:schemeClr val="bg1">
                    <a:lumMod val="50000"/>
                  </a:schemeClr>
                </a:solidFill>
              </a:rPr>
              <a:t>Recommended</a:t>
            </a:r>
            <a:r>
              <a:rPr lang="en-US" dirty="0"/>
              <a:t> </a:t>
            </a:r>
            <a:r>
              <a:rPr lang="en-US" b="0" dirty="0">
                <a:solidFill>
                  <a:schemeClr val="bg1">
                    <a:lumMod val="50000"/>
                  </a:schemeClr>
                </a:solidFill>
              </a:rPr>
              <a:t>Landscape Architecture (With EC)</a:t>
            </a:r>
          </a:p>
        </p:txBody>
      </p:sp>
      <p:sp>
        <p:nvSpPr>
          <p:cNvPr id="5" name="Rectangle 4"/>
          <p:cNvSpPr/>
          <p:nvPr/>
        </p:nvSpPr>
        <p:spPr>
          <a:xfrm>
            <a:off x="1374168" y="4265852"/>
            <a:ext cx="3139181" cy="1853925"/>
          </a:xfrm>
          <a:prstGeom prst="rect">
            <a:avLst/>
          </a:prstGeom>
          <a:noFill/>
          <a:ln>
            <a:noFill/>
          </a:ln>
          <a:effectLst/>
        </p:spPr>
        <p:txBody>
          <a:bodyPr wrap="square">
            <a:spAutoFit/>
          </a:bodyPr>
          <a:lstStyle/>
          <a:p>
            <a:pPr>
              <a:spcBef>
                <a:spcPts val="1200"/>
              </a:spcBef>
            </a:pPr>
            <a:r>
              <a:rPr lang="en-US" sz="1100" b="1" dirty="0">
                <a:latin typeface="Calibri" panose="020F0502020204030204" pitchFamily="34" charset="0"/>
              </a:rPr>
              <a:t>Preview Instance</a:t>
            </a:r>
          </a:p>
          <a:p>
            <a:pPr marL="117452" indent="-117452" fontAlgn="ctr">
              <a:lnSpc>
                <a:spcPct val="115000"/>
              </a:lnSpc>
              <a:buFont typeface="Arial" panose="020B0604020202020204" pitchFamily="34" charset="0"/>
              <a:buChar char="•"/>
              <a:tabLst>
                <a:tab pos="457109" algn="l"/>
              </a:tabLst>
            </a:pPr>
            <a:r>
              <a:rPr lang="en-US" sz="1000" dirty="0"/>
              <a:t>Used for  testing &amp; approving configurations</a:t>
            </a:r>
          </a:p>
          <a:p>
            <a:pPr marL="117452" indent="-117452" fontAlgn="ctr">
              <a:lnSpc>
                <a:spcPct val="115000"/>
              </a:lnSpc>
              <a:buFont typeface="Arial" panose="020B0604020202020204" pitchFamily="34" charset="0"/>
              <a:buChar char="•"/>
              <a:tabLst>
                <a:tab pos="457109" algn="l"/>
              </a:tabLst>
            </a:pPr>
            <a:r>
              <a:rPr lang="en-US" sz="1000" dirty="0"/>
              <a:t>Migration path from Preview to Quality Assurance </a:t>
            </a:r>
          </a:p>
          <a:p>
            <a:pPr marL="117452" indent="-117452" fontAlgn="ctr">
              <a:lnSpc>
                <a:spcPct val="115000"/>
              </a:lnSpc>
              <a:buFont typeface="Arial" panose="020B0604020202020204" pitchFamily="34" charset="0"/>
              <a:buChar char="•"/>
              <a:tabLst>
                <a:tab pos="457109" algn="l"/>
              </a:tabLst>
            </a:pPr>
            <a:r>
              <a:rPr lang="en-US" sz="1000" dirty="0"/>
              <a:t>Possibly connected to third party applications for end-to-end testing</a:t>
            </a:r>
          </a:p>
          <a:p>
            <a:pPr marL="117452" indent="-117452" fontAlgn="ctr">
              <a:lnSpc>
                <a:spcPct val="115000"/>
              </a:lnSpc>
              <a:buFont typeface="Arial" panose="020B0604020202020204" pitchFamily="34" charset="0"/>
              <a:buChar char="•"/>
              <a:tabLst>
                <a:tab pos="457109" algn="l"/>
              </a:tabLst>
            </a:pPr>
            <a:r>
              <a:rPr lang="en-US" sz="1000" dirty="0"/>
              <a:t>Data can be loaded and/or refreshed from Production (may require data scrambling)</a:t>
            </a:r>
          </a:p>
          <a:p>
            <a:pPr marL="117452" indent="-117452" fontAlgn="ctr">
              <a:lnSpc>
                <a:spcPct val="115000"/>
              </a:lnSpc>
              <a:buFont typeface="Arial" panose="020B0604020202020204" pitchFamily="34" charset="0"/>
              <a:buChar char="•"/>
              <a:tabLst>
                <a:tab pos="457109" algn="l"/>
              </a:tabLst>
            </a:pPr>
            <a:r>
              <a:rPr lang="en-US" sz="1000" dirty="0"/>
              <a:t>Used for testing/support of Production escalations</a:t>
            </a:r>
          </a:p>
          <a:p>
            <a:pPr marL="117452" indent="-117452" fontAlgn="ctr">
              <a:lnSpc>
                <a:spcPct val="115000"/>
              </a:lnSpc>
              <a:buFont typeface="Arial" panose="020B0604020202020204" pitchFamily="34" charset="0"/>
              <a:buChar char="•"/>
              <a:tabLst>
                <a:tab pos="457109" algn="l"/>
              </a:tabLst>
            </a:pPr>
            <a:r>
              <a:rPr lang="en-US" sz="1000" dirty="0"/>
              <a:t>May include additional features evaluated for implementation in Production</a:t>
            </a:r>
            <a:endParaRPr lang="en-US" sz="1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8153227" y="2358217"/>
            <a:ext cx="2976670" cy="969272"/>
          </a:xfrm>
          <a:prstGeom prst="rect">
            <a:avLst/>
          </a:prstGeom>
          <a:noFill/>
          <a:ln>
            <a:noFill/>
          </a:ln>
          <a:effectLst/>
        </p:spPr>
        <p:txBody>
          <a:bodyPr wrap="square">
            <a:spAutoFit/>
          </a:bodyPr>
          <a:lstStyle/>
          <a:p>
            <a:pPr>
              <a:spcBef>
                <a:spcPts val="1200"/>
              </a:spcBef>
            </a:pPr>
            <a:r>
              <a:rPr lang="en-US" sz="1100" b="1" dirty="0">
                <a:latin typeface="Calibri" panose="020F0502020204030204" pitchFamily="34" charset="0"/>
              </a:rPr>
              <a:t>Production Instance</a:t>
            </a:r>
            <a:r>
              <a:rPr lang="en-US" sz="1100" dirty="0">
                <a:latin typeface="Calibri" panose="020F0502020204030204" pitchFamily="34" charset="0"/>
              </a:rPr>
              <a:t> </a:t>
            </a:r>
          </a:p>
          <a:p>
            <a:pPr marL="117452" indent="-117452" fontAlgn="ctr">
              <a:lnSpc>
                <a:spcPct val="115000"/>
              </a:lnSpc>
              <a:buFont typeface="Arial" panose="020B0604020202020204" pitchFamily="34" charset="0"/>
              <a:buChar char="•"/>
              <a:tabLst>
                <a:tab pos="457109" algn="l"/>
              </a:tabLst>
            </a:pPr>
            <a:r>
              <a:rPr lang="en-US" sz="1000" dirty="0"/>
              <a:t>Environment for all live transaction and data management</a:t>
            </a:r>
          </a:p>
          <a:p>
            <a:pPr marL="117452" indent="-117452" fontAlgn="ctr">
              <a:lnSpc>
                <a:spcPct val="115000"/>
              </a:lnSpc>
              <a:buFont typeface="Arial" panose="020B0604020202020204" pitchFamily="34" charset="0"/>
              <a:buChar char="•"/>
              <a:tabLst>
                <a:tab pos="457109" algn="l"/>
              </a:tabLst>
            </a:pPr>
            <a:r>
              <a:rPr lang="en-US" sz="1000" dirty="0"/>
              <a:t>Connected/integrated to all 3</a:t>
            </a:r>
            <a:r>
              <a:rPr lang="en-US" sz="1000" baseline="30000" dirty="0"/>
              <a:t>rd</a:t>
            </a:r>
            <a:r>
              <a:rPr lang="en-US" sz="1000" dirty="0"/>
              <a:t> party application</a:t>
            </a:r>
          </a:p>
          <a:p>
            <a:pPr marL="117452" indent="-117452" fontAlgn="ctr">
              <a:lnSpc>
                <a:spcPct val="115000"/>
              </a:lnSpc>
              <a:buFont typeface="Arial" panose="020B0604020202020204" pitchFamily="34" charset="0"/>
              <a:buChar char="•"/>
              <a:tabLst>
                <a:tab pos="457109" algn="l"/>
              </a:tabLst>
            </a:pPr>
            <a:r>
              <a:rPr lang="en-US" sz="1000" dirty="0"/>
              <a:t>24 x 7 x 365 uptime requirement per SLA’s</a:t>
            </a:r>
          </a:p>
        </p:txBody>
      </p:sp>
      <p:sp>
        <p:nvSpPr>
          <p:cNvPr id="11" name="Rounded Rectangle 33"/>
          <p:cNvSpPr/>
          <p:nvPr/>
        </p:nvSpPr>
        <p:spPr bwMode="auto">
          <a:xfrm>
            <a:off x="5702185" y="2358218"/>
            <a:ext cx="2407614" cy="1304983"/>
          </a:xfrm>
          <a:prstGeom prst="roundRect">
            <a:avLst/>
          </a:prstGeom>
          <a:solidFill>
            <a:schemeClr val="accent5">
              <a:lumMod val="40000"/>
              <a:lumOff val="60000"/>
              <a:alpha val="22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0" tIns="0" rIns="0" bIns="0" numCol="1" rtlCol="0" anchor="ctr" anchorCtr="0" compatLnSpc="1">
            <a:prstTxWarp prst="textNoShape">
              <a:avLst/>
            </a:prstTxWarp>
          </a:bodyPr>
          <a:lstStyle/>
          <a:p>
            <a:pPr algn="ctr" defTabSz="685663" eaLnBrk="0" fontAlgn="base" hangingPunct="0">
              <a:spcBef>
                <a:spcPct val="0"/>
              </a:spcBef>
              <a:spcAft>
                <a:spcPct val="0"/>
              </a:spcAft>
            </a:pPr>
            <a:endParaRPr lang="en-US" sz="1500" dirty="0">
              <a:solidFill>
                <a:schemeClr val="tx1"/>
              </a:solidFill>
              <a:latin typeface="Calibri" pitchFamily="34" charset="0"/>
              <a:ea typeface="ヒラギノ角ゴ Pro W3" charset="-128"/>
              <a:cs typeface="ヒラギノ角ゴ Pro W3" charset="-128"/>
            </a:endParaRPr>
          </a:p>
        </p:txBody>
      </p:sp>
      <p:sp>
        <p:nvSpPr>
          <p:cNvPr id="13" name="Rounded Rectangle 31"/>
          <p:cNvSpPr/>
          <p:nvPr/>
        </p:nvSpPr>
        <p:spPr bwMode="auto">
          <a:xfrm>
            <a:off x="1888603" y="2358218"/>
            <a:ext cx="2407614" cy="1320333"/>
          </a:xfrm>
          <a:prstGeom prst="roundRect">
            <a:avLst/>
          </a:prstGeom>
          <a:solidFill>
            <a:schemeClr val="accent5">
              <a:lumMod val="40000"/>
              <a:lumOff val="60000"/>
              <a:alpha val="22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0" tIns="0" rIns="0" bIns="0" numCol="1" rtlCol="0" anchor="ctr" anchorCtr="0" compatLnSpc="1">
            <a:prstTxWarp prst="textNoShape">
              <a:avLst/>
            </a:prstTxWarp>
          </a:bodyPr>
          <a:lstStyle/>
          <a:p>
            <a:pPr algn="ctr" defTabSz="685663" eaLnBrk="0" fontAlgn="base" hangingPunct="0">
              <a:spcBef>
                <a:spcPct val="0"/>
              </a:spcBef>
              <a:spcAft>
                <a:spcPct val="0"/>
              </a:spcAft>
            </a:pPr>
            <a:endParaRPr lang="en-US" sz="1500" dirty="0">
              <a:solidFill>
                <a:schemeClr val="tx1"/>
              </a:solidFill>
              <a:latin typeface="Calibri" pitchFamily="34" charset="0"/>
              <a:ea typeface="ヒラギノ角ゴ Pro W3" charset="-128"/>
              <a:cs typeface="ヒラギノ角ゴ Pro W3" charset="-128"/>
            </a:endParaRPr>
          </a:p>
        </p:txBody>
      </p:sp>
      <p:sp>
        <p:nvSpPr>
          <p:cNvPr id="14" name="Freeform 6"/>
          <p:cNvSpPr>
            <a:spLocks/>
          </p:cNvSpPr>
          <p:nvPr/>
        </p:nvSpPr>
        <p:spPr bwMode="auto">
          <a:xfrm>
            <a:off x="2032178" y="2748414"/>
            <a:ext cx="2029491" cy="768599"/>
          </a:xfrm>
          <a:custGeom>
            <a:avLst/>
            <a:gdLst>
              <a:gd name="T0" fmla="*/ 323 w 361"/>
              <a:gd name="T1" fmla="*/ 117 h 197"/>
              <a:gd name="T2" fmla="*/ 323 w 361"/>
              <a:gd name="T3" fmla="*/ 117 h 197"/>
              <a:gd name="T4" fmla="*/ 274 w 361"/>
              <a:gd name="T5" fmla="*/ 68 h 197"/>
              <a:gd name="T6" fmla="*/ 271 w 361"/>
              <a:gd name="T7" fmla="*/ 68 h 197"/>
              <a:gd name="T8" fmla="*/ 195 w 361"/>
              <a:gd name="T9" fmla="*/ 0 h 197"/>
              <a:gd name="T10" fmla="*/ 118 w 361"/>
              <a:gd name="T11" fmla="*/ 69 h 197"/>
              <a:gd name="T12" fmla="*/ 96 w 361"/>
              <a:gd name="T13" fmla="*/ 64 h 197"/>
              <a:gd name="T14" fmla="*/ 37 w 361"/>
              <a:gd name="T15" fmla="*/ 117 h 197"/>
              <a:gd name="T16" fmla="*/ 0 w 361"/>
              <a:gd name="T17" fmla="*/ 157 h 197"/>
              <a:gd name="T18" fmla="*/ 40 w 361"/>
              <a:gd name="T19" fmla="*/ 197 h 197"/>
              <a:gd name="T20" fmla="*/ 320 w 361"/>
              <a:gd name="T21" fmla="*/ 197 h 197"/>
              <a:gd name="T22" fmla="*/ 320 w 361"/>
              <a:gd name="T23" fmla="*/ 197 h 197"/>
              <a:gd name="T24" fmla="*/ 321 w 361"/>
              <a:gd name="T25" fmla="*/ 197 h 197"/>
              <a:gd name="T26" fmla="*/ 361 w 361"/>
              <a:gd name="T27" fmla="*/ 157 h 197"/>
              <a:gd name="T28" fmla="*/ 323 w 361"/>
              <a:gd name="T29" fmla="*/ 11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1" h="197">
                <a:moveTo>
                  <a:pt x="323" y="117"/>
                </a:moveTo>
                <a:cubicBezTo>
                  <a:pt x="323" y="117"/>
                  <a:pt x="323" y="117"/>
                  <a:pt x="323" y="117"/>
                </a:cubicBezTo>
                <a:cubicBezTo>
                  <a:pt x="323" y="90"/>
                  <a:pt x="301" y="68"/>
                  <a:pt x="274" y="68"/>
                </a:cubicBezTo>
                <a:cubicBezTo>
                  <a:pt x="273" y="68"/>
                  <a:pt x="272" y="68"/>
                  <a:pt x="271" y="68"/>
                </a:cubicBezTo>
                <a:cubicBezTo>
                  <a:pt x="266" y="30"/>
                  <a:pt x="234" y="0"/>
                  <a:pt x="195" y="0"/>
                </a:cubicBezTo>
                <a:cubicBezTo>
                  <a:pt x="155" y="0"/>
                  <a:pt x="123" y="30"/>
                  <a:pt x="118" y="69"/>
                </a:cubicBezTo>
                <a:cubicBezTo>
                  <a:pt x="112" y="66"/>
                  <a:pt x="104" y="64"/>
                  <a:pt x="96" y="64"/>
                </a:cubicBezTo>
                <a:cubicBezTo>
                  <a:pt x="66" y="64"/>
                  <a:pt x="41" y="87"/>
                  <a:pt x="37" y="117"/>
                </a:cubicBezTo>
                <a:cubicBezTo>
                  <a:pt x="16" y="118"/>
                  <a:pt x="0" y="136"/>
                  <a:pt x="0" y="157"/>
                </a:cubicBezTo>
                <a:cubicBezTo>
                  <a:pt x="0" y="179"/>
                  <a:pt x="18" y="197"/>
                  <a:pt x="40" y="197"/>
                </a:cubicBezTo>
                <a:cubicBezTo>
                  <a:pt x="320" y="197"/>
                  <a:pt x="320" y="197"/>
                  <a:pt x="320" y="197"/>
                </a:cubicBezTo>
                <a:cubicBezTo>
                  <a:pt x="320" y="197"/>
                  <a:pt x="320" y="197"/>
                  <a:pt x="320" y="197"/>
                </a:cubicBezTo>
                <a:cubicBezTo>
                  <a:pt x="320" y="197"/>
                  <a:pt x="320" y="197"/>
                  <a:pt x="321" y="197"/>
                </a:cubicBezTo>
                <a:cubicBezTo>
                  <a:pt x="343" y="197"/>
                  <a:pt x="361" y="179"/>
                  <a:pt x="361" y="157"/>
                </a:cubicBezTo>
                <a:cubicBezTo>
                  <a:pt x="361" y="135"/>
                  <a:pt x="344" y="118"/>
                  <a:pt x="323" y="117"/>
                </a:cubicBezTo>
                <a:close/>
              </a:path>
            </a:pathLst>
          </a:custGeom>
          <a:solidFill>
            <a:schemeClr val="bg1"/>
          </a:solidFill>
          <a:ln w="57150" cmpd="sng">
            <a:solidFill>
              <a:schemeClr val="accent3">
                <a:lumMod val="60000"/>
                <a:lumOff val="40000"/>
              </a:schemeClr>
            </a:solidFill>
          </a:ln>
        </p:spPr>
        <p:txBody>
          <a:bodyPr vert="horz" wrap="square" lIns="57545" tIns="28770" rIns="57545" bIns="28770" numCol="1" anchor="t" anchorCtr="0" compatLnSpc="1">
            <a:prstTxWarp prst="textNoShape">
              <a:avLst/>
            </a:prstTxWarp>
          </a:bodyPr>
          <a:lstStyle/>
          <a:p>
            <a:endParaRPr lang="en-US" sz="1350" dirty="0">
              <a:solidFill>
                <a:schemeClr val="bg1"/>
              </a:solidFill>
              <a:latin typeface="BentonSans Medium" panose="02000603000000020004" pitchFamily="2" charset="0"/>
            </a:endParaRPr>
          </a:p>
        </p:txBody>
      </p:sp>
      <p:sp>
        <p:nvSpPr>
          <p:cNvPr id="16" name="Rectangle 15"/>
          <p:cNvSpPr/>
          <p:nvPr/>
        </p:nvSpPr>
        <p:spPr>
          <a:xfrm>
            <a:off x="1814961" y="2358217"/>
            <a:ext cx="2538879" cy="230779"/>
          </a:xfrm>
          <a:prstGeom prst="rect">
            <a:avLst/>
          </a:prstGeom>
        </p:spPr>
        <p:txBody>
          <a:bodyPr wrap="square">
            <a:spAutoFit/>
          </a:bodyPr>
          <a:lstStyle/>
          <a:p>
            <a:pPr lvl="0" algn="ctr"/>
            <a:r>
              <a:rPr lang="en-US" sz="900" b="1" dirty="0">
                <a:latin typeface="Arial" pitchFamily="34" charset="0"/>
                <a:cs typeface="Arial" pitchFamily="34" charset="0"/>
              </a:rPr>
              <a:t>Preview</a:t>
            </a:r>
          </a:p>
        </p:txBody>
      </p:sp>
      <p:sp>
        <p:nvSpPr>
          <p:cNvPr id="24" name="Freeform 6"/>
          <p:cNvSpPr>
            <a:spLocks/>
          </p:cNvSpPr>
          <p:nvPr/>
        </p:nvSpPr>
        <p:spPr bwMode="auto">
          <a:xfrm>
            <a:off x="5872466" y="2727949"/>
            <a:ext cx="2029491" cy="803708"/>
          </a:xfrm>
          <a:custGeom>
            <a:avLst/>
            <a:gdLst>
              <a:gd name="T0" fmla="*/ 323 w 361"/>
              <a:gd name="T1" fmla="*/ 117 h 197"/>
              <a:gd name="T2" fmla="*/ 323 w 361"/>
              <a:gd name="T3" fmla="*/ 117 h 197"/>
              <a:gd name="T4" fmla="*/ 274 w 361"/>
              <a:gd name="T5" fmla="*/ 68 h 197"/>
              <a:gd name="T6" fmla="*/ 271 w 361"/>
              <a:gd name="T7" fmla="*/ 68 h 197"/>
              <a:gd name="T8" fmla="*/ 195 w 361"/>
              <a:gd name="T9" fmla="*/ 0 h 197"/>
              <a:gd name="T10" fmla="*/ 118 w 361"/>
              <a:gd name="T11" fmla="*/ 69 h 197"/>
              <a:gd name="T12" fmla="*/ 96 w 361"/>
              <a:gd name="T13" fmla="*/ 64 h 197"/>
              <a:gd name="T14" fmla="*/ 37 w 361"/>
              <a:gd name="T15" fmla="*/ 117 h 197"/>
              <a:gd name="T16" fmla="*/ 0 w 361"/>
              <a:gd name="T17" fmla="*/ 157 h 197"/>
              <a:gd name="T18" fmla="*/ 40 w 361"/>
              <a:gd name="T19" fmla="*/ 197 h 197"/>
              <a:gd name="T20" fmla="*/ 320 w 361"/>
              <a:gd name="T21" fmla="*/ 197 h 197"/>
              <a:gd name="T22" fmla="*/ 320 w 361"/>
              <a:gd name="T23" fmla="*/ 197 h 197"/>
              <a:gd name="T24" fmla="*/ 321 w 361"/>
              <a:gd name="T25" fmla="*/ 197 h 197"/>
              <a:gd name="T26" fmla="*/ 361 w 361"/>
              <a:gd name="T27" fmla="*/ 157 h 197"/>
              <a:gd name="T28" fmla="*/ 323 w 361"/>
              <a:gd name="T29" fmla="*/ 11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1" h="197">
                <a:moveTo>
                  <a:pt x="323" y="117"/>
                </a:moveTo>
                <a:cubicBezTo>
                  <a:pt x="323" y="117"/>
                  <a:pt x="323" y="117"/>
                  <a:pt x="323" y="117"/>
                </a:cubicBezTo>
                <a:cubicBezTo>
                  <a:pt x="323" y="90"/>
                  <a:pt x="301" y="68"/>
                  <a:pt x="274" y="68"/>
                </a:cubicBezTo>
                <a:cubicBezTo>
                  <a:pt x="273" y="68"/>
                  <a:pt x="272" y="68"/>
                  <a:pt x="271" y="68"/>
                </a:cubicBezTo>
                <a:cubicBezTo>
                  <a:pt x="266" y="30"/>
                  <a:pt x="234" y="0"/>
                  <a:pt x="195" y="0"/>
                </a:cubicBezTo>
                <a:cubicBezTo>
                  <a:pt x="155" y="0"/>
                  <a:pt x="123" y="30"/>
                  <a:pt x="118" y="69"/>
                </a:cubicBezTo>
                <a:cubicBezTo>
                  <a:pt x="112" y="66"/>
                  <a:pt x="104" y="64"/>
                  <a:pt x="96" y="64"/>
                </a:cubicBezTo>
                <a:cubicBezTo>
                  <a:pt x="66" y="64"/>
                  <a:pt x="41" y="87"/>
                  <a:pt x="37" y="117"/>
                </a:cubicBezTo>
                <a:cubicBezTo>
                  <a:pt x="16" y="118"/>
                  <a:pt x="0" y="136"/>
                  <a:pt x="0" y="157"/>
                </a:cubicBezTo>
                <a:cubicBezTo>
                  <a:pt x="0" y="179"/>
                  <a:pt x="18" y="197"/>
                  <a:pt x="40" y="197"/>
                </a:cubicBezTo>
                <a:cubicBezTo>
                  <a:pt x="320" y="197"/>
                  <a:pt x="320" y="197"/>
                  <a:pt x="320" y="197"/>
                </a:cubicBezTo>
                <a:cubicBezTo>
                  <a:pt x="320" y="197"/>
                  <a:pt x="320" y="197"/>
                  <a:pt x="320" y="197"/>
                </a:cubicBezTo>
                <a:cubicBezTo>
                  <a:pt x="320" y="197"/>
                  <a:pt x="320" y="197"/>
                  <a:pt x="321" y="197"/>
                </a:cubicBezTo>
                <a:cubicBezTo>
                  <a:pt x="343" y="197"/>
                  <a:pt x="361" y="179"/>
                  <a:pt x="361" y="157"/>
                </a:cubicBezTo>
                <a:cubicBezTo>
                  <a:pt x="361" y="135"/>
                  <a:pt x="344" y="118"/>
                  <a:pt x="323" y="117"/>
                </a:cubicBezTo>
                <a:close/>
              </a:path>
            </a:pathLst>
          </a:custGeom>
          <a:solidFill>
            <a:schemeClr val="bg1"/>
          </a:solidFill>
          <a:ln w="57150" cmpd="sng">
            <a:solidFill>
              <a:schemeClr val="accent3">
                <a:lumMod val="60000"/>
                <a:lumOff val="40000"/>
              </a:schemeClr>
            </a:solidFill>
          </a:ln>
        </p:spPr>
        <p:txBody>
          <a:bodyPr vert="horz" wrap="square" lIns="57545" tIns="28770" rIns="57545" bIns="28770" numCol="1" anchor="t" anchorCtr="0" compatLnSpc="1">
            <a:prstTxWarp prst="textNoShape">
              <a:avLst/>
            </a:prstTxWarp>
          </a:bodyPr>
          <a:lstStyle/>
          <a:p>
            <a:endParaRPr lang="en-US" sz="1350" dirty="0">
              <a:solidFill>
                <a:schemeClr val="bg1"/>
              </a:solidFill>
              <a:latin typeface="BentonSans Medium" panose="02000603000000020004" pitchFamily="2" charset="0"/>
            </a:endParaRPr>
          </a:p>
        </p:txBody>
      </p:sp>
      <p:sp>
        <p:nvSpPr>
          <p:cNvPr id="26" name="Rectangle 25"/>
          <p:cNvSpPr/>
          <p:nvPr/>
        </p:nvSpPr>
        <p:spPr>
          <a:xfrm>
            <a:off x="5655249" y="2358217"/>
            <a:ext cx="2538879" cy="230779"/>
          </a:xfrm>
          <a:prstGeom prst="rect">
            <a:avLst/>
          </a:prstGeom>
        </p:spPr>
        <p:txBody>
          <a:bodyPr wrap="square">
            <a:spAutoFit/>
          </a:bodyPr>
          <a:lstStyle/>
          <a:p>
            <a:pPr lvl="0" algn="ctr"/>
            <a:r>
              <a:rPr lang="en-US" sz="900" b="1" dirty="0">
                <a:latin typeface="Arial" pitchFamily="34" charset="0"/>
                <a:cs typeface="Arial" pitchFamily="34" charset="0"/>
              </a:rPr>
              <a:t>Production</a:t>
            </a:r>
          </a:p>
        </p:txBody>
      </p:sp>
      <p:sp>
        <p:nvSpPr>
          <p:cNvPr id="32" name="Rectangle 31"/>
          <p:cNvSpPr/>
          <p:nvPr/>
        </p:nvSpPr>
        <p:spPr>
          <a:xfrm>
            <a:off x="1737450" y="1799694"/>
            <a:ext cx="2538879" cy="461558"/>
          </a:xfrm>
          <a:prstGeom prst="rect">
            <a:avLst/>
          </a:prstGeom>
        </p:spPr>
        <p:txBody>
          <a:bodyPr wrap="square">
            <a:spAutoFit/>
          </a:bodyPr>
          <a:lstStyle/>
          <a:p>
            <a:pPr lvl="0" algn="ctr"/>
            <a:r>
              <a:rPr lang="en-US" sz="1200" b="1" dirty="0">
                <a:solidFill>
                  <a:srgbClr val="FF0000"/>
                </a:solidFill>
                <a:latin typeface="Arial" pitchFamily="34" charset="0"/>
                <a:cs typeface="Arial" pitchFamily="34" charset="0"/>
              </a:rPr>
              <a:t>*PREVIEW STACK</a:t>
            </a:r>
          </a:p>
          <a:p>
            <a:pPr lvl="0" algn="ctr"/>
            <a:r>
              <a:rPr lang="en-US" sz="1200" b="1" dirty="0">
                <a:solidFill>
                  <a:srgbClr val="FF0000"/>
                </a:solidFill>
                <a:latin typeface="Arial" pitchFamily="34" charset="0"/>
                <a:cs typeface="Arial" pitchFamily="34" charset="0"/>
              </a:rPr>
              <a:t>(DC# Preview)</a:t>
            </a:r>
          </a:p>
        </p:txBody>
      </p:sp>
      <p:sp>
        <p:nvSpPr>
          <p:cNvPr id="33" name="Rectangle 32"/>
          <p:cNvSpPr/>
          <p:nvPr/>
        </p:nvSpPr>
        <p:spPr>
          <a:xfrm>
            <a:off x="7058709" y="1810853"/>
            <a:ext cx="2538879" cy="461558"/>
          </a:xfrm>
          <a:prstGeom prst="rect">
            <a:avLst/>
          </a:prstGeom>
        </p:spPr>
        <p:txBody>
          <a:bodyPr wrap="square">
            <a:spAutoFit/>
          </a:bodyPr>
          <a:lstStyle/>
          <a:p>
            <a:pPr lvl="0" algn="ctr"/>
            <a:r>
              <a:rPr lang="en-US" sz="1200" b="1" dirty="0">
                <a:solidFill>
                  <a:srgbClr val="FF0000"/>
                </a:solidFill>
                <a:latin typeface="Arial" pitchFamily="34" charset="0"/>
                <a:cs typeface="Arial" pitchFamily="34" charset="0"/>
              </a:rPr>
              <a:t>PRODUCTION STACK</a:t>
            </a:r>
          </a:p>
          <a:p>
            <a:pPr lvl="0" algn="ctr"/>
            <a:r>
              <a:rPr lang="en-US" sz="1200" b="1" dirty="0">
                <a:solidFill>
                  <a:srgbClr val="FF0000"/>
                </a:solidFill>
                <a:latin typeface="Arial" pitchFamily="34" charset="0"/>
                <a:cs typeface="Arial" pitchFamily="34" charset="0"/>
              </a:rPr>
              <a:t>(DC# Production)</a:t>
            </a:r>
          </a:p>
        </p:txBody>
      </p:sp>
      <p:sp>
        <p:nvSpPr>
          <p:cNvPr id="39" name="TextBox 38"/>
          <p:cNvSpPr txBox="1"/>
          <p:nvPr/>
        </p:nvSpPr>
        <p:spPr>
          <a:xfrm>
            <a:off x="2032177" y="3731883"/>
            <a:ext cx="1651167" cy="276935"/>
          </a:xfrm>
          <a:prstGeom prst="rect">
            <a:avLst/>
          </a:prstGeom>
          <a:noFill/>
        </p:spPr>
        <p:txBody>
          <a:bodyPr wrap="square" lIns="0" tIns="0" rIns="0" bIns="0" rtlCol="0">
            <a:spAutoFit/>
          </a:bodyPr>
          <a:lstStyle/>
          <a:p>
            <a:pPr fontAlgn="base">
              <a:spcBef>
                <a:spcPts val="450"/>
              </a:spcBef>
              <a:spcAft>
                <a:spcPct val="0"/>
              </a:spcAft>
              <a:buClr>
                <a:srgbClr val="F0AB00"/>
              </a:buClr>
              <a:buSzPct val="80000"/>
            </a:pPr>
            <a:r>
              <a:rPr lang="en-US" sz="900" i="1" kern="0" dirty="0">
                <a:ea typeface="Arial Unicode MS" pitchFamily="34" charset="-128"/>
                <a:cs typeface="Arial Unicode MS" pitchFamily="34" charset="-128"/>
              </a:rPr>
              <a:t>*</a:t>
            </a:r>
            <a:r>
              <a:rPr lang="en-US" sz="900" i="1" dirty="0"/>
              <a:t>Quarterly releases delivered 30-days before Production </a:t>
            </a:r>
            <a:endParaRPr lang="en-US" sz="900" i="1" kern="0" dirty="0">
              <a:ea typeface="Arial Unicode MS" pitchFamily="34" charset="-128"/>
              <a:cs typeface="Arial Unicode MS" pitchFamily="34" charset="-128"/>
            </a:endParaRPr>
          </a:p>
        </p:txBody>
      </p:sp>
      <p:sp>
        <p:nvSpPr>
          <p:cNvPr id="18" name="Rounded Rectangle 33"/>
          <p:cNvSpPr/>
          <p:nvPr/>
        </p:nvSpPr>
        <p:spPr bwMode="auto">
          <a:xfrm>
            <a:off x="5698678" y="4109475"/>
            <a:ext cx="2407614" cy="1304983"/>
          </a:xfrm>
          <a:prstGeom prst="roundRect">
            <a:avLst/>
          </a:prstGeom>
          <a:solidFill>
            <a:schemeClr val="accent5">
              <a:lumMod val="40000"/>
              <a:lumOff val="60000"/>
              <a:alpha val="22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0" tIns="0" rIns="0" bIns="0" numCol="1" rtlCol="0" anchor="ctr" anchorCtr="0" compatLnSpc="1">
            <a:prstTxWarp prst="textNoShape">
              <a:avLst/>
            </a:prstTxWarp>
          </a:bodyPr>
          <a:lstStyle/>
          <a:p>
            <a:pPr algn="ctr" defTabSz="685663" eaLnBrk="0" fontAlgn="base" hangingPunct="0">
              <a:spcBef>
                <a:spcPct val="0"/>
              </a:spcBef>
              <a:spcAft>
                <a:spcPct val="0"/>
              </a:spcAft>
            </a:pPr>
            <a:endParaRPr lang="en-US" sz="1500" dirty="0">
              <a:solidFill>
                <a:schemeClr val="tx1"/>
              </a:solidFill>
              <a:latin typeface="Calibri" pitchFamily="34" charset="0"/>
              <a:ea typeface="ヒラギノ角ゴ Pro W3" charset="-128"/>
              <a:cs typeface="ヒラギノ角ゴ Pro W3" charset="-128"/>
            </a:endParaRPr>
          </a:p>
        </p:txBody>
      </p:sp>
      <p:sp>
        <p:nvSpPr>
          <p:cNvPr id="20" name="Freeform 6"/>
          <p:cNvSpPr>
            <a:spLocks/>
          </p:cNvSpPr>
          <p:nvPr/>
        </p:nvSpPr>
        <p:spPr bwMode="auto">
          <a:xfrm>
            <a:off x="5868959" y="4479206"/>
            <a:ext cx="2029491" cy="803708"/>
          </a:xfrm>
          <a:custGeom>
            <a:avLst/>
            <a:gdLst>
              <a:gd name="T0" fmla="*/ 323 w 361"/>
              <a:gd name="T1" fmla="*/ 117 h 197"/>
              <a:gd name="T2" fmla="*/ 323 w 361"/>
              <a:gd name="T3" fmla="*/ 117 h 197"/>
              <a:gd name="T4" fmla="*/ 274 w 361"/>
              <a:gd name="T5" fmla="*/ 68 h 197"/>
              <a:gd name="T6" fmla="*/ 271 w 361"/>
              <a:gd name="T7" fmla="*/ 68 h 197"/>
              <a:gd name="T8" fmla="*/ 195 w 361"/>
              <a:gd name="T9" fmla="*/ 0 h 197"/>
              <a:gd name="T10" fmla="*/ 118 w 361"/>
              <a:gd name="T11" fmla="*/ 69 h 197"/>
              <a:gd name="T12" fmla="*/ 96 w 361"/>
              <a:gd name="T13" fmla="*/ 64 h 197"/>
              <a:gd name="T14" fmla="*/ 37 w 361"/>
              <a:gd name="T15" fmla="*/ 117 h 197"/>
              <a:gd name="T16" fmla="*/ 0 w 361"/>
              <a:gd name="T17" fmla="*/ 157 h 197"/>
              <a:gd name="T18" fmla="*/ 40 w 361"/>
              <a:gd name="T19" fmla="*/ 197 h 197"/>
              <a:gd name="T20" fmla="*/ 320 w 361"/>
              <a:gd name="T21" fmla="*/ 197 h 197"/>
              <a:gd name="T22" fmla="*/ 320 w 361"/>
              <a:gd name="T23" fmla="*/ 197 h 197"/>
              <a:gd name="T24" fmla="*/ 321 w 361"/>
              <a:gd name="T25" fmla="*/ 197 h 197"/>
              <a:gd name="T26" fmla="*/ 361 w 361"/>
              <a:gd name="T27" fmla="*/ 157 h 197"/>
              <a:gd name="T28" fmla="*/ 323 w 361"/>
              <a:gd name="T29" fmla="*/ 11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1" h="197">
                <a:moveTo>
                  <a:pt x="323" y="117"/>
                </a:moveTo>
                <a:cubicBezTo>
                  <a:pt x="323" y="117"/>
                  <a:pt x="323" y="117"/>
                  <a:pt x="323" y="117"/>
                </a:cubicBezTo>
                <a:cubicBezTo>
                  <a:pt x="323" y="90"/>
                  <a:pt x="301" y="68"/>
                  <a:pt x="274" y="68"/>
                </a:cubicBezTo>
                <a:cubicBezTo>
                  <a:pt x="273" y="68"/>
                  <a:pt x="272" y="68"/>
                  <a:pt x="271" y="68"/>
                </a:cubicBezTo>
                <a:cubicBezTo>
                  <a:pt x="266" y="30"/>
                  <a:pt x="234" y="0"/>
                  <a:pt x="195" y="0"/>
                </a:cubicBezTo>
                <a:cubicBezTo>
                  <a:pt x="155" y="0"/>
                  <a:pt x="123" y="30"/>
                  <a:pt x="118" y="69"/>
                </a:cubicBezTo>
                <a:cubicBezTo>
                  <a:pt x="112" y="66"/>
                  <a:pt x="104" y="64"/>
                  <a:pt x="96" y="64"/>
                </a:cubicBezTo>
                <a:cubicBezTo>
                  <a:pt x="66" y="64"/>
                  <a:pt x="41" y="87"/>
                  <a:pt x="37" y="117"/>
                </a:cubicBezTo>
                <a:cubicBezTo>
                  <a:pt x="16" y="118"/>
                  <a:pt x="0" y="136"/>
                  <a:pt x="0" y="157"/>
                </a:cubicBezTo>
                <a:cubicBezTo>
                  <a:pt x="0" y="179"/>
                  <a:pt x="18" y="197"/>
                  <a:pt x="40" y="197"/>
                </a:cubicBezTo>
                <a:cubicBezTo>
                  <a:pt x="320" y="197"/>
                  <a:pt x="320" y="197"/>
                  <a:pt x="320" y="197"/>
                </a:cubicBezTo>
                <a:cubicBezTo>
                  <a:pt x="320" y="197"/>
                  <a:pt x="320" y="197"/>
                  <a:pt x="320" y="197"/>
                </a:cubicBezTo>
                <a:cubicBezTo>
                  <a:pt x="320" y="197"/>
                  <a:pt x="320" y="197"/>
                  <a:pt x="321" y="197"/>
                </a:cubicBezTo>
                <a:cubicBezTo>
                  <a:pt x="343" y="197"/>
                  <a:pt x="361" y="179"/>
                  <a:pt x="361" y="157"/>
                </a:cubicBezTo>
                <a:cubicBezTo>
                  <a:pt x="361" y="135"/>
                  <a:pt x="344" y="118"/>
                  <a:pt x="323" y="117"/>
                </a:cubicBezTo>
                <a:close/>
              </a:path>
            </a:pathLst>
          </a:custGeom>
          <a:solidFill>
            <a:schemeClr val="bg1"/>
          </a:solidFill>
          <a:ln w="57150" cmpd="sng">
            <a:solidFill>
              <a:schemeClr val="accent3">
                <a:lumMod val="60000"/>
                <a:lumOff val="40000"/>
              </a:schemeClr>
            </a:solidFill>
          </a:ln>
        </p:spPr>
        <p:txBody>
          <a:bodyPr vert="horz" wrap="square" lIns="57545" tIns="28770" rIns="57545" bIns="28770" numCol="1" anchor="t" anchorCtr="0" compatLnSpc="1">
            <a:prstTxWarp prst="textNoShape">
              <a:avLst/>
            </a:prstTxWarp>
          </a:bodyPr>
          <a:lstStyle/>
          <a:p>
            <a:endParaRPr lang="en-US" sz="1350" dirty="0">
              <a:solidFill>
                <a:schemeClr val="bg1"/>
              </a:solidFill>
              <a:latin typeface="BentonSans Medium" panose="02000603000000020004" pitchFamily="2" charset="0"/>
            </a:endParaRPr>
          </a:p>
        </p:txBody>
      </p:sp>
      <p:sp>
        <p:nvSpPr>
          <p:cNvPr id="21" name="Rectangle 20"/>
          <p:cNvSpPr/>
          <p:nvPr/>
        </p:nvSpPr>
        <p:spPr>
          <a:xfrm>
            <a:off x="5651742" y="4109473"/>
            <a:ext cx="2538879" cy="230779"/>
          </a:xfrm>
          <a:prstGeom prst="rect">
            <a:avLst/>
          </a:prstGeom>
        </p:spPr>
        <p:txBody>
          <a:bodyPr wrap="square">
            <a:spAutoFit/>
          </a:bodyPr>
          <a:lstStyle/>
          <a:p>
            <a:pPr lvl="0" algn="ctr"/>
            <a:r>
              <a:rPr lang="en-US" sz="900" b="1" dirty="0">
                <a:latin typeface="Arial" pitchFamily="34" charset="0"/>
                <a:cs typeface="Arial" pitchFamily="34" charset="0"/>
              </a:rPr>
              <a:t>Quality Assurance</a:t>
            </a:r>
          </a:p>
        </p:txBody>
      </p:sp>
      <p:sp>
        <p:nvSpPr>
          <p:cNvPr id="22" name="Rectangle 21"/>
          <p:cNvSpPr/>
          <p:nvPr/>
        </p:nvSpPr>
        <p:spPr>
          <a:xfrm>
            <a:off x="8154946" y="4112911"/>
            <a:ext cx="3122802" cy="1676994"/>
          </a:xfrm>
          <a:prstGeom prst="rect">
            <a:avLst/>
          </a:prstGeom>
          <a:noFill/>
          <a:ln>
            <a:noFill/>
          </a:ln>
          <a:effectLst/>
        </p:spPr>
        <p:txBody>
          <a:bodyPr wrap="square">
            <a:spAutoFit/>
          </a:bodyPr>
          <a:lstStyle/>
          <a:p>
            <a:pPr>
              <a:spcBef>
                <a:spcPts val="1200"/>
              </a:spcBef>
            </a:pPr>
            <a:r>
              <a:rPr lang="en-US" sz="1100" b="1" dirty="0">
                <a:latin typeface="Calibri" panose="020F0502020204030204" pitchFamily="34" charset="0"/>
              </a:rPr>
              <a:t>QA Instance</a:t>
            </a:r>
            <a:r>
              <a:rPr lang="en-US" sz="1100" dirty="0">
                <a:latin typeface="Calibri" panose="020F0502020204030204" pitchFamily="34" charset="0"/>
              </a:rPr>
              <a:t> </a:t>
            </a:r>
          </a:p>
          <a:p>
            <a:pPr marL="115865" indent="-115865" fontAlgn="ctr">
              <a:lnSpc>
                <a:spcPct val="115000"/>
              </a:lnSpc>
              <a:buFont typeface="Arial" panose="020B0604020202020204" pitchFamily="34" charset="0"/>
              <a:buChar char="•"/>
              <a:tabLst>
                <a:tab pos="511073" algn="l"/>
              </a:tabLst>
            </a:pPr>
            <a:r>
              <a:rPr lang="en-US" sz="1000" dirty="0"/>
              <a:t>Used for testing and approving configurations</a:t>
            </a:r>
          </a:p>
          <a:p>
            <a:pPr marL="115865" indent="-115865" fontAlgn="ctr">
              <a:lnSpc>
                <a:spcPct val="115000"/>
              </a:lnSpc>
              <a:buFont typeface="Arial" panose="020B0604020202020204" pitchFamily="34" charset="0"/>
              <a:buChar char="•"/>
              <a:tabLst>
                <a:tab pos="511073" algn="l"/>
              </a:tabLst>
            </a:pPr>
            <a:r>
              <a:rPr lang="en-US" sz="1000" dirty="0"/>
              <a:t>Connected to all third party applications for end-to-end testing</a:t>
            </a:r>
          </a:p>
          <a:p>
            <a:pPr marL="115865" indent="-115865" fontAlgn="ctr">
              <a:lnSpc>
                <a:spcPct val="115000"/>
              </a:lnSpc>
              <a:buFont typeface="Arial" panose="020B0604020202020204" pitchFamily="34" charset="0"/>
              <a:buChar char="•"/>
              <a:tabLst>
                <a:tab pos="511073" algn="l"/>
              </a:tabLst>
            </a:pPr>
            <a:r>
              <a:rPr lang="en-US" sz="1000" dirty="0"/>
              <a:t>Data should be refreshed from Production (may require data scrambling)</a:t>
            </a:r>
          </a:p>
          <a:p>
            <a:pPr marL="115865" indent="-115865" fontAlgn="ctr">
              <a:lnSpc>
                <a:spcPct val="115000"/>
              </a:lnSpc>
              <a:buFont typeface="Arial" panose="020B0604020202020204" pitchFamily="34" charset="0"/>
              <a:buChar char="•"/>
              <a:tabLst>
                <a:tab pos="511073" algn="l"/>
              </a:tabLst>
            </a:pPr>
            <a:r>
              <a:rPr lang="en-US" sz="1000" dirty="0"/>
              <a:t>Configurations are migrated from Preview upon approvals</a:t>
            </a:r>
          </a:p>
          <a:p>
            <a:pPr marL="115865" indent="-115865" fontAlgn="ctr">
              <a:lnSpc>
                <a:spcPct val="115000"/>
              </a:lnSpc>
              <a:buFont typeface="Arial" panose="020B0604020202020204" pitchFamily="34" charset="0"/>
              <a:buChar char="•"/>
              <a:tabLst>
                <a:tab pos="511073" algn="l"/>
              </a:tabLst>
            </a:pPr>
            <a:r>
              <a:rPr lang="en-US" sz="1000" dirty="0"/>
              <a:t>Used for testing/support of Production escalations</a:t>
            </a:r>
          </a:p>
        </p:txBody>
      </p:sp>
      <p:sp>
        <p:nvSpPr>
          <p:cNvPr id="25" name="Down Arrow 1"/>
          <p:cNvSpPr/>
          <p:nvPr/>
        </p:nvSpPr>
        <p:spPr bwMode="gray">
          <a:xfrm rot="18258484">
            <a:off x="4782627" y="3077288"/>
            <a:ext cx="327576" cy="2226837"/>
          </a:xfrm>
          <a:prstGeom prst="downArrow">
            <a:avLst/>
          </a:prstGeom>
          <a:solidFill>
            <a:srgbClr val="008000"/>
          </a:solidFill>
          <a:ln w="6350" algn="ctr">
            <a:noFill/>
            <a:miter lim="800000"/>
            <a:headEnd/>
            <a:tailEnd/>
          </a:ln>
        </p:spPr>
        <p:txBody>
          <a:bodyPr vert="vert" lIns="89979" tIns="71983" rIns="89979" bIns="71983" rtlCol="0" anchor="ctr"/>
          <a:lstStyle/>
          <a:p>
            <a:pPr algn="ctr" defTabSz="914217" fontAlgn="base">
              <a:spcBef>
                <a:spcPct val="50000"/>
              </a:spcBef>
              <a:spcAft>
                <a:spcPct val="0"/>
              </a:spcAft>
              <a:buClr>
                <a:srgbClr val="F0AB00"/>
              </a:buClr>
              <a:buSzPct val="80000"/>
            </a:pPr>
            <a:r>
              <a:rPr lang="en-US" sz="1050" kern="0" dirty="0">
                <a:solidFill>
                  <a:schemeClr val="bg1"/>
                </a:solidFill>
                <a:ea typeface="Arial Unicode MS" pitchFamily="34" charset="-128"/>
                <a:cs typeface="Arial Unicode MS" pitchFamily="34" charset="-128"/>
              </a:rPr>
              <a:t>Migration Path</a:t>
            </a:r>
          </a:p>
        </p:txBody>
      </p:sp>
      <p:sp>
        <p:nvSpPr>
          <p:cNvPr id="27" name="Down Arrow 1"/>
          <p:cNvSpPr/>
          <p:nvPr/>
        </p:nvSpPr>
        <p:spPr bwMode="gray">
          <a:xfrm rot="10800000">
            <a:off x="6213771" y="3531657"/>
            <a:ext cx="125819" cy="1207659"/>
          </a:xfrm>
          <a:prstGeom prst="downArrow">
            <a:avLst/>
          </a:prstGeom>
          <a:solidFill>
            <a:srgbClr val="008000"/>
          </a:solidFill>
          <a:ln w="6350" algn="ctr">
            <a:noFill/>
            <a:miter lim="800000"/>
            <a:headEnd/>
            <a:tailEnd/>
          </a:ln>
        </p:spPr>
        <p:txBody>
          <a:bodyPr vert="vert" lIns="89979" tIns="71983" rIns="89979" bIns="71983" rtlCol="0" anchor="ctr"/>
          <a:lstStyle/>
          <a:p>
            <a:pPr algn="ctr" defTabSz="914217" fontAlgn="base">
              <a:spcBef>
                <a:spcPct val="50000"/>
              </a:spcBef>
              <a:spcAft>
                <a:spcPct val="0"/>
              </a:spcAft>
              <a:buClr>
                <a:srgbClr val="F0AB00"/>
              </a:buClr>
              <a:buSzPct val="80000"/>
            </a:pPr>
            <a:endParaRPr lang="en-US" sz="1050" kern="0" dirty="0">
              <a:ea typeface="Arial Unicode MS" pitchFamily="34" charset="-128"/>
              <a:cs typeface="Arial Unicode MS" pitchFamily="34" charset="-128"/>
            </a:endParaRPr>
          </a:p>
        </p:txBody>
      </p:sp>
      <p:sp>
        <p:nvSpPr>
          <p:cNvPr id="28" name="Down Arrow 1"/>
          <p:cNvSpPr/>
          <p:nvPr/>
        </p:nvSpPr>
        <p:spPr bwMode="gray">
          <a:xfrm rot="5400000">
            <a:off x="4811306" y="2591588"/>
            <a:ext cx="310949" cy="1585084"/>
          </a:xfrm>
          <a:prstGeom prst="downArrow">
            <a:avLst/>
          </a:prstGeom>
          <a:solidFill>
            <a:srgbClr val="0076CB"/>
          </a:solidFill>
          <a:ln w="6350" algn="ctr">
            <a:noFill/>
            <a:miter lim="800000"/>
            <a:headEnd/>
            <a:tailEnd/>
          </a:ln>
        </p:spPr>
        <p:txBody>
          <a:bodyPr vert="vert270" lIns="89979" tIns="71983" rIns="89979" bIns="71983" rtlCol="0" anchor="ctr"/>
          <a:lstStyle/>
          <a:p>
            <a:pPr algn="ctr" defTabSz="914217" fontAlgn="base">
              <a:spcBef>
                <a:spcPct val="50000"/>
              </a:spcBef>
              <a:spcAft>
                <a:spcPct val="0"/>
              </a:spcAft>
              <a:buClr>
                <a:srgbClr val="F0AB00"/>
              </a:buClr>
              <a:buSzPct val="80000"/>
            </a:pPr>
            <a:r>
              <a:rPr lang="en-US" sz="1050" kern="0" dirty="0">
                <a:solidFill>
                  <a:schemeClr val="bg1"/>
                </a:solidFill>
                <a:ea typeface="Arial Unicode MS" pitchFamily="34" charset="-128"/>
                <a:cs typeface="Arial Unicode MS" pitchFamily="34" charset="-128"/>
              </a:rPr>
              <a:t>Data Refresh</a:t>
            </a:r>
          </a:p>
        </p:txBody>
      </p:sp>
      <p:sp>
        <p:nvSpPr>
          <p:cNvPr id="29" name="Down Arrow 1"/>
          <p:cNvSpPr/>
          <p:nvPr/>
        </p:nvSpPr>
        <p:spPr bwMode="gray">
          <a:xfrm>
            <a:off x="6005928" y="3554306"/>
            <a:ext cx="120605" cy="1322193"/>
          </a:xfrm>
          <a:prstGeom prst="downArrow">
            <a:avLst/>
          </a:prstGeom>
          <a:solidFill>
            <a:srgbClr val="0076CB"/>
          </a:solidFill>
          <a:ln w="6350" algn="ctr">
            <a:noFill/>
            <a:miter lim="800000"/>
            <a:headEnd/>
            <a:tailEnd/>
          </a:ln>
        </p:spPr>
        <p:txBody>
          <a:bodyPr vert="vert" lIns="89979" tIns="71983" rIns="89979" bIns="71983" rtlCol="0" anchor="ctr"/>
          <a:lstStyle/>
          <a:p>
            <a:pPr algn="ctr" defTabSz="914217" fontAlgn="base">
              <a:spcBef>
                <a:spcPct val="50000"/>
              </a:spcBef>
              <a:spcAft>
                <a:spcPct val="0"/>
              </a:spcAft>
              <a:buClr>
                <a:srgbClr val="F0AB00"/>
              </a:buClr>
              <a:buSzPct val="80000"/>
            </a:pPr>
            <a:endParaRPr lang="en-US" sz="1050" kern="0" dirty="0">
              <a:ea typeface="Arial Unicode MS" pitchFamily="34" charset="-128"/>
              <a:cs typeface="Arial Unicode MS" pitchFamily="34" charset="-128"/>
            </a:endParaRPr>
          </a:p>
        </p:txBody>
      </p:sp>
      <p:sp>
        <p:nvSpPr>
          <p:cNvPr id="31" name="Down Arrow 1"/>
          <p:cNvSpPr/>
          <p:nvPr/>
        </p:nvSpPr>
        <p:spPr bwMode="gray">
          <a:xfrm rot="7460103">
            <a:off x="4610957" y="3222850"/>
            <a:ext cx="310949" cy="2332633"/>
          </a:xfrm>
          <a:prstGeom prst="downArrow">
            <a:avLst/>
          </a:prstGeom>
          <a:solidFill>
            <a:srgbClr val="C00000"/>
          </a:solidFill>
          <a:ln w="6350" algn="ctr">
            <a:noFill/>
            <a:miter lim="800000"/>
            <a:headEnd/>
            <a:tailEnd/>
          </a:ln>
        </p:spPr>
        <p:txBody>
          <a:bodyPr vert="vert270" lIns="89979" tIns="71983" rIns="89979" bIns="71983" rtlCol="0" anchor="ctr"/>
          <a:lstStyle/>
          <a:p>
            <a:pPr algn="ctr" defTabSz="914217" fontAlgn="base">
              <a:spcBef>
                <a:spcPct val="50000"/>
              </a:spcBef>
              <a:spcAft>
                <a:spcPct val="0"/>
              </a:spcAft>
              <a:buClr>
                <a:srgbClr val="F0AB00"/>
              </a:buClr>
              <a:buSzPct val="80000"/>
            </a:pPr>
            <a:r>
              <a:rPr lang="en-US" sz="1050" kern="0" dirty="0">
                <a:solidFill>
                  <a:schemeClr val="bg1"/>
                </a:solidFill>
                <a:ea typeface="Arial Unicode MS" pitchFamily="34" charset="-128"/>
                <a:cs typeface="Arial Unicode MS" pitchFamily="34" charset="-128"/>
              </a:rPr>
              <a:t>Production Issues Migration Path</a:t>
            </a:r>
          </a:p>
        </p:txBody>
      </p:sp>
      <p:sp>
        <p:nvSpPr>
          <p:cNvPr id="34" name="Down Arrow 1"/>
          <p:cNvSpPr/>
          <p:nvPr/>
        </p:nvSpPr>
        <p:spPr bwMode="gray">
          <a:xfrm rot="10800000">
            <a:off x="7477984" y="3551794"/>
            <a:ext cx="125819" cy="1207659"/>
          </a:xfrm>
          <a:prstGeom prst="downArrow">
            <a:avLst/>
          </a:prstGeom>
          <a:solidFill>
            <a:srgbClr val="C00000"/>
          </a:solidFill>
          <a:ln w="6350" algn="ctr">
            <a:noFill/>
            <a:miter lim="800000"/>
            <a:headEnd/>
            <a:tailEnd/>
          </a:ln>
        </p:spPr>
        <p:txBody>
          <a:bodyPr vert="vert" lIns="89979" tIns="71983" rIns="89979" bIns="71983" rtlCol="0" anchor="ctr"/>
          <a:lstStyle/>
          <a:p>
            <a:pPr algn="ctr" defTabSz="914217" fontAlgn="base">
              <a:spcBef>
                <a:spcPct val="50000"/>
              </a:spcBef>
              <a:spcAft>
                <a:spcPct val="0"/>
              </a:spcAft>
              <a:buClr>
                <a:srgbClr val="F0AB00"/>
              </a:buClr>
              <a:buSzPct val="80000"/>
            </a:pPr>
            <a:endParaRPr lang="en-US" sz="1050" kern="0" dirty="0">
              <a:ea typeface="Arial Unicode MS" pitchFamily="34" charset="-128"/>
              <a:cs typeface="Arial Unicode MS" pitchFamily="34" charset="-128"/>
            </a:endParaRPr>
          </a:p>
        </p:txBody>
      </p:sp>
      <p:sp>
        <p:nvSpPr>
          <p:cNvPr id="35" name="Rectangle 34"/>
          <p:cNvSpPr/>
          <p:nvPr/>
        </p:nvSpPr>
        <p:spPr>
          <a:xfrm>
            <a:off x="307457" y="1432762"/>
            <a:ext cx="9277916" cy="410787"/>
          </a:xfrm>
          <a:prstGeom prst="rect">
            <a:avLst/>
          </a:prstGeom>
        </p:spPr>
        <p:txBody>
          <a:bodyPr wrap="square">
            <a:spAutoFit/>
          </a:bodyPr>
          <a:lstStyle/>
          <a:p>
            <a:pPr fontAlgn="ctr">
              <a:lnSpc>
                <a:spcPct val="115000"/>
              </a:lnSpc>
              <a:spcAft>
                <a:spcPts val="1000"/>
              </a:spcAft>
            </a:pPr>
            <a:r>
              <a:rPr lang="en-US" sz="900" dirty="0">
                <a:solidFill>
                  <a:srgbClr val="000000"/>
                </a:solidFill>
                <a:ea typeface="Calibri" panose="020F0502020204030204" pitchFamily="34" charset="0"/>
                <a:cs typeface="Times New Roman" panose="02020603050405020304" pitchFamily="18" charset="0"/>
              </a:rPr>
              <a:t>NOTE:  Pay close attention to project timelines and release dates overlapping. Evaluation and migration of new features to Production may affect implementation project timelines. </a:t>
            </a:r>
            <a:br>
              <a:rPr lang="en-US" sz="900" dirty="0">
                <a:solidFill>
                  <a:srgbClr val="000000"/>
                </a:solidFill>
                <a:ea typeface="Calibri" panose="020F0502020204030204" pitchFamily="34" charset="0"/>
                <a:cs typeface="Times New Roman" panose="02020603050405020304" pitchFamily="18" charset="0"/>
              </a:rPr>
            </a:br>
            <a:endParaRPr lang="en-US" sz="900"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683343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1"/>
          <p:cNvSpPr>
            <a:spLocks noGrp="1"/>
          </p:cNvSpPr>
          <p:nvPr>
            <p:ph type="title"/>
          </p:nvPr>
        </p:nvSpPr>
        <p:spPr>
          <a:xfrm>
            <a:off x="354240" y="380070"/>
            <a:ext cx="10513166" cy="738322"/>
          </a:xfrm>
        </p:spPr>
        <p:txBody>
          <a:bodyPr/>
          <a:lstStyle/>
          <a:p>
            <a:r>
              <a:rPr lang="en-US" dirty="0"/>
              <a:t>Instance Strategy Considerations</a:t>
            </a:r>
            <a:br>
              <a:rPr lang="en-US" dirty="0"/>
            </a:br>
            <a:r>
              <a:rPr lang="en-US" b="0" dirty="0">
                <a:solidFill>
                  <a:schemeClr val="bg1">
                    <a:lumMod val="50000"/>
                  </a:schemeClr>
                </a:solidFill>
              </a:rPr>
              <a:t>Leading Practice Applied to Client Example (with EC)</a:t>
            </a:r>
          </a:p>
        </p:txBody>
      </p:sp>
      <p:sp>
        <p:nvSpPr>
          <p:cNvPr id="5" name="Rounded Rectangle 35"/>
          <p:cNvSpPr/>
          <p:nvPr/>
        </p:nvSpPr>
        <p:spPr bwMode="auto">
          <a:xfrm>
            <a:off x="2634386" y="1540489"/>
            <a:ext cx="2615679" cy="3781210"/>
          </a:xfrm>
          <a:prstGeom prst="roundRect">
            <a:avLst/>
          </a:prstGeom>
          <a:solidFill>
            <a:srgbClr val="00B0F0">
              <a:alpha val="22000"/>
            </a:srgb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0" tIns="0" rIns="0" bIns="0" numCol="1" rtlCol="0" anchor="ctr" anchorCtr="0" compatLnSpc="1">
            <a:prstTxWarp prst="textNoShape">
              <a:avLst/>
            </a:prstTxWarp>
          </a:bodyPr>
          <a:lstStyle/>
          <a:p>
            <a:pPr algn="ctr" defTabSz="685663" eaLnBrk="0" fontAlgn="base" hangingPunct="0">
              <a:spcBef>
                <a:spcPct val="0"/>
              </a:spcBef>
              <a:spcAft>
                <a:spcPct val="0"/>
              </a:spcAft>
            </a:pPr>
            <a:endParaRPr lang="en-US" sz="1500" dirty="0">
              <a:solidFill>
                <a:schemeClr val="tx1"/>
              </a:solidFill>
              <a:latin typeface="Calibri" pitchFamily="34" charset="0"/>
              <a:ea typeface="ヒラギノ角ゴ Pro W3" charset="-128"/>
              <a:cs typeface="ヒラギノ角ゴ Pro W3" charset="-128"/>
            </a:endParaRPr>
          </a:p>
        </p:txBody>
      </p:sp>
      <p:sp>
        <p:nvSpPr>
          <p:cNvPr id="6" name="Rounded Rectangle 34"/>
          <p:cNvSpPr/>
          <p:nvPr/>
        </p:nvSpPr>
        <p:spPr bwMode="auto">
          <a:xfrm>
            <a:off x="6374655" y="1630401"/>
            <a:ext cx="2615679" cy="3781210"/>
          </a:xfrm>
          <a:prstGeom prst="roundRect">
            <a:avLst/>
          </a:prstGeom>
          <a:solidFill>
            <a:schemeClr val="accent4">
              <a:lumMod val="60000"/>
              <a:lumOff val="40000"/>
              <a:alpha val="22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0" tIns="0" rIns="0" bIns="0" numCol="1" rtlCol="0" anchor="ctr" anchorCtr="0" compatLnSpc="1">
            <a:prstTxWarp prst="textNoShape">
              <a:avLst/>
            </a:prstTxWarp>
          </a:bodyPr>
          <a:lstStyle/>
          <a:p>
            <a:pPr algn="ctr" defTabSz="685663" eaLnBrk="0" fontAlgn="base" hangingPunct="0">
              <a:spcBef>
                <a:spcPct val="0"/>
              </a:spcBef>
              <a:spcAft>
                <a:spcPct val="0"/>
              </a:spcAft>
            </a:pPr>
            <a:endParaRPr lang="en-US" sz="1500" dirty="0">
              <a:solidFill>
                <a:schemeClr val="tx1"/>
              </a:solidFill>
              <a:latin typeface="Calibri" pitchFamily="34" charset="0"/>
              <a:ea typeface="ヒラギノ角ゴ Pro W3" charset="-128"/>
              <a:cs typeface="ヒラギノ角ゴ Pro W3" charset="-128"/>
            </a:endParaRPr>
          </a:p>
        </p:txBody>
      </p:sp>
      <p:sp>
        <p:nvSpPr>
          <p:cNvPr id="7" name="Rounded Rectangle 33"/>
          <p:cNvSpPr/>
          <p:nvPr/>
        </p:nvSpPr>
        <p:spPr bwMode="auto">
          <a:xfrm>
            <a:off x="6473308" y="2181250"/>
            <a:ext cx="2407614" cy="1304983"/>
          </a:xfrm>
          <a:prstGeom prst="roundRect">
            <a:avLst/>
          </a:prstGeom>
          <a:solidFill>
            <a:schemeClr val="accent5">
              <a:lumMod val="40000"/>
              <a:lumOff val="60000"/>
              <a:alpha val="22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0" tIns="0" rIns="0" bIns="0" numCol="1" rtlCol="0" anchor="ctr" anchorCtr="0" compatLnSpc="1">
            <a:prstTxWarp prst="textNoShape">
              <a:avLst/>
            </a:prstTxWarp>
          </a:bodyPr>
          <a:lstStyle/>
          <a:p>
            <a:pPr algn="ctr" defTabSz="685663" eaLnBrk="0" fontAlgn="base" hangingPunct="0">
              <a:spcBef>
                <a:spcPct val="0"/>
              </a:spcBef>
              <a:spcAft>
                <a:spcPct val="0"/>
              </a:spcAft>
            </a:pPr>
            <a:endParaRPr lang="en-US" sz="1500" dirty="0">
              <a:solidFill>
                <a:schemeClr val="tx1"/>
              </a:solidFill>
              <a:latin typeface="Calibri" pitchFamily="34" charset="0"/>
              <a:ea typeface="ヒラギノ角ゴ Pro W3" charset="-128"/>
              <a:cs typeface="ヒラギノ角ゴ Pro W3" charset="-128"/>
            </a:endParaRPr>
          </a:p>
        </p:txBody>
      </p:sp>
      <p:sp>
        <p:nvSpPr>
          <p:cNvPr id="8" name="Rounded Rectangle 32"/>
          <p:cNvSpPr/>
          <p:nvPr/>
        </p:nvSpPr>
        <p:spPr bwMode="auto">
          <a:xfrm>
            <a:off x="6492005" y="3947796"/>
            <a:ext cx="2340099" cy="1304781"/>
          </a:xfrm>
          <a:prstGeom prst="roundRect">
            <a:avLst/>
          </a:prstGeom>
          <a:solidFill>
            <a:schemeClr val="accent5">
              <a:lumMod val="40000"/>
              <a:lumOff val="60000"/>
              <a:alpha val="22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0" tIns="0" rIns="0" bIns="0" numCol="1" rtlCol="0" anchor="ctr" anchorCtr="0" compatLnSpc="1">
            <a:prstTxWarp prst="textNoShape">
              <a:avLst/>
            </a:prstTxWarp>
          </a:bodyPr>
          <a:lstStyle/>
          <a:p>
            <a:pPr algn="ctr" defTabSz="685663" eaLnBrk="0" fontAlgn="base" hangingPunct="0">
              <a:spcBef>
                <a:spcPct val="0"/>
              </a:spcBef>
              <a:spcAft>
                <a:spcPct val="0"/>
              </a:spcAft>
            </a:pPr>
            <a:endParaRPr lang="en-US" sz="1500" dirty="0">
              <a:solidFill>
                <a:schemeClr val="tx1"/>
              </a:solidFill>
              <a:latin typeface="Calibri" pitchFamily="34" charset="0"/>
              <a:ea typeface="ヒラギノ角ゴ Pro W3" charset="-128"/>
              <a:cs typeface="ヒラギノ角ゴ Pro W3" charset="-128"/>
            </a:endParaRPr>
          </a:p>
        </p:txBody>
      </p:sp>
      <p:sp>
        <p:nvSpPr>
          <p:cNvPr id="9" name="Rounded Rectangle 31"/>
          <p:cNvSpPr/>
          <p:nvPr/>
        </p:nvSpPr>
        <p:spPr bwMode="auto">
          <a:xfrm>
            <a:off x="2747142" y="2172272"/>
            <a:ext cx="2407614" cy="1320333"/>
          </a:xfrm>
          <a:prstGeom prst="roundRect">
            <a:avLst/>
          </a:prstGeom>
          <a:solidFill>
            <a:schemeClr val="accent5">
              <a:lumMod val="40000"/>
              <a:lumOff val="60000"/>
              <a:alpha val="22000"/>
            </a:schemeClr>
          </a:solidFill>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0" tIns="0" rIns="0" bIns="0" numCol="1" rtlCol="0" anchor="ctr" anchorCtr="0" compatLnSpc="1">
            <a:prstTxWarp prst="textNoShape">
              <a:avLst/>
            </a:prstTxWarp>
          </a:bodyPr>
          <a:lstStyle/>
          <a:p>
            <a:pPr algn="ctr" defTabSz="685663" eaLnBrk="0" fontAlgn="base" hangingPunct="0">
              <a:spcBef>
                <a:spcPct val="0"/>
              </a:spcBef>
              <a:spcAft>
                <a:spcPct val="0"/>
              </a:spcAft>
            </a:pPr>
            <a:endParaRPr lang="en-US" sz="1500" dirty="0">
              <a:solidFill>
                <a:schemeClr val="tx1"/>
              </a:solidFill>
              <a:latin typeface="Calibri" pitchFamily="34" charset="0"/>
              <a:ea typeface="ヒラギノ角ゴ Pro W3" charset="-128"/>
              <a:cs typeface="ヒラギノ角ゴ Pro W3" charset="-128"/>
            </a:endParaRPr>
          </a:p>
        </p:txBody>
      </p:sp>
      <p:sp>
        <p:nvSpPr>
          <p:cNvPr id="10" name="Freeform 6"/>
          <p:cNvSpPr>
            <a:spLocks/>
          </p:cNvSpPr>
          <p:nvPr/>
        </p:nvSpPr>
        <p:spPr bwMode="auto">
          <a:xfrm>
            <a:off x="2890717" y="2562468"/>
            <a:ext cx="2029491" cy="768599"/>
          </a:xfrm>
          <a:custGeom>
            <a:avLst/>
            <a:gdLst>
              <a:gd name="T0" fmla="*/ 323 w 361"/>
              <a:gd name="T1" fmla="*/ 117 h 197"/>
              <a:gd name="T2" fmla="*/ 323 w 361"/>
              <a:gd name="T3" fmla="*/ 117 h 197"/>
              <a:gd name="T4" fmla="*/ 274 w 361"/>
              <a:gd name="T5" fmla="*/ 68 h 197"/>
              <a:gd name="T6" fmla="*/ 271 w 361"/>
              <a:gd name="T7" fmla="*/ 68 h 197"/>
              <a:gd name="T8" fmla="*/ 195 w 361"/>
              <a:gd name="T9" fmla="*/ 0 h 197"/>
              <a:gd name="T10" fmla="*/ 118 w 361"/>
              <a:gd name="T11" fmla="*/ 69 h 197"/>
              <a:gd name="T12" fmla="*/ 96 w 361"/>
              <a:gd name="T13" fmla="*/ 64 h 197"/>
              <a:gd name="T14" fmla="*/ 37 w 361"/>
              <a:gd name="T15" fmla="*/ 117 h 197"/>
              <a:gd name="T16" fmla="*/ 0 w 361"/>
              <a:gd name="T17" fmla="*/ 157 h 197"/>
              <a:gd name="T18" fmla="*/ 40 w 361"/>
              <a:gd name="T19" fmla="*/ 197 h 197"/>
              <a:gd name="T20" fmla="*/ 320 w 361"/>
              <a:gd name="T21" fmla="*/ 197 h 197"/>
              <a:gd name="T22" fmla="*/ 320 w 361"/>
              <a:gd name="T23" fmla="*/ 197 h 197"/>
              <a:gd name="T24" fmla="*/ 321 w 361"/>
              <a:gd name="T25" fmla="*/ 197 h 197"/>
              <a:gd name="T26" fmla="*/ 361 w 361"/>
              <a:gd name="T27" fmla="*/ 157 h 197"/>
              <a:gd name="T28" fmla="*/ 323 w 361"/>
              <a:gd name="T29" fmla="*/ 11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1" h="197">
                <a:moveTo>
                  <a:pt x="323" y="117"/>
                </a:moveTo>
                <a:cubicBezTo>
                  <a:pt x="323" y="117"/>
                  <a:pt x="323" y="117"/>
                  <a:pt x="323" y="117"/>
                </a:cubicBezTo>
                <a:cubicBezTo>
                  <a:pt x="323" y="90"/>
                  <a:pt x="301" y="68"/>
                  <a:pt x="274" y="68"/>
                </a:cubicBezTo>
                <a:cubicBezTo>
                  <a:pt x="273" y="68"/>
                  <a:pt x="272" y="68"/>
                  <a:pt x="271" y="68"/>
                </a:cubicBezTo>
                <a:cubicBezTo>
                  <a:pt x="266" y="30"/>
                  <a:pt x="234" y="0"/>
                  <a:pt x="195" y="0"/>
                </a:cubicBezTo>
                <a:cubicBezTo>
                  <a:pt x="155" y="0"/>
                  <a:pt x="123" y="30"/>
                  <a:pt x="118" y="69"/>
                </a:cubicBezTo>
                <a:cubicBezTo>
                  <a:pt x="112" y="66"/>
                  <a:pt x="104" y="64"/>
                  <a:pt x="96" y="64"/>
                </a:cubicBezTo>
                <a:cubicBezTo>
                  <a:pt x="66" y="64"/>
                  <a:pt x="41" y="87"/>
                  <a:pt x="37" y="117"/>
                </a:cubicBezTo>
                <a:cubicBezTo>
                  <a:pt x="16" y="118"/>
                  <a:pt x="0" y="136"/>
                  <a:pt x="0" y="157"/>
                </a:cubicBezTo>
                <a:cubicBezTo>
                  <a:pt x="0" y="179"/>
                  <a:pt x="18" y="197"/>
                  <a:pt x="40" y="197"/>
                </a:cubicBezTo>
                <a:cubicBezTo>
                  <a:pt x="320" y="197"/>
                  <a:pt x="320" y="197"/>
                  <a:pt x="320" y="197"/>
                </a:cubicBezTo>
                <a:cubicBezTo>
                  <a:pt x="320" y="197"/>
                  <a:pt x="320" y="197"/>
                  <a:pt x="320" y="197"/>
                </a:cubicBezTo>
                <a:cubicBezTo>
                  <a:pt x="320" y="197"/>
                  <a:pt x="320" y="197"/>
                  <a:pt x="321" y="197"/>
                </a:cubicBezTo>
                <a:cubicBezTo>
                  <a:pt x="343" y="197"/>
                  <a:pt x="361" y="179"/>
                  <a:pt x="361" y="157"/>
                </a:cubicBezTo>
                <a:cubicBezTo>
                  <a:pt x="361" y="135"/>
                  <a:pt x="344" y="118"/>
                  <a:pt x="323" y="117"/>
                </a:cubicBezTo>
                <a:close/>
              </a:path>
            </a:pathLst>
          </a:custGeom>
          <a:solidFill>
            <a:schemeClr val="bg1"/>
          </a:solidFill>
          <a:ln w="57150" cmpd="sng">
            <a:solidFill>
              <a:schemeClr val="accent3">
                <a:lumMod val="60000"/>
                <a:lumOff val="40000"/>
              </a:schemeClr>
            </a:solidFill>
          </a:ln>
        </p:spPr>
        <p:txBody>
          <a:bodyPr vert="horz" wrap="square" lIns="57545" tIns="28770" rIns="57545" bIns="28770" numCol="1" anchor="t" anchorCtr="0" compatLnSpc="1">
            <a:prstTxWarp prst="textNoShape">
              <a:avLst/>
            </a:prstTxWarp>
          </a:bodyPr>
          <a:lstStyle/>
          <a:p>
            <a:endParaRPr lang="en-US" sz="1350" dirty="0">
              <a:solidFill>
                <a:schemeClr val="bg1"/>
              </a:solidFill>
              <a:latin typeface="BentonSans Medium" panose="02000603000000020004" pitchFamily="2" charset="0"/>
            </a:endParaRPr>
          </a:p>
        </p:txBody>
      </p:sp>
      <p:sp>
        <p:nvSpPr>
          <p:cNvPr id="11" name="Can 5"/>
          <p:cNvSpPr/>
          <p:nvPr/>
        </p:nvSpPr>
        <p:spPr>
          <a:xfrm>
            <a:off x="3147758" y="2854357"/>
            <a:ext cx="382860" cy="298352"/>
          </a:xfrm>
          <a:prstGeom prst="ca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chemeClr val="accent4">
                    <a:lumMod val="60000"/>
                    <a:lumOff val="40000"/>
                  </a:schemeClr>
                </a:solidFill>
                <a:latin typeface="Arial" pitchFamily="34" charset="0"/>
                <a:cs typeface="Arial" pitchFamily="34" charset="0"/>
              </a:rPr>
              <a:t>BizX</a:t>
            </a:r>
          </a:p>
        </p:txBody>
      </p:sp>
      <p:sp>
        <p:nvSpPr>
          <p:cNvPr id="12" name="Rectangle 11"/>
          <p:cNvSpPr/>
          <p:nvPr/>
        </p:nvSpPr>
        <p:spPr>
          <a:xfrm>
            <a:off x="2673500" y="2172271"/>
            <a:ext cx="2538879" cy="369247"/>
          </a:xfrm>
          <a:prstGeom prst="rect">
            <a:avLst/>
          </a:prstGeom>
        </p:spPr>
        <p:txBody>
          <a:bodyPr wrap="square">
            <a:spAutoFit/>
          </a:bodyPr>
          <a:lstStyle/>
          <a:p>
            <a:pPr lvl="0" algn="ctr"/>
            <a:r>
              <a:rPr lang="en-US" sz="900" b="1" dirty="0">
                <a:solidFill>
                  <a:srgbClr val="000000"/>
                </a:solidFill>
                <a:latin typeface="Arial" pitchFamily="34" charset="0"/>
                <a:cs typeface="Arial" pitchFamily="34" charset="0"/>
              </a:rPr>
              <a:t>Instance:  </a:t>
            </a:r>
            <a:r>
              <a:rPr lang="en-US" sz="900" dirty="0" err="1"/>
              <a:t>clientnameDev</a:t>
            </a:r>
            <a:endParaRPr lang="en-US" sz="900" dirty="0"/>
          </a:p>
          <a:p>
            <a:pPr lvl="0" algn="ctr"/>
            <a:r>
              <a:rPr lang="en-US" sz="900" b="1" dirty="0">
                <a:latin typeface="Arial" pitchFamily="34" charset="0"/>
                <a:cs typeface="Arial" pitchFamily="34" charset="0"/>
              </a:rPr>
              <a:t>Preview</a:t>
            </a:r>
          </a:p>
        </p:txBody>
      </p:sp>
      <p:sp>
        <p:nvSpPr>
          <p:cNvPr id="13" name="Can 7"/>
          <p:cNvSpPr/>
          <p:nvPr/>
        </p:nvSpPr>
        <p:spPr>
          <a:xfrm>
            <a:off x="3622263" y="2854357"/>
            <a:ext cx="382860" cy="298352"/>
          </a:xfrm>
          <a:prstGeom prst="ca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chemeClr val="accent4">
                    <a:lumMod val="60000"/>
                    <a:lumOff val="40000"/>
                  </a:schemeClr>
                </a:solidFill>
                <a:latin typeface="Arial" pitchFamily="34" charset="0"/>
                <a:cs typeface="Arial" pitchFamily="34" charset="0"/>
              </a:rPr>
              <a:t>RMK</a:t>
            </a:r>
          </a:p>
        </p:txBody>
      </p:sp>
      <p:sp>
        <p:nvSpPr>
          <p:cNvPr id="14" name="Can 8"/>
          <p:cNvSpPr/>
          <p:nvPr/>
        </p:nvSpPr>
        <p:spPr>
          <a:xfrm>
            <a:off x="3905441" y="3032840"/>
            <a:ext cx="382860" cy="298352"/>
          </a:xfrm>
          <a:prstGeom prst="ca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chemeClr val="accent4">
                    <a:lumMod val="60000"/>
                    <a:lumOff val="40000"/>
                  </a:schemeClr>
                </a:solidFill>
                <a:latin typeface="Arial" pitchFamily="34" charset="0"/>
                <a:cs typeface="Arial" pitchFamily="34" charset="0"/>
              </a:rPr>
              <a:t>LMS</a:t>
            </a:r>
          </a:p>
        </p:txBody>
      </p:sp>
      <p:sp>
        <p:nvSpPr>
          <p:cNvPr id="15" name="Can 9"/>
          <p:cNvSpPr/>
          <p:nvPr/>
        </p:nvSpPr>
        <p:spPr>
          <a:xfrm>
            <a:off x="4118494" y="2847332"/>
            <a:ext cx="382860" cy="298352"/>
          </a:xfrm>
          <a:prstGeom prst="ca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chemeClr val="accent4">
                    <a:lumMod val="60000"/>
                    <a:lumOff val="40000"/>
                  </a:schemeClr>
                </a:solidFill>
                <a:latin typeface="Arial" pitchFamily="34" charset="0"/>
                <a:cs typeface="Arial" pitchFamily="34" charset="0"/>
              </a:rPr>
              <a:t>JAM</a:t>
            </a:r>
          </a:p>
        </p:txBody>
      </p:sp>
      <p:sp>
        <p:nvSpPr>
          <p:cNvPr id="16" name="Can 10"/>
          <p:cNvSpPr/>
          <p:nvPr/>
        </p:nvSpPr>
        <p:spPr>
          <a:xfrm>
            <a:off x="4405137" y="2996445"/>
            <a:ext cx="440483" cy="298352"/>
          </a:xfrm>
          <a:prstGeom prst="ca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chemeClr val="accent4">
                    <a:lumMod val="60000"/>
                    <a:lumOff val="40000"/>
                  </a:schemeClr>
                </a:solidFill>
                <a:latin typeface="Arial" pitchFamily="34" charset="0"/>
                <a:cs typeface="Arial" pitchFamily="34" charset="0"/>
              </a:rPr>
              <a:t>**WFA</a:t>
            </a:r>
          </a:p>
        </p:txBody>
      </p:sp>
      <p:sp>
        <p:nvSpPr>
          <p:cNvPr id="17" name="Can 11"/>
          <p:cNvSpPr/>
          <p:nvPr/>
        </p:nvSpPr>
        <p:spPr>
          <a:xfrm>
            <a:off x="3372264" y="3032839"/>
            <a:ext cx="382860" cy="298352"/>
          </a:xfrm>
          <a:prstGeom prst="ca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chemeClr val="accent4">
                    <a:lumMod val="60000"/>
                    <a:lumOff val="40000"/>
                  </a:schemeClr>
                </a:solidFill>
                <a:latin typeface="Arial" pitchFamily="34" charset="0"/>
                <a:cs typeface="Arial" pitchFamily="34" charset="0"/>
              </a:rPr>
              <a:t>ONB</a:t>
            </a:r>
          </a:p>
        </p:txBody>
      </p:sp>
      <p:sp>
        <p:nvSpPr>
          <p:cNvPr id="18" name="Freeform 6"/>
          <p:cNvSpPr>
            <a:spLocks/>
          </p:cNvSpPr>
          <p:nvPr/>
        </p:nvSpPr>
        <p:spPr bwMode="auto">
          <a:xfrm>
            <a:off x="6668671" y="4349251"/>
            <a:ext cx="2029491" cy="763016"/>
          </a:xfrm>
          <a:custGeom>
            <a:avLst/>
            <a:gdLst>
              <a:gd name="T0" fmla="*/ 323 w 361"/>
              <a:gd name="T1" fmla="*/ 117 h 197"/>
              <a:gd name="T2" fmla="*/ 323 w 361"/>
              <a:gd name="T3" fmla="*/ 117 h 197"/>
              <a:gd name="T4" fmla="*/ 274 w 361"/>
              <a:gd name="T5" fmla="*/ 68 h 197"/>
              <a:gd name="T6" fmla="*/ 271 w 361"/>
              <a:gd name="T7" fmla="*/ 68 h 197"/>
              <a:gd name="T8" fmla="*/ 195 w 361"/>
              <a:gd name="T9" fmla="*/ 0 h 197"/>
              <a:gd name="T10" fmla="*/ 118 w 361"/>
              <a:gd name="T11" fmla="*/ 69 h 197"/>
              <a:gd name="T12" fmla="*/ 96 w 361"/>
              <a:gd name="T13" fmla="*/ 64 h 197"/>
              <a:gd name="T14" fmla="*/ 37 w 361"/>
              <a:gd name="T15" fmla="*/ 117 h 197"/>
              <a:gd name="T16" fmla="*/ 0 w 361"/>
              <a:gd name="T17" fmla="*/ 157 h 197"/>
              <a:gd name="T18" fmla="*/ 40 w 361"/>
              <a:gd name="T19" fmla="*/ 197 h 197"/>
              <a:gd name="T20" fmla="*/ 320 w 361"/>
              <a:gd name="T21" fmla="*/ 197 h 197"/>
              <a:gd name="T22" fmla="*/ 320 w 361"/>
              <a:gd name="T23" fmla="*/ 197 h 197"/>
              <a:gd name="T24" fmla="*/ 321 w 361"/>
              <a:gd name="T25" fmla="*/ 197 h 197"/>
              <a:gd name="T26" fmla="*/ 361 w 361"/>
              <a:gd name="T27" fmla="*/ 157 h 197"/>
              <a:gd name="T28" fmla="*/ 323 w 361"/>
              <a:gd name="T29" fmla="*/ 11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1" h="197">
                <a:moveTo>
                  <a:pt x="323" y="117"/>
                </a:moveTo>
                <a:cubicBezTo>
                  <a:pt x="323" y="117"/>
                  <a:pt x="323" y="117"/>
                  <a:pt x="323" y="117"/>
                </a:cubicBezTo>
                <a:cubicBezTo>
                  <a:pt x="323" y="90"/>
                  <a:pt x="301" y="68"/>
                  <a:pt x="274" y="68"/>
                </a:cubicBezTo>
                <a:cubicBezTo>
                  <a:pt x="273" y="68"/>
                  <a:pt x="272" y="68"/>
                  <a:pt x="271" y="68"/>
                </a:cubicBezTo>
                <a:cubicBezTo>
                  <a:pt x="266" y="30"/>
                  <a:pt x="234" y="0"/>
                  <a:pt x="195" y="0"/>
                </a:cubicBezTo>
                <a:cubicBezTo>
                  <a:pt x="155" y="0"/>
                  <a:pt x="123" y="30"/>
                  <a:pt x="118" y="69"/>
                </a:cubicBezTo>
                <a:cubicBezTo>
                  <a:pt x="112" y="66"/>
                  <a:pt x="104" y="64"/>
                  <a:pt x="96" y="64"/>
                </a:cubicBezTo>
                <a:cubicBezTo>
                  <a:pt x="66" y="64"/>
                  <a:pt x="41" y="87"/>
                  <a:pt x="37" y="117"/>
                </a:cubicBezTo>
                <a:cubicBezTo>
                  <a:pt x="16" y="118"/>
                  <a:pt x="0" y="136"/>
                  <a:pt x="0" y="157"/>
                </a:cubicBezTo>
                <a:cubicBezTo>
                  <a:pt x="0" y="179"/>
                  <a:pt x="18" y="197"/>
                  <a:pt x="40" y="197"/>
                </a:cubicBezTo>
                <a:cubicBezTo>
                  <a:pt x="320" y="197"/>
                  <a:pt x="320" y="197"/>
                  <a:pt x="320" y="197"/>
                </a:cubicBezTo>
                <a:cubicBezTo>
                  <a:pt x="320" y="197"/>
                  <a:pt x="320" y="197"/>
                  <a:pt x="320" y="197"/>
                </a:cubicBezTo>
                <a:cubicBezTo>
                  <a:pt x="320" y="197"/>
                  <a:pt x="320" y="197"/>
                  <a:pt x="321" y="197"/>
                </a:cubicBezTo>
                <a:cubicBezTo>
                  <a:pt x="343" y="197"/>
                  <a:pt x="361" y="179"/>
                  <a:pt x="361" y="157"/>
                </a:cubicBezTo>
                <a:cubicBezTo>
                  <a:pt x="361" y="135"/>
                  <a:pt x="344" y="118"/>
                  <a:pt x="323" y="117"/>
                </a:cubicBezTo>
                <a:close/>
              </a:path>
            </a:pathLst>
          </a:custGeom>
          <a:solidFill>
            <a:schemeClr val="bg1"/>
          </a:solidFill>
          <a:ln w="57150" cmpd="sng">
            <a:solidFill>
              <a:schemeClr val="accent3">
                <a:lumMod val="60000"/>
                <a:lumOff val="40000"/>
              </a:schemeClr>
            </a:solidFill>
          </a:ln>
        </p:spPr>
        <p:txBody>
          <a:bodyPr vert="horz" wrap="square" lIns="57545" tIns="28770" rIns="57545" bIns="28770" numCol="1" anchor="t" anchorCtr="0" compatLnSpc="1">
            <a:prstTxWarp prst="textNoShape">
              <a:avLst/>
            </a:prstTxWarp>
          </a:bodyPr>
          <a:lstStyle/>
          <a:p>
            <a:endParaRPr lang="en-US" sz="1350" dirty="0">
              <a:solidFill>
                <a:schemeClr val="bg1"/>
              </a:solidFill>
              <a:latin typeface="BentonSans Medium" panose="02000603000000020004" pitchFamily="2" charset="0"/>
            </a:endParaRPr>
          </a:p>
        </p:txBody>
      </p:sp>
      <p:sp>
        <p:nvSpPr>
          <p:cNvPr id="19" name="Rectangle 18"/>
          <p:cNvSpPr/>
          <p:nvPr/>
        </p:nvSpPr>
        <p:spPr>
          <a:xfrm>
            <a:off x="6473309" y="3947795"/>
            <a:ext cx="2538879" cy="369247"/>
          </a:xfrm>
          <a:prstGeom prst="rect">
            <a:avLst/>
          </a:prstGeom>
        </p:spPr>
        <p:txBody>
          <a:bodyPr wrap="square">
            <a:spAutoFit/>
          </a:bodyPr>
          <a:lstStyle/>
          <a:p>
            <a:pPr lvl="0" algn="ctr"/>
            <a:r>
              <a:rPr lang="en-US" sz="900" b="1" dirty="0">
                <a:solidFill>
                  <a:srgbClr val="000000"/>
                </a:solidFill>
                <a:latin typeface="Arial" pitchFamily="34" charset="0"/>
                <a:cs typeface="Arial" pitchFamily="34" charset="0"/>
              </a:rPr>
              <a:t>Instance:  </a:t>
            </a:r>
            <a:r>
              <a:rPr lang="en-US" sz="900" dirty="0" err="1"/>
              <a:t>clientnameQA</a:t>
            </a:r>
            <a:endParaRPr lang="en-US" sz="900" dirty="0"/>
          </a:p>
          <a:p>
            <a:pPr lvl="0" algn="ctr"/>
            <a:r>
              <a:rPr lang="en-US" sz="900" b="1" dirty="0">
                <a:latin typeface="Arial" pitchFamily="34" charset="0"/>
                <a:cs typeface="Arial" pitchFamily="34" charset="0"/>
              </a:rPr>
              <a:t>Quality Assurance</a:t>
            </a:r>
          </a:p>
        </p:txBody>
      </p:sp>
      <p:sp>
        <p:nvSpPr>
          <p:cNvPr id="20" name="Freeform 6"/>
          <p:cNvSpPr>
            <a:spLocks/>
          </p:cNvSpPr>
          <p:nvPr/>
        </p:nvSpPr>
        <p:spPr bwMode="auto">
          <a:xfrm>
            <a:off x="6643589" y="2550981"/>
            <a:ext cx="2029491" cy="803708"/>
          </a:xfrm>
          <a:custGeom>
            <a:avLst/>
            <a:gdLst>
              <a:gd name="T0" fmla="*/ 323 w 361"/>
              <a:gd name="T1" fmla="*/ 117 h 197"/>
              <a:gd name="T2" fmla="*/ 323 w 361"/>
              <a:gd name="T3" fmla="*/ 117 h 197"/>
              <a:gd name="T4" fmla="*/ 274 w 361"/>
              <a:gd name="T5" fmla="*/ 68 h 197"/>
              <a:gd name="T6" fmla="*/ 271 w 361"/>
              <a:gd name="T7" fmla="*/ 68 h 197"/>
              <a:gd name="T8" fmla="*/ 195 w 361"/>
              <a:gd name="T9" fmla="*/ 0 h 197"/>
              <a:gd name="T10" fmla="*/ 118 w 361"/>
              <a:gd name="T11" fmla="*/ 69 h 197"/>
              <a:gd name="T12" fmla="*/ 96 w 361"/>
              <a:gd name="T13" fmla="*/ 64 h 197"/>
              <a:gd name="T14" fmla="*/ 37 w 361"/>
              <a:gd name="T15" fmla="*/ 117 h 197"/>
              <a:gd name="T16" fmla="*/ 0 w 361"/>
              <a:gd name="T17" fmla="*/ 157 h 197"/>
              <a:gd name="T18" fmla="*/ 40 w 361"/>
              <a:gd name="T19" fmla="*/ 197 h 197"/>
              <a:gd name="T20" fmla="*/ 320 w 361"/>
              <a:gd name="T21" fmla="*/ 197 h 197"/>
              <a:gd name="T22" fmla="*/ 320 w 361"/>
              <a:gd name="T23" fmla="*/ 197 h 197"/>
              <a:gd name="T24" fmla="*/ 321 w 361"/>
              <a:gd name="T25" fmla="*/ 197 h 197"/>
              <a:gd name="T26" fmla="*/ 361 w 361"/>
              <a:gd name="T27" fmla="*/ 157 h 197"/>
              <a:gd name="T28" fmla="*/ 323 w 361"/>
              <a:gd name="T29" fmla="*/ 11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1" h="197">
                <a:moveTo>
                  <a:pt x="323" y="117"/>
                </a:moveTo>
                <a:cubicBezTo>
                  <a:pt x="323" y="117"/>
                  <a:pt x="323" y="117"/>
                  <a:pt x="323" y="117"/>
                </a:cubicBezTo>
                <a:cubicBezTo>
                  <a:pt x="323" y="90"/>
                  <a:pt x="301" y="68"/>
                  <a:pt x="274" y="68"/>
                </a:cubicBezTo>
                <a:cubicBezTo>
                  <a:pt x="273" y="68"/>
                  <a:pt x="272" y="68"/>
                  <a:pt x="271" y="68"/>
                </a:cubicBezTo>
                <a:cubicBezTo>
                  <a:pt x="266" y="30"/>
                  <a:pt x="234" y="0"/>
                  <a:pt x="195" y="0"/>
                </a:cubicBezTo>
                <a:cubicBezTo>
                  <a:pt x="155" y="0"/>
                  <a:pt x="123" y="30"/>
                  <a:pt x="118" y="69"/>
                </a:cubicBezTo>
                <a:cubicBezTo>
                  <a:pt x="112" y="66"/>
                  <a:pt x="104" y="64"/>
                  <a:pt x="96" y="64"/>
                </a:cubicBezTo>
                <a:cubicBezTo>
                  <a:pt x="66" y="64"/>
                  <a:pt x="41" y="87"/>
                  <a:pt x="37" y="117"/>
                </a:cubicBezTo>
                <a:cubicBezTo>
                  <a:pt x="16" y="118"/>
                  <a:pt x="0" y="136"/>
                  <a:pt x="0" y="157"/>
                </a:cubicBezTo>
                <a:cubicBezTo>
                  <a:pt x="0" y="179"/>
                  <a:pt x="18" y="197"/>
                  <a:pt x="40" y="197"/>
                </a:cubicBezTo>
                <a:cubicBezTo>
                  <a:pt x="320" y="197"/>
                  <a:pt x="320" y="197"/>
                  <a:pt x="320" y="197"/>
                </a:cubicBezTo>
                <a:cubicBezTo>
                  <a:pt x="320" y="197"/>
                  <a:pt x="320" y="197"/>
                  <a:pt x="320" y="197"/>
                </a:cubicBezTo>
                <a:cubicBezTo>
                  <a:pt x="320" y="197"/>
                  <a:pt x="320" y="197"/>
                  <a:pt x="321" y="197"/>
                </a:cubicBezTo>
                <a:cubicBezTo>
                  <a:pt x="343" y="197"/>
                  <a:pt x="361" y="179"/>
                  <a:pt x="361" y="157"/>
                </a:cubicBezTo>
                <a:cubicBezTo>
                  <a:pt x="361" y="135"/>
                  <a:pt x="344" y="118"/>
                  <a:pt x="323" y="117"/>
                </a:cubicBezTo>
                <a:close/>
              </a:path>
            </a:pathLst>
          </a:custGeom>
          <a:solidFill>
            <a:schemeClr val="bg1"/>
          </a:solidFill>
          <a:ln w="57150" cmpd="sng">
            <a:solidFill>
              <a:schemeClr val="accent3">
                <a:lumMod val="60000"/>
                <a:lumOff val="40000"/>
              </a:schemeClr>
            </a:solidFill>
          </a:ln>
        </p:spPr>
        <p:txBody>
          <a:bodyPr vert="horz" wrap="square" lIns="57545" tIns="28770" rIns="57545" bIns="28770" numCol="1" anchor="t" anchorCtr="0" compatLnSpc="1">
            <a:prstTxWarp prst="textNoShape">
              <a:avLst/>
            </a:prstTxWarp>
          </a:bodyPr>
          <a:lstStyle/>
          <a:p>
            <a:endParaRPr lang="en-US" sz="1350" dirty="0">
              <a:solidFill>
                <a:schemeClr val="bg1"/>
              </a:solidFill>
              <a:latin typeface="BentonSans Medium" panose="02000603000000020004" pitchFamily="2" charset="0"/>
            </a:endParaRPr>
          </a:p>
        </p:txBody>
      </p:sp>
      <p:sp>
        <p:nvSpPr>
          <p:cNvPr id="21" name="Can 21"/>
          <p:cNvSpPr/>
          <p:nvPr/>
        </p:nvSpPr>
        <p:spPr>
          <a:xfrm>
            <a:off x="6900630" y="2877982"/>
            <a:ext cx="387225" cy="274727"/>
          </a:xfrm>
          <a:prstGeom prst="ca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chemeClr val="accent4">
                    <a:lumMod val="60000"/>
                    <a:lumOff val="40000"/>
                  </a:schemeClr>
                </a:solidFill>
                <a:latin typeface="Arial" pitchFamily="34" charset="0"/>
                <a:cs typeface="Arial" pitchFamily="34" charset="0"/>
              </a:rPr>
              <a:t>BizX</a:t>
            </a:r>
          </a:p>
        </p:txBody>
      </p:sp>
      <p:sp>
        <p:nvSpPr>
          <p:cNvPr id="22" name="Rectangle 21"/>
          <p:cNvSpPr/>
          <p:nvPr/>
        </p:nvSpPr>
        <p:spPr>
          <a:xfrm>
            <a:off x="6426373" y="2181249"/>
            <a:ext cx="2538879" cy="369247"/>
          </a:xfrm>
          <a:prstGeom prst="rect">
            <a:avLst/>
          </a:prstGeom>
        </p:spPr>
        <p:txBody>
          <a:bodyPr wrap="square">
            <a:spAutoFit/>
          </a:bodyPr>
          <a:lstStyle/>
          <a:p>
            <a:pPr lvl="0" algn="ctr"/>
            <a:r>
              <a:rPr lang="en-US" sz="900" b="1" dirty="0">
                <a:solidFill>
                  <a:srgbClr val="000000"/>
                </a:solidFill>
                <a:latin typeface="Arial" pitchFamily="34" charset="0"/>
                <a:cs typeface="Arial" pitchFamily="34" charset="0"/>
              </a:rPr>
              <a:t>Instance:  </a:t>
            </a:r>
            <a:r>
              <a:rPr lang="en-US" sz="900" dirty="0" err="1"/>
              <a:t>clientnameProd</a:t>
            </a:r>
            <a:endParaRPr lang="en-US" sz="900" dirty="0"/>
          </a:p>
          <a:p>
            <a:pPr lvl="0" algn="ctr"/>
            <a:r>
              <a:rPr lang="en-US" sz="900" b="1" dirty="0">
                <a:latin typeface="Arial" pitchFamily="34" charset="0"/>
                <a:cs typeface="Arial" pitchFamily="34" charset="0"/>
              </a:rPr>
              <a:t>Production</a:t>
            </a:r>
          </a:p>
        </p:txBody>
      </p:sp>
      <p:sp>
        <p:nvSpPr>
          <p:cNvPr id="23" name="Can 23"/>
          <p:cNvSpPr/>
          <p:nvPr/>
        </p:nvSpPr>
        <p:spPr>
          <a:xfrm>
            <a:off x="7375135" y="2877982"/>
            <a:ext cx="387225" cy="274727"/>
          </a:xfrm>
          <a:prstGeom prst="ca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chemeClr val="accent4">
                    <a:lumMod val="60000"/>
                    <a:lumOff val="40000"/>
                  </a:schemeClr>
                </a:solidFill>
                <a:latin typeface="Arial" pitchFamily="34" charset="0"/>
                <a:cs typeface="Arial" pitchFamily="34" charset="0"/>
              </a:rPr>
              <a:t>RMK</a:t>
            </a:r>
          </a:p>
        </p:txBody>
      </p:sp>
      <p:sp>
        <p:nvSpPr>
          <p:cNvPr id="24" name="Can 24"/>
          <p:cNvSpPr/>
          <p:nvPr/>
        </p:nvSpPr>
        <p:spPr>
          <a:xfrm>
            <a:off x="7658313" y="3056465"/>
            <a:ext cx="387225" cy="274727"/>
          </a:xfrm>
          <a:prstGeom prst="ca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chemeClr val="accent4">
                    <a:lumMod val="60000"/>
                    <a:lumOff val="40000"/>
                  </a:schemeClr>
                </a:solidFill>
                <a:latin typeface="Arial" pitchFamily="34" charset="0"/>
                <a:cs typeface="Arial" pitchFamily="34" charset="0"/>
              </a:rPr>
              <a:t>LMS</a:t>
            </a:r>
          </a:p>
        </p:txBody>
      </p:sp>
      <p:sp>
        <p:nvSpPr>
          <p:cNvPr id="25" name="Can 25"/>
          <p:cNvSpPr/>
          <p:nvPr/>
        </p:nvSpPr>
        <p:spPr>
          <a:xfrm>
            <a:off x="7871366" y="2870956"/>
            <a:ext cx="387225" cy="274727"/>
          </a:xfrm>
          <a:prstGeom prst="ca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chemeClr val="accent4">
                    <a:lumMod val="60000"/>
                    <a:lumOff val="40000"/>
                  </a:schemeClr>
                </a:solidFill>
                <a:latin typeface="Arial" pitchFamily="34" charset="0"/>
                <a:cs typeface="Arial" pitchFamily="34" charset="0"/>
              </a:rPr>
              <a:t>JAM</a:t>
            </a:r>
          </a:p>
        </p:txBody>
      </p:sp>
      <p:sp>
        <p:nvSpPr>
          <p:cNvPr id="26" name="Can 27"/>
          <p:cNvSpPr/>
          <p:nvPr/>
        </p:nvSpPr>
        <p:spPr>
          <a:xfrm>
            <a:off x="8158010" y="3020069"/>
            <a:ext cx="387225" cy="274727"/>
          </a:xfrm>
          <a:prstGeom prst="ca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chemeClr val="accent4">
                    <a:lumMod val="60000"/>
                    <a:lumOff val="40000"/>
                  </a:schemeClr>
                </a:solidFill>
                <a:latin typeface="Arial" pitchFamily="34" charset="0"/>
                <a:cs typeface="Arial" pitchFamily="34" charset="0"/>
              </a:rPr>
              <a:t>WFA</a:t>
            </a:r>
          </a:p>
        </p:txBody>
      </p:sp>
      <p:sp>
        <p:nvSpPr>
          <p:cNvPr id="27" name="Can 28"/>
          <p:cNvSpPr/>
          <p:nvPr/>
        </p:nvSpPr>
        <p:spPr>
          <a:xfrm>
            <a:off x="7125136" y="3056464"/>
            <a:ext cx="387225" cy="274727"/>
          </a:xfrm>
          <a:prstGeom prst="ca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chemeClr val="accent4">
                    <a:lumMod val="60000"/>
                    <a:lumOff val="40000"/>
                  </a:schemeClr>
                </a:solidFill>
                <a:latin typeface="Arial" pitchFamily="34" charset="0"/>
                <a:cs typeface="Arial" pitchFamily="34" charset="0"/>
              </a:rPr>
              <a:t>ONB</a:t>
            </a:r>
          </a:p>
        </p:txBody>
      </p:sp>
      <p:sp>
        <p:nvSpPr>
          <p:cNvPr id="28" name="Rectangle 27"/>
          <p:cNvSpPr/>
          <p:nvPr/>
        </p:nvSpPr>
        <p:spPr>
          <a:xfrm>
            <a:off x="2595989" y="1613748"/>
            <a:ext cx="2538879" cy="461558"/>
          </a:xfrm>
          <a:prstGeom prst="rect">
            <a:avLst/>
          </a:prstGeom>
        </p:spPr>
        <p:txBody>
          <a:bodyPr wrap="square">
            <a:spAutoFit/>
          </a:bodyPr>
          <a:lstStyle/>
          <a:p>
            <a:pPr lvl="0" algn="ctr"/>
            <a:r>
              <a:rPr lang="en-US" sz="1200" b="1" dirty="0">
                <a:solidFill>
                  <a:srgbClr val="FF0000"/>
                </a:solidFill>
                <a:latin typeface="Arial" pitchFamily="34" charset="0"/>
                <a:cs typeface="Arial" pitchFamily="34" charset="0"/>
              </a:rPr>
              <a:t>*PREVIEW STACK</a:t>
            </a:r>
          </a:p>
          <a:p>
            <a:pPr lvl="0" algn="ctr"/>
            <a:r>
              <a:rPr lang="en-US" sz="1200" b="1" dirty="0">
                <a:solidFill>
                  <a:srgbClr val="FF0000"/>
                </a:solidFill>
                <a:latin typeface="Arial" pitchFamily="34" charset="0"/>
                <a:cs typeface="Arial" pitchFamily="34" charset="0"/>
              </a:rPr>
              <a:t>(DC4 Preview)</a:t>
            </a:r>
          </a:p>
        </p:txBody>
      </p:sp>
      <p:sp>
        <p:nvSpPr>
          <p:cNvPr id="29" name="Rectangle 28"/>
          <p:cNvSpPr/>
          <p:nvPr/>
        </p:nvSpPr>
        <p:spPr>
          <a:xfrm>
            <a:off x="6451276" y="1670188"/>
            <a:ext cx="2538879" cy="461558"/>
          </a:xfrm>
          <a:prstGeom prst="rect">
            <a:avLst/>
          </a:prstGeom>
        </p:spPr>
        <p:txBody>
          <a:bodyPr wrap="square">
            <a:spAutoFit/>
          </a:bodyPr>
          <a:lstStyle/>
          <a:p>
            <a:pPr lvl="0" algn="ctr"/>
            <a:r>
              <a:rPr lang="en-US" sz="1200" b="1" dirty="0">
                <a:solidFill>
                  <a:srgbClr val="FF0000"/>
                </a:solidFill>
                <a:latin typeface="Arial" pitchFamily="34" charset="0"/>
                <a:cs typeface="Arial" pitchFamily="34" charset="0"/>
              </a:rPr>
              <a:t>PRODUCTION STACK</a:t>
            </a:r>
          </a:p>
          <a:p>
            <a:pPr lvl="0" algn="ctr"/>
            <a:r>
              <a:rPr lang="en-US" sz="1200" b="1" dirty="0">
                <a:solidFill>
                  <a:srgbClr val="FF0000"/>
                </a:solidFill>
                <a:latin typeface="Arial" pitchFamily="34" charset="0"/>
                <a:cs typeface="Arial" pitchFamily="34" charset="0"/>
              </a:rPr>
              <a:t>(DC4 Production)</a:t>
            </a:r>
          </a:p>
        </p:txBody>
      </p:sp>
      <p:sp>
        <p:nvSpPr>
          <p:cNvPr id="30" name="Can 42"/>
          <p:cNvSpPr/>
          <p:nvPr/>
        </p:nvSpPr>
        <p:spPr>
          <a:xfrm>
            <a:off x="6900630" y="4640233"/>
            <a:ext cx="387225" cy="327510"/>
          </a:xfrm>
          <a:prstGeom prst="ca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chemeClr val="accent4">
                    <a:lumMod val="60000"/>
                    <a:lumOff val="40000"/>
                  </a:schemeClr>
                </a:solidFill>
                <a:latin typeface="Arial" pitchFamily="34" charset="0"/>
                <a:cs typeface="Arial" pitchFamily="34" charset="0"/>
              </a:rPr>
              <a:t>BizX</a:t>
            </a:r>
          </a:p>
        </p:txBody>
      </p:sp>
      <p:sp>
        <p:nvSpPr>
          <p:cNvPr id="31" name="Can 43"/>
          <p:cNvSpPr/>
          <p:nvPr/>
        </p:nvSpPr>
        <p:spPr>
          <a:xfrm>
            <a:off x="7375135" y="4640233"/>
            <a:ext cx="387225" cy="327510"/>
          </a:xfrm>
          <a:prstGeom prst="ca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chemeClr val="accent4">
                    <a:lumMod val="60000"/>
                    <a:lumOff val="40000"/>
                  </a:schemeClr>
                </a:solidFill>
                <a:latin typeface="Arial" pitchFamily="34" charset="0"/>
                <a:cs typeface="Arial" pitchFamily="34" charset="0"/>
              </a:rPr>
              <a:t>RMK</a:t>
            </a:r>
          </a:p>
        </p:txBody>
      </p:sp>
      <p:sp>
        <p:nvSpPr>
          <p:cNvPr id="32" name="Can 44"/>
          <p:cNvSpPr/>
          <p:nvPr/>
        </p:nvSpPr>
        <p:spPr>
          <a:xfrm>
            <a:off x="7658313" y="4818715"/>
            <a:ext cx="387225" cy="327510"/>
          </a:xfrm>
          <a:prstGeom prst="ca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chemeClr val="accent4">
                    <a:lumMod val="60000"/>
                    <a:lumOff val="40000"/>
                  </a:schemeClr>
                </a:solidFill>
                <a:latin typeface="Arial" pitchFamily="34" charset="0"/>
                <a:cs typeface="Arial" pitchFamily="34" charset="0"/>
              </a:rPr>
              <a:t>LMS</a:t>
            </a:r>
          </a:p>
        </p:txBody>
      </p:sp>
      <p:sp>
        <p:nvSpPr>
          <p:cNvPr id="33" name="Can 45"/>
          <p:cNvSpPr/>
          <p:nvPr/>
        </p:nvSpPr>
        <p:spPr>
          <a:xfrm>
            <a:off x="7871366" y="4633206"/>
            <a:ext cx="387225" cy="327510"/>
          </a:xfrm>
          <a:prstGeom prst="ca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chemeClr val="accent4">
                    <a:lumMod val="60000"/>
                    <a:lumOff val="40000"/>
                  </a:schemeClr>
                </a:solidFill>
                <a:latin typeface="Arial" pitchFamily="34" charset="0"/>
                <a:cs typeface="Arial" pitchFamily="34" charset="0"/>
              </a:rPr>
              <a:t>JAM</a:t>
            </a:r>
          </a:p>
        </p:txBody>
      </p:sp>
      <p:sp>
        <p:nvSpPr>
          <p:cNvPr id="35" name="Can 47"/>
          <p:cNvSpPr/>
          <p:nvPr/>
        </p:nvSpPr>
        <p:spPr>
          <a:xfrm>
            <a:off x="7125136" y="4818714"/>
            <a:ext cx="387225" cy="327510"/>
          </a:xfrm>
          <a:prstGeom prst="ca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a:solidFill>
                  <a:schemeClr val="accent4">
                    <a:lumMod val="60000"/>
                    <a:lumOff val="40000"/>
                  </a:schemeClr>
                </a:solidFill>
                <a:latin typeface="Arial" pitchFamily="34" charset="0"/>
                <a:cs typeface="Arial" pitchFamily="34" charset="0"/>
              </a:rPr>
              <a:t>ONB</a:t>
            </a:r>
          </a:p>
        </p:txBody>
      </p:sp>
      <p:sp>
        <p:nvSpPr>
          <p:cNvPr id="36" name="TextBox 35"/>
          <p:cNvSpPr txBox="1"/>
          <p:nvPr/>
        </p:nvSpPr>
        <p:spPr>
          <a:xfrm>
            <a:off x="2890715" y="3525315"/>
            <a:ext cx="1784965" cy="571819"/>
          </a:xfrm>
          <a:prstGeom prst="rect">
            <a:avLst/>
          </a:prstGeom>
          <a:noFill/>
        </p:spPr>
        <p:txBody>
          <a:bodyPr wrap="square" lIns="0" tIns="0" rIns="0" bIns="0" rtlCol="0">
            <a:spAutoFit/>
          </a:bodyPr>
          <a:lstStyle/>
          <a:p>
            <a:pPr fontAlgn="base">
              <a:spcBef>
                <a:spcPts val="450"/>
              </a:spcBef>
              <a:spcAft>
                <a:spcPct val="0"/>
              </a:spcAft>
              <a:buClr>
                <a:srgbClr val="F0AB00"/>
              </a:buClr>
              <a:buSzPct val="80000"/>
            </a:pPr>
            <a:r>
              <a:rPr lang="en-US" sz="825" i="1" kern="0" dirty="0">
                <a:ea typeface="Arial Unicode MS" pitchFamily="34" charset="-128"/>
                <a:cs typeface="Arial Unicode MS" pitchFamily="34" charset="-128"/>
              </a:rPr>
              <a:t>*Receives quarterly releases 30 days in advance of Production Stack</a:t>
            </a:r>
          </a:p>
          <a:p>
            <a:pPr fontAlgn="base">
              <a:spcBef>
                <a:spcPts val="450"/>
              </a:spcBef>
              <a:spcAft>
                <a:spcPct val="0"/>
              </a:spcAft>
              <a:buClr>
                <a:srgbClr val="F0AB00"/>
              </a:buClr>
              <a:buSzPct val="80000"/>
            </a:pPr>
            <a:r>
              <a:rPr lang="en-US" sz="825" i="1" kern="0" dirty="0">
                <a:ea typeface="Arial Unicode MS" pitchFamily="34" charset="-128"/>
                <a:cs typeface="Arial Unicode MS" pitchFamily="34" charset="-128"/>
              </a:rPr>
              <a:t>**Client may leverage a demo cube for WFA in preview stack (optional) </a:t>
            </a:r>
          </a:p>
        </p:txBody>
      </p:sp>
      <p:sp>
        <p:nvSpPr>
          <p:cNvPr id="37" name="Down Arrow 1"/>
          <p:cNvSpPr/>
          <p:nvPr/>
        </p:nvSpPr>
        <p:spPr bwMode="gray">
          <a:xfrm rot="18258484">
            <a:off x="5186158" y="3333476"/>
            <a:ext cx="962235" cy="1713856"/>
          </a:xfrm>
          <a:prstGeom prst="downArrow">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38" name="Down Arrow 39"/>
          <p:cNvSpPr/>
          <p:nvPr/>
        </p:nvSpPr>
        <p:spPr bwMode="gray">
          <a:xfrm rot="10800000">
            <a:off x="6520380" y="3518441"/>
            <a:ext cx="2360542" cy="395485"/>
          </a:xfrm>
          <a:prstGeom prst="downArrow">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39" name="Curved Up Arrow 2"/>
          <p:cNvSpPr/>
          <p:nvPr/>
        </p:nvSpPr>
        <p:spPr bwMode="gray">
          <a:xfrm rot="10800000">
            <a:off x="4719079" y="1347995"/>
            <a:ext cx="2117068" cy="887547"/>
          </a:xfrm>
          <a:prstGeom prst="curvedUpArrow">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0" name="TextBox 39"/>
          <p:cNvSpPr txBox="1"/>
          <p:nvPr/>
        </p:nvSpPr>
        <p:spPr>
          <a:xfrm>
            <a:off x="5252302" y="1579159"/>
            <a:ext cx="1105277" cy="30770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i="1" kern="0" dirty="0">
                <a:ea typeface="Arial Unicode MS" pitchFamily="34" charset="-128"/>
                <a:cs typeface="Arial Unicode MS" pitchFamily="34" charset="-128"/>
              </a:rPr>
              <a:t>Instance Refresh post go live</a:t>
            </a:r>
          </a:p>
        </p:txBody>
      </p:sp>
      <p:sp>
        <p:nvSpPr>
          <p:cNvPr id="41" name="TextBox 40"/>
          <p:cNvSpPr txBox="1"/>
          <p:nvPr/>
        </p:nvSpPr>
        <p:spPr>
          <a:xfrm rot="2106365">
            <a:off x="4931077" y="4000693"/>
            <a:ext cx="1451149" cy="36924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800" i="1" kern="0" dirty="0">
                <a:ea typeface="Arial Unicode MS" pitchFamily="34" charset="-128"/>
                <a:cs typeface="Arial Unicode MS" pitchFamily="34" charset="-128"/>
              </a:rPr>
              <a:t>Migrate configuration into QA instances for UAT when code release is in parity.</a:t>
            </a:r>
          </a:p>
        </p:txBody>
      </p:sp>
      <p:sp>
        <p:nvSpPr>
          <p:cNvPr id="42" name="TextBox 41"/>
          <p:cNvSpPr txBox="1"/>
          <p:nvPr/>
        </p:nvSpPr>
        <p:spPr>
          <a:xfrm>
            <a:off x="7168349" y="3645555"/>
            <a:ext cx="1107174" cy="24616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800" i="1" kern="0" dirty="0">
                <a:ea typeface="Arial Unicode MS" pitchFamily="34" charset="-128"/>
                <a:cs typeface="Arial Unicode MS" pitchFamily="34" charset="-128"/>
              </a:rPr>
              <a:t>Migrate configuration after completion of UAT</a:t>
            </a:r>
          </a:p>
        </p:txBody>
      </p:sp>
      <p:sp>
        <p:nvSpPr>
          <p:cNvPr id="3" name="TextBox 2"/>
          <p:cNvSpPr txBox="1"/>
          <p:nvPr/>
        </p:nvSpPr>
        <p:spPr>
          <a:xfrm>
            <a:off x="6554297" y="5480180"/>
            <a:ext cx="2472763" cy="41540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kern="0" dirty="0">
                <a:ea typeface="Arial Unicode MS" pitchFamily="34" charset="-128"/>
                <a:cs typeface="Arial Unicode MS" pitchFamily="34" charset="-128"/>
              </a:rPr>
              <a:t>Note that there is little benefit in having a QA instance of WFA as the effort to maintain this instance is not worth the value derived in its use.</a:t>
            </a:r>
          </a:p>
        </p:txBody>
      </p:sp>
      <p:sp>
        <p:nvSpPr>
          <p:cNvPr id="44" name="Curved Up Arrow 2"/>
          <p:cNvSpPr/>
          <p:nvPr/>
        </p:nvSpPr>
        <p:spPr bwMode="gray">
          <a:xfrm rot="5885442">
            <a:off x="5427202" y="2807212"/>
            <a:ext cx="2011656" cy="498504"/>
          </a:xfrm>
          <a:prstGeom prst="curvedUpArrow">
            <a:avLst>
              <a:gd name="adj1" fmla="val 25000"/>
              <a:gd name="adj2" fmla="val 50000"/>
              <a:gd name="adj3" fmla="val 29721"/>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Tree>
    <p:extLst>
      <p:ext uri="{BB962C8B-B14F-4D97-AF65-F5344CB8AC3E}">
        <p14:creationId xmlns:p14="http://schemas.microsoft.com/office/powerpoint/2010/main" val="10117389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gray">
          <a:xfrm>
            <a:off x="354240" y="1371283"/>
            <a:ext cx="11192486" cy="4910076"/>
          </a:xfrm>
          <a:prstGeom prst="rect">
            <a:avLst/>
          </a:prstGeom>
          <a:solidFill>
            <a:schemeClr val="accent1">
              <a:lumMod val="40000"/>
              <a:lumOff val="60000"/>
            </a:schemeClr>
          </a:solidFill>
          <a:ln w="12700" algn="ctr">
            <a:solidFill>
              <a:schemeClr val="tx1"/>
            </a:solidFill>
            <a:miter lim="800000"/>
            <a:headEnd/>
            <a:tailEnd/>
          </a:ln>
          <a:effectLst>
            <a:outerShdw blurRad="50800" dist="38100" dir="13500000" algn="br" rotWithShape="0">
              <a:prstClr val="black">
                <a:alpha val="40000"/>
              </a:prstClr>
            </a:outerShdw>
          </a:effectLst>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65" name="Title 1"/>
          <p:cNvSpPr>
            <a:spLocks noGrp="1"/>
          </p:cNvSpPr>
          <p:nvPr>
            <p:ph type="title"/>
          </p:nvPr>
        </p:nvSpPr>
        <p:spPr>
          <a:xfrm>
            <a:off x="354240" y="380070"/>
            <a:ext cx="10513166" cy="738322"/>
          </a:xfrm>
        </p:spPr>
        <p:txBody>
          <a:bodyPr/>
          <a:lstStyle/>
          <a:p>
            <a:r>
              <a:rPr lang="en-US" dirty="0"/>
              <a:t>Instance Strategy Considerations</a:t>
            </a:r>
            <a:br>
              <a:rPr lang="en-US" dirty="0"/>
            </a:br>
            <a:r>
              <a:rPr lang="en-US" b="0" dirty="0">
                <a:solidFill>
                  <a:schemeClr val="bg1">
                    <a:lumMod val="50000"/>
                  </a:schemeClr>
                </a:solidFill>
              </a:rPr>
              <a:t>Justifications of Additional Instances Use</a:t>
            </a:r>
          </a:p>
        </p:txBody>
      </p:sp>
      <p:sp>
        <p:nvSpPr>
          <p:cNvPr id="66" name="Text Placeholder 3"/>
          <p:cNvSpPr txBox="1">
            <a:spLocks/>
          </p:cNvSpPr>
          <p:nvPr/>
        </p:nvSpPr>
        <p:spPr>
          <a:xfrm>
            <a:off x="670206" y="1618101"/>
            <a:ext cx="4940617" cy="4606886"/>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457200" indent="-457200">
              <a:buClr>
                <a:schemeClr val="accent1">
                  <a:lumMod val="50000"/>
                </a:schemeClr>
              </a:buClr>
              <a:buAutoNum type="arabicPeriod"/>
            </a:pPr>
            <a:r>
              <a:rPr lang="en-US" sz="1400" dirty="0">
                <a:effectLst>
                  <a:outerShdw blurRad="50800" dist="38100" dir="2700000" algn="tl" rotWithShape="0">
                    <a:prstClr val="black">
                      <a:alpha val="40000"/>
                    </a:prstClr>
                  </a:outerShdw>
                </a:effectLst>
              </a:rPr>
              <a:t>When implementing multiple modules over a phased timeline</a:t>
            </a:r>
          </a:p>
          <a:p>
            <a:pPr marL="457200" indent="-457200">
              <a:buClr>
                <a:schemeClr val="accent1">
                  <a:lumMod val="50000"/>
                </a:schemeClr>
              </a:buClr>
              <a:buAutoNum type="arabicPeriod"/>
            </a:pPr>
            <a:r>
              <a:rPr lang="en-US" sz="1400" dirty="0">
                <a:effectLst>
                  <a:outerShdw blurRad="50800" dist="38100" dir="2700000" algn="tl" rotWithShape="0">
                    <a:prstClr val="black">
                      <a:alpha val="40000"/>
                    </a:prstClr>
                  </a:outerShdw>
                </a:effectLst>
                <a:sym typeface="Wingdings" panose="05000000000000000000" pitchFamily="2" charset="2"/>
              </a:rPr>
              <a:t>When deploying staggered global go-lives that have different localization requirements, i.e. Employee Central or Employee Central Payroll</a:t>
            </a:r>
          </a:p>
          <a:p>
            <a:pPr marL="457200" indent="-457200">
              <a:buClr>
                <a:schemeClr val="accent1">
                  <a:lumMod val="50000"/>
                </a:schemeClr>
              </a:buClr>
              <a:buAutoNum type="arabicPeriod"/>
            </a:pPr>
            <a:r>
              <a:rPr lang="en-US" sz="1400" dirty="0">
                <a:effectLst>
                  <a:outerShdw blurRad="50800" dist="38100" dir="2700000" algn="tl" rotWithShape="0">
                    <a:prstClr val="black">
                      <a:alpha val="40000"/>
                    </a:prstClr>
                  </a:outerShdw>
                </a:effectLst>
                <a:sym typeface="Wingdings" panose="05000000000000000000" pitchFamily="2" charset="2"/>
              </a:rPr>
              <a:t>When implementing modules where real confidential data is required to conduct testing and/or training</a:t>
            </a:r>
          </a:p>
          <a:p>
            <a:pPr marL="457200" indent="-457200">
              <a:buClr>
                <a:schemeClr val="accent1">
                  <a:lumMod val="50000"/>
                </a:schemeClr>
              </a:buClr>
              <a:buAutoNum type="arabicPeriod"/>
            </a:pPr>
            <a:r>
              <a:rPr lang="en-GB" sz="1400" dirty="0">
                <a:effectLst>
                  <a:outerShdw blurRad="50800" dist="38100" dir="2700000" algn="tl" rotWithShape="0">
                    <a:prstClr val="black">
                      <a:alpha val="40000"/>
                    </a:prstClr>
                  </a:outerShdw>
                </a:effectLst>
              </a:rPr>
              <a:t>Where compliance with IT Release Risk Management policies and/or enhanced test routines is required</a:t>
            </a:r>
          </a:p>
          <a:p>
            <a:pPr marL="457200" indent="-457200">
              <a:buClr>
                <a:schemeClr val="accent1">
                  <a:lumMod val="50000"/>
                </a:schemeClr>
              </a:buClr>
              <a:buAutoNum type="arabicPeriod"/>
            </a:pPr>
            <a:r>
              <a:rPr lang="en-GB" sz="1400" dirty="0">
                <a:effectLst>
                  <a:outerShdw blurRad="50800" dist="38100" dir="2700000" algn="tl" rotWithShape="0">
                    <a:prstClr val="black">
                      <a:alpha val="40000"/>
                    </a:prstClr>
                  </a:outerShdw>
                </a:effectLst>
              </a:rPr>
              <a:t>Where customers perform a high level of self service configuration changes and upgrades of new functionality</a:t>
            </a:r>
          </a:p>
          <a:p>
            <a:endParaRPr lang="en-US" sz="1400" dirty="0"/>
          </a:p>
          <a:p>
            <a:pPr marL="457200" indent="-457200">
              <a:buAutoNum type="arabicPeriod"/>
            </a:pPr>
            <a:endParaRPr lang="en-US" sz="1100"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sz="1100"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sz="1200"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sz="1200" dirty="0"/>
          </a:p>
        </p:txBody>
      </p:sp>
      <p:sp>
        <p:nvSpPr>
          <p:cNvPr id="4" name="Text Placeholder 3"/>
          <p:cNvSpPr txBox="1">
            <a:spLocks/>
          </p:cNvSpPr>
          <p:nvPr/>
        </p:nvSpPr>
        <p:spPr>
          <a:xfrm>
            <a:off x="5926789" y="1618101"/>
            <a:ext cx="4940617" cy="4606886"/>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457200" indent="-457200">
              <a:buClr>
                <a:schemeClr val="accent1">
                  <a:lumMod val="50000"/>
                </a:schemeClr>
              </a:buClr>
              <a:buFont typeface="+mj-lt"/>
              <a:buAutoNum type="arabicPeriod" startAt="6"/>
            </a:pPr>
            <a:r>
              <a:rPr lang="en-US" sz="1400" dirty="0">
                <a:effectLst>
                  <a:outerShdw blurRad="50800" dist="38100" dir="2700000" algn="tl" rotWithShape="0">
                    <a:prstClr val="black">
                      <a:alpha val="40000"/>
                    </a:prstClr>
                  </a:outerShdw>
                </a:effectLst>
              </a:rPr>
              <a:t>Sandbox environments – used for research and other preliminary activities prior to making changes in Development</a:t>
            </a:r>
          </a:p>
          <a:p>
            <a:pPr marL="457200" indent="-457200">
              <a:buClr>
                <a:schemeClr val="accent1">
                  <a:lumMod val="50000"/>
                </a:schemeClr>
              </a:buClr>
              <a:buAutoNum type="arabicPeriod" startAt="6"/>
            </a:pPr>
            <a:r>
              <a:rPr lang="en-US" sz="1400" dirty="0">
                <a:effectLst>
                  <a:outerShdw blurRad="50800" dist="38100" dir="2700000" algn="tl" rotWithShape="0">
                    <a:prstClr val="black">
                      <a:alpha val="40000"/>
                    </a:prstClr>
                  </a:outerShdw>
                </a:effectLst>
              </a:rPr>
              <a:t>For a similarly tiered landscape to match the client’s ERP landscape and payroll testing</a:t>
            </a:r>
          </a:p>
          <a:p>
            <a:pPr marL="457200" indent="-457200">
              <a:buClr>
                <a:schemeClr val="accent1">
                  <a:lumMod val="50000"/>
                </a:schemeClr>
              </a:buClr>
              <a:buAutoNum type="arabicPeriod" startAt="6"/>
            </a:pPr>
            <a:r>
              <a:rPr lang="en-US" sz="1400" dirty="0">
                <a:effectLst>
                  <a:outerShdw blurRad="50800" dist="38100" dir="2700000" algn="tl" rotWithShape="0">
                    <a:prstClr val="black">
                      <a:alpha val="40000"/>
                    </a:prstClr>
                  </a:outerShdw>
                </a:effectLst>
              </a:rPr>
              <a:t>Data migration environments – used solely for practicing data loads without frequent configuration changes adding complexities</a:t>
            </a:r>
          </a:p>
          <a:p>
            <a:pPr marL="457200" indent="-457200">
              <a:buClr>
                <a:schemeClr val="accent1">
                  <a:lumMod val="50000"/>
                </a:schemeClr>
              </a:buClr>
              <a:buAutoNum type="arabicPeriod" startAt="6"/>
            </a:pPr>
            <a:r>
              <a:rPr lang="en-US" sz="1400" dirty="0">
                <a:effectLst>
                  <a:outerShdw blurRad="50800" dist="38100" dir="2700000" algn="tl" rotWithShape="0">
                    <a:prstClr val="black">
                      <a:alpha val="40000"/>
                    </a:prstClr>
                  </a:outerShdw>
                </a:effectLst>
              </a:rPr>
              <a:t>Training environments – used as a dedicated instance of end user training activities, when the volume of such activities warrants a separate environment</a:t>
            </a:r>
          </a:p>
          <a:p>
            <a:pPr marL="457200" indent="-457200">
              <a:buClr>
                <a:schemeClr val="accent1">
                  <a:lumMod val="50000"/>
                </a:schemeClr>
              </a:buClr>
              <a:buAutoNum type="arabicPeriod" startAt="6"/>
            </a:pPr>
            <a:r>
              <a:rPr lang="en-US" sz="1400" dirty="0">
                <a:effectLst>
                  <a:outerShdw blurRad="50800" dist="38100" dir="2700000" algn="tl" rotWithShape="0">
                    <a:prstClr val="black">
                      <a:alpha val="40000"/>
                    </a:prstClr>
                  </a:outerShdw>
                </a:effectLst>
              </a:rPr>
              <a:t>Secondary testing environments (e.g. Cutover Test, Integration Test, Pre-Production) – used for conducting targeted, isolated tests, generally as part of the final stages prior to a production cutover</a:t>
            </a:r>
          </a:p>
          <a:p>
            <a:pPr marL="457200" indent="-457200">
              <a:buAutoNum type="arabicPeriod" startAt="6"/>
            </a:pPr>
            <a:endParaRPr lang="en-US" sz="1100"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sz="1100"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sz="1200"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sz="1200" dirty="0"/>
          </a:p>
        </p:txBody>
      </p:sp>
    </p:spTree>
    <p:extLst>
      <p:ext uri="{BB962C8B-B14F-4D97-AF65-F5344CB8AC3E}">
        <p14:creationId xmlns:p14="http://schemas.microsoft.com/office/powerpoint/2010/main" val="22038313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1"/>
          <p:cNvSpPr>
            <a:spLocks noGrp="1"/>
          </p:cNvSpPr>
          <p:nvPr>
            <p:ph type="title"/>
          </p:nvPr>
        </p:nvSpPr>
        <p:spPr>
          <a:xfrm>
            <a:off x="354240" y="380070"/>
            <a:ext cx="10513166" cy="738322"/>
          </a:xfrm>
        </p:spPr>
        <p:txBody>
          <a:bodyPr/>
          <a:lstStyle/>
          <a:p>
            <a:r>
              <a:rPr lang="en-US" dirty="0"/>
              <a:t>Instance Strategy Considerations</a:t>
            </a:r>
            <a:br>
              <a:rPr lang="en-US" dirty="0"/>
            </a:br>
            <a:r>
              <a:rPr lang="en-US" b="0" dirty="0">
                <a:solidFill>
                  <a:schemeClr val="bg1">
                    <a:lumMod val="50000"/>
                  </a:schemeClr>
                </a:solidFill>
              </a:rPr>
              <a:t>Caveats of Additional Instances</a:t>
            </a:r>
          </a:p>
        </p:txBody>
      </p:sp>
      <p:sp>
        <p:nvSpPr>
          <p:cNvPr id="66" name="Text Placeholder 3"/>
          <p:cNvSpPr txBox="1">
            <a:spLocks/>
          </p:cNvSpPr>
          <p:nvPr/>
        </p:nvSpPr>
        <p:spPr>
          <a:xfrm>
            <a:off x="430682" y="1470651"/>
            <a:ext cx="10753592" cy="4606886"/>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457200" indent="-457200">
              <a:buFontTx/>
              <a:buAutoNum type="arabicPeriod"/>
            </a:pPr>
            <a:r>
              <a:rPr lang="en-US" sz="1600" dirty="0"/>
              <a:t>Consider that the more instances in use requires more work to maintain consistent configuration setup and to keep the data up to date.</a:t>
            </a:r>
          </a:p>
          <a:p>
            <a:pPr marL="457200" indent="-457200">
              <a:buFontTx/>
              <a:buAutoNum type="arabicPeriod"/>
            </a:pPr>
            <a:r>
              <a:rPr lang="en-US" sz="1600" dirty="0"/>
              <a:t>Additional instance maintenance, update and testing can potentially result in additional time requirement for project duration</a:t>
            </a:r>
            <a:endParaRPr lang="en-US" sz="1200" dirty="0">
              <a:solidFill>
                <a:schemeClr val="dk1"/>
              </a:solidFill>
            </a:endParaRPr>
          </a:p>
          <a:p>
            <a:pPr marL="457200" indent="-457200">
              <a:buFontTx/>
              <a:buAutoNum type="arabicPeriod"/>
            </a:pPr>
            <a:r>
              <a:rPr lang="en-US" sz="1600" dirty="0"/>
              <a:t>If the client requires additional configuration efforts to be done in the additional environment, it is subject to resource availability and additional fee applies as well</a:t>
            </a:r>
          </a:p>
          <a:p>
            <a:pPr marL="457200" indent="-457200">
              <a:buAutoNum type="arabicPeriod"/>
            </a:pPr>
            <a:r>
              <a:rPr lang="en-US" sz="1600" dirty="0"/>
              <a:t>It is typically the client’s responsibility to maintain any additional instance unless contract specifies otherwise – since customer does not have provisioning access required for various configuration tasks this will mean some requests for change would be done by </a:t>
            </a:r>
            <a:r>
              <a:rPr lang="en-US" sz="1600" dirty="0" err="1"/>
              <a:t>SuccessFactors</a:t>
            </a:r>
            <a:r>
              <a:rPr lang="en-US" sz="1600" dirty="0"/>
              <a:t>.</a:t>
            </a:r>
          </a:p>
          <a:p>
            <a:pPr marL="342659" lvl="2" indent="-342659" defTabSz="913943">
              <a:spcBef>
                <a:spcPts val="600"/>
              </a:spcBef>
              <a:buSzPct val="80000"/>
              <a:buFont typeface="Arial" panose="020B0604020202020204" pitchFamily="34" charset="0"/>
              <a:buChar char="•"/>
              <a:defRPr/>
            </a:pPr>
            <a:endParaRPr lang="en-US" sz="1200"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sz="1400"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sz="1400" dirty="0"/>
          </a:p>
        </p:txBody>
      </p:sp>
    </p:spTree>
    <p:extLst>
      <p:ext uri="{BB962C8B-B14F-4D97-AF65-F5344CB8AC3E}">
        <p14:creationId xmlns:p14="http://schemas.microsoft.com/office/powerpoint/2010/main" val="225237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SuccessFactors Cross-module interactions</a:t>
            </a:r>
            <a:endParaRPr lang="en-GB" sz="1800" b="0" dirty="0"/>
          </a:p>
        </p:txBody>
      </p:sp>
      <p:pic>
        <p:nvPicPr>
          <p:cNvPr id="4" name="Picture 3"/>
          <p:cNvPicPr>
            <a:picLocks noChangeAspect="1"/>
          </p:cNvPicPr>
          <p:nvPr/>
        </p:nvPicPr>
        <p:blipFill>
          <a:blip r:embed="rId3"/>
          <a:stretch>
            <a:fillRect/>
          </a:stretch>
        </p:blipFill>
        <p:spPr>
          <a:xfrm>
            <a:off x="1917290" y="888340"/>
            <a:ext cx="8377083" cy="5881874"/>
          </a:xfrm>
          <a:prstGeom prst="rect">
            <a:avLst/>
          </a:prstGeom>
        </p:spPr>
      </p:pic>
      <p:sp>
        <p:nvSpPr>
          <p:cNvPr id="3" name="Rectangle 2">
            <a:extLst>
              <a:ext uri="{FF2B5EF4-FFF2-40B4-BE49-F238E27FC236}">
                <a16:creationId xmlns:a16="http://schemas.microsoft.com/office/drawing/2014/main" id="{7627B5DB-F0EF-4C10-A1E1-69528DC30152}"/>
              </a:ext>
            </a:extLst>
          </p:cNvPr>
          <p:cNvSpPr/>
          <p:nvPr/>
        </p:nvSpPr>
        <p:spPr bwMode="gray">
          <a:xfrm>
            <a:off x="8543925" y="5562600"/>
            <a:ext cx="1647825" cy="1028700"/>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2957097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1"/>
          <p:cNvSpPr>
            <a:spLocks noGrp="1"/>
          </p:cNvSpPr>
          <p:nvPr>
            <p:ph type="title"/>
          </p:nvPr>
        </p:nvSpPr>
        <p:spPr>
          <a:xfrm>
            <a:off x="354240" y="380070"/>
            <a:ext cx="10513166" cy="738322"/>
          </a:xfrm>
        </p:spPr>
        <p:txBody>
          <a:bodyPr/>
          <a:lstStyle/>
          <a:p>
            <a:r>
              <a:rPr lang="en-US" dirty="0"/>
              <a:t>Instance Strategy Considerations</a:t>
            </a:r>
            <a:br>
              <a:rPr lang="en-US" dirty="0"/>
            </a:br>
            <a:r>
              <a:rPr lang="en-US" b="0" dirty="0">
                <a:solidFill>
                  <a:schemeClr val="bg1">
                    <a:lumMod val="50000"/>
                  </a:schemeClr>
                </a:solidFill>
              </a:rPr>
              <a:t>Instance</a:t>
            </a:r>
            <a:r>
              <a:rPr lang="en-US" dirty="0"/>
              <a:t> </a:t>
            </a:r>
            <a:r>
              <a:rPr lang="en-US" b="0" dirty="0">
                <a:solidFill>
                  <a:schemeClr val="bg1">
                    <a:lumMod val="50000"/>
                  </a:schemeClr>
                </a:solidFill>
              </a:rPr>
              <a:t>Management Tools</a:t>
            </a:r>
          </a:p>
        </p:txBody>
      </p:sp>
      <p:sp>
        <p:nvSpPr>
          <p:cNvPr id="2" name="Rectangle: Rounded Corners 1"/>
          <p:cNvSpPr/>
          <p:nvPr/>
        </p:nvSpPr>
        <p:spPr bwMode="gray">
          <a:xfrm>
            <a:off x="5497544" y="1522858"/>
            <a:ext cx="3856492" cy="981759"/>
          </a:xfrm>
          <a:prstGeom prst="roundRect">
            <a:avLst/>
          </a:prstGeom>
          <a:solidFill>
            <a:schemeClr val="bg1"/>
          </a:solidFill>
          <a:ln w="57150" algn="ctr">
            <a:solidFill>
              <a:schemeClr val="accent1"/>
            </a:solidFill>
            <a:miter lim="800000"/>
            <a:headEnd/>
            <a:tailEnd/>
          </a:ln>
        </p:spPr>
        <p:txBody>
          <a:bodyPr lIns="89979" tIns="71983" rIns="89979" bIns="71983" rtlCol="0" anchor="ctr"/>
          <a:lstStyle/>
          <a:p>
            <a:pPr algn="ctr" fontAlgn="base">
              <a:spcBef>
                <a:spcPct val="50000"/>
              </a:spcBef>
              <a:spcAft>
                <a:spcPct val="0"/>
              </a:spcAft>
              <a:buClr>
                <a:srgbClr val="F0AB00"/>
              </a:buClr>
              <a:buSzPct val="80000"/>
            </a:pPr>
            <a:r>
              <a:rPr lang="en-US" sz="1200" dirty="0"/>
              <a:t>Provides *selected “configuration push” from one instance to another</a:t>
            </a:r>
            <a:endParaRPr lang="en-US" sz="1200" kern="0" dirty="0">
              <a:ea typeface="Arial Unicode MS" pitchFamily="34" charset="-128"/>
              <a:cs typeface="Arial Unicode MS" pitchFamily="34" charset="-128"/>
            </a:endParaRPr>
          </a:p>
        </p:txBody>
      </p:sp>
      <p:sp>
        <p:nvSpPr>
          <p:cNvPr id="4" name="Rectangle: Rounded Corners 3"/>
          <p:cNvSpPr/>
          <p:nvPr/>
        </p:nvSpPr>
        <p:spPr bwMode="gray">
          <a:xfrm>
            <a:off x="2044424" y="1320148"/>
            <a:ext cx="1383207" cy="1295763"/>
          </a:xfrm>
          <a:prstGeom prst="roundRect">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Instance Sync</a:t>
            </a:r>
          </a:p>
        </p:txBody>
      </p:sp>
      <p:sp>
        <p:nvSpPr>
          <p:cNvPr id="7" name="Equals 6"/>
          <p:cNvSpPr/>
          <p:nvPr/>
        </p:nvSpPr>
        <p:spPr bwMode="gray">
          <a:xfrm>
            <a:off x="3761176" y="1744065"/>
            <a:ext cx="1402818" cy="572362"/>
          </a:xfrm>
          <a:prstGeom prst="mathEqual">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0" name="Rectangle: Rounded Corners 9"/>
          <p:cNvSpPr/>
          <p:nvPr/>
        </p:nvSpPr>
        <p:spPr bwMode="gray">
          <a:xfrm>
            <a:off x="2044423" y="2849466"/>
            <a:ext cx="1383207" cy="1295763"/>
          </a:xfrm>
          <a:prstGeom prst="roundRect">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Instance Clone</a:t>
            </a:r>
          </a:p>
        </p:txBody>
      </p:sp>
      <p:sp>
        <p:nvSpPr>
          <p:cNvPr id="11" name="Equals 10"/>
          <p:cNvSpPr/>
          <p:nvPr/>
        </p:nvSpPr>
        <p:spPr bwMode="gray">
          <a:xfrm>
            <a:off x="3761175" y="3109121"/>
            <a:ext cx="1402818" cy="572362"/>
          </a:xfrm>
          <a:prstGeom prst="mathEqual">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2" name="Rectangle: Rounded Corners 11"/>
          <p:cNvSpPr/>
          <p:nvPr/>
        </p:nvSpPr>
        <p:spPr bwMode="gray">
          <a:xfrm>
            <a:off x="2044423" y="4385910"/>
            <a:ext cx="1383207" cy="1295763"/>
          </a:xfrm>
          <a:prstGeom prst="roundRect">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Instance Refresh</a:t>
            </a:r>
          </a:p>
        </p:txBody>
      </p:sp>
      <p:sp>
        <p:nvSpPr>
          <p:cNvPr id="13" name="Equals 12"/>
          <p:cNvSpPr/>
          <p:nvPr/>
        </p:nvSpPr>
        <p:spPr bwMode="gray">
          <a:xfrm>
            <a:off x="3761176" y="4628368"/>
            <a:ext cx="1402818" cy="572362"/>
          </a:xfrm>
          <a:prstGeom prst="mathEqual">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4" name="Rectangle: Rounded Corners 13"/>
          <p:cNvSpPr/>
          <p:nvPr/>
        </p:nvSpPr>
        <p:spPr bwMode="gray">
          <a:xfrm>
            <a:off x="5469218" y="2993996"/>
            <a:ext cx="3856492" cy="981759"/>
          </a:xfrm>
          <a:prstGeom prst="roundRect">
            <a:avLst/>
          </a:prstGeom>
          <a:solidFill>
            <a:schemeClr val="bg1"/>
          </a:solidFill>
          <a:ln w="57150"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dirty="0"/>
              <a:t>New target Instance with complete copy from existing source instance</a:t>
            </a:r>
            <a:endParaRPr lang="en-US" sz="1050" kern="0" dirty="0">
              <a:ea typeface="Arial Unicode MS" pitchFamily="34" charset="-128"/>
              <a:cs typeface="Arial Unicode MS" pitchFamily="34" charset="-128"/>
            </a:endParaRPr>
          </a:p>
        </p:txBody>
      </p:sp>
      <p:sp>
        <p:nvSpPr>
          <p:cNvPr id="15" name="Rectangle: Rounded Corners 14"/>
          <p:cNvSpPr/>
          <p:nvPr/>
        </p:nvSpPr>
        <p:spPr bwMode="gray">
          <a:xfrm>
            <a:off x="5497544" y="4494046"/>
            <a:ext cx="3856492" cy="981759"/>
          </a:xfrm>
          <a:prstGeom prst="roundRect">
            <a:avLst/>
          </a:prstGeom>
          <a:solidFill>
            <a:schemeClr val="bg1"/>
          </a:solidFill>
          <a:ln w="57150" algn="ctr">
            <a:solidFill>
              <a:schemeClr val="accent1"/>
            </a:solid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en-US" sz="1200" dirty="0"/>
              <a:t>Complete overwrite of existing target with existing source  instance</a:t>
            </a:r>
            <a:endParaRPr lang="en-US" sz="1050" kern="0" dirty="0">
              <a:ea typeface="Arial Unicode MS" pitchFamily="34" charset="-128"/>
              <a:cs typeface="Arial Unicode MS" pitchFamily="34" charset="-128"/>
            </a:endParaRPr>
          </a:p>
        </p:txBody>
      </p:sp>
      <p:sp>
        <p:nvSpPr>
          <p:cNvPr id="8" name="TextBox 7"/>
          <p:cNvSpPr txBox="1"/>
          <p:nvPr/>
        </p:nvSpPr>
        <p:spPr>
          <a:xfrm>
            <a:off x="5812469" y="2538333"/>
            <a:ext cx="3683323" cy="15385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kern="0" dirty="0">
                <a:ea typeface="Arial Unicode MS" pitchFamily="34" charset="-128"/>
                <a:cs typeface="Arial Unicode MS" pitchFamily="34" charset="-128"/>
              </a:rPr>
              <a:t>*Does not fully support all configuration types currently</a:t>
            </a:r>
          </a:p>
        </p:txBody>
      </p:sp>
    </p:spTree>
    <p:extLst>
      <p:ext uri="{BB962C8B-B14F-4D97-AF65-F5344CB8AC3E}">
        <p14:creationId xmlns:p14="http://schemas.microsoft.com/office/powerpoint/2010/main" val="27088651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13244" y="1834636"/>
            <a:ext cx="11183888" cy="3531253"/>
          </a:xfrm>
        </p:spPr>
        <p:txBody>
          <a:bodyPr/>
          <a:lstStyle/>
          <a:p>
            <a:pPr marL="342900" indent="-342900">
              <a:buFont typeface="Arial" panose="020B0604020202020204" pitchFamily="34" charset="0"/>
              <a:buChar char="•"/>
            </a:pPr>
            <a:r>
              <a:rPr lang="en-US" dirty="0"/>
              <a:t>Customer to complete refresh request </a:t>
            </a:r>
          </a:p>
          <a:p>
            <a:pPr marL="342900" indent="-342900">
              <a:buFont typeface="Arial" panose="020B0604020202020204" pitchFamily="34" charset="0"/>
              <a:buChar char="•"/>
            </a:pPr>
            <a:r>
              <a:rPr lang="en-US" dirty="0"/>
              <a:t>SAP to file an internal request for Instance Refresh</a:t>
            </a:r>
          </a:p>
          <a:p>
            <a:pPr marL="342900" indent="-342900">
              <a:buFont typeface="Arial" panose="020B0604020202020204" pitchFamily="34" charset="0"/>
              <a:buChar char="•"/>
            </a:pPr>
            <a:r>
              <a:rPr lang="en-US" dirty="0"/>
              <a:t>SAP to take 2 weeks to perform the Instance Refresh from the Source Instance to the Target Instance.</a:t>
            </a:r>
          </a:p>
          <a:p>
            <a:pPr marL="342900" indent="-342900">
              <a:buFont typeface="Arial" panose="020B0604020202020204" pitchFamily="34" charset="0"/>
              <a:buChar char="•"/>
            </a:pPr>
            <a:r>
              <a:rPr lang="en-US" dirty="0"/>
              <a:t>Customer and SAP to jointly arrive at the checklist for the activities to be performed post the instance refresh. </a:t>
            </a:r>
          </a:p>
          <a:p>
            <a:pPr marL="342900" indent="-342900">
              <a:buFont typeface="Arial" panose="020B0604020202020204" pitchFamily="34" charset="0"/>
              <a:buChar char="•"/>
            </a:pPr>
            <a:r>
              <a:rPr lang="en-US" dirty="0"/>
              <a:t>Perform activities post the Instance Refresh in the Target Environment (~2 to 3 weeks).</a:t>
            </a:r>
          </a:p>
        </p:txBody>
      </p:sp>
      <p:sp>
        <p:nvSpPr>
          <p:cNvPr id="5" name="Title 1"/>
          <p:cNvSpPr txBox="1">
            <a:spLocks/>
          </p:cNvSpPr>
          <p:nvPr/>
        </p:nvSpPr>
        <p:spPr bwMode="gray">
          <a:xfrm>
            <a:off x="354240" y="380070"/>
            <a:ext cx="10513166" cy="738322"/>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t>Instance Strategy Considerations</a:t>
            </a:r>
            <a:br>
              <a:rPr lang="en-US" dirty="0"/>
            </a:br>
            <a:r>
              <a:rPr lang="en-US" b="0" dirty="0">
                <a:solidFill>
                  <a:schemeClr val="bg1">
                    <a:lumMod val="50000"/>
                  </a:schemeClr>
                </a:solidFill>
              </a:rPr>
              <a:t>Process of Requesting an Instance Clone/Refresh</a:t>
            </a:r>
          </a:p>
        </p:txBody>
      </p:sp>
    </p:spTree>
    <p:extLst>
      <p:ext uri="{BB962C8B-B14F-4D97-AF65-F5344CB8AC3E}">
        <p14:creationId xmlns:p14="http://schemas.microsoft.com/office/powerpoint/2010/main" val="272568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1"/>
          <p:cNvSpPr>
            <a:spLocks noGrp="1"/>
          </p:cNvSpPr>
          <p:nvPr>
            <p:ph type="title"/>
          </p:nvPr>
        </p:nvSpPr>
        <p:spPr>
          <a:xfrm>
            <a:off x="354240" y="380070"/>
            <a:ext cx="10513166" cy="738322"/>
          </a:xfrm>
        </p:spPr>
        <p:txBody>
          <a:bodyPr/>
          <a:lstStyle/>
          <a:p>
            <a:r>
              <a:rPr lang="en-US" dirty="0"/>
              <a:t>Instance Strategy Considerations</a:t>
            </a:r>
            <a:br>
              <a:rPr lang="en-US" dirty="0"/>
            </a:br>
            <a:r>
              <a:rPr lang="en-US" b="0" dirty="0">
                <a:solidFill>
                  <a:schemeClr val="bg1">
                    <a:lumMod val="50000"/>
                  </a:schemeClr>
                </a:solidFill>
              </a:rPr>
              <a:t>Governance</a:t>
            </a:r>
          </a:p>
        </p:txBody>
      </p:sp>
      <p:sp>
        <p:nvSpPr>
          <p:cNvPr id="66" name="Text Placeholder 3"/>
          <p:cNvSpPr txBox="1">
            <a:spLocks/>
          </p:cNvSpPr>
          <p:nvPr/>
        </p:nvSpPr>
        <p:spPr>
          <a:xfrm>
            <a:off x="325337" y="1470651"/>
            <a:ext cx="10858937" cy="4606886"/>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lvl="2" indent="0" defTabSz="913943">
              <a:spcBef>
                <a:spcPts val="600"/>
              </a:spcBef>
              <a:buSzPct val="80000"/>
              <a:buNone/>
              <a:defRPr/>
            </a:pPr>
            <a:r>
              <a:rPr lang="en-US" sz="1600" dirty="0"/>
              <a:t>Maintaining multiple instances successfully will require collaboration between several teams. To ensure that everyone stays “in the loop,” a system governance team is strongly recommended. </a:t>
            </a:r>
          </a:p>
          <a:p>
            <a:pPr lvl="0" fontAlgn="ctr"/>
            <a:r>
              <a:rPr lang="en-US" sz="1600" dirty="0"/>
              <a:t>Successful system governance reaches well beyond client team admins. Consider including representatives such as HR program managers and process owners, HRIS management, IT professionals and Helpdesk representatives.</a:t>
            </a:r>
          </a:p>
          <a:p>
            <a:pPr lvl="0" fontAlgn="ctr"/>
            <a:r>
              <a:rPr lang="en-US" sz="1600" dirty="0"/>
              <a:t>System governance teams should meet on a regular basis; quarterly is recommended as a leading practice.</a:t>
            </a:r>
          </a:p>
          <a:p>
            <a:pPr lvl="0"/>
            <a:r>
              <a:rPr lang="en-US" sz="1600" dirty="0"/>
              <a:t>Instance-management discussion topics often include </a:t>
            </a:r>
          </a:p>
          <a:p>
            <a:pPr lvl="2"/>
            <a:r>
              <a:rPr lang="en-US" sz="1400" dirty="0"/>
              <a:t>HR program and system project review – what is currently happening/upcoming for each instance</a:t>
            </a:r>
          </a:p>
          <a:p>
            <a:pPr lvl="2"/>
            <a:r>
              <a:rPr lang="en-US" sz="1400" dirty="0"/>
              <a:t>System release notes review</a:t>
            </a:r>
          </a:p>
          <a:p>
            <a:pPr lvl="2"/>
            <a:r>
              <a:rPr lang="en-US" sz="1400" dirty="0"/>
              <a:t>Refresh frequency and timing</a:t>
            </a:r>
          </a:p>
          <a:p>
            <a:pPr lvl="2"/>
            <a:r>
              <a:rPr lang="en-US" sz="1400" dirty="0"/>
              <a:t>Data integrity practices</a:t>
            </a:r>
          </a:p>
          <a:p>
            <a:pPr lvl="2" fontAlgn="ctr"/>
            <a:r>
              <a:rPr lang="en-US" sz="1400" dirty="0"/>
              <a:t>Instance user-access, data privacy and permissions</a:t>
            </a:r>
          </a:p>
          <a:p>
            <a:pPr marL="0" lvl="2" indent="0" defTabSz="913943">
              <a:spcBef>
                <a:spcPts val="600"/>
              </a:spcBef>
              <a:buSzPct val="80000"/>
              <a:buNone/>
              <a:defRPr/>
            </a:pPr>
            <a:endParaRPr lang="en-US" sz="1200"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sz="1400"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sz="1400" dirty="0"/>
          </a:p>
        </p:txBody>
      </p:sp>
    </p:spTree>
    <p:extLst>
      <p:ext uri="{BB962C8B-B14F-4D97-AF65-F5344CB8AC3E}">
        <p14:creationId xmlns:p14="http://schemas.microsoft.com/office/powerpoint/2010/main" val="39049552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1"/>
          <p:cNvSpPr>
            <a:spLocks noGrp="1"/>
          </p:cNvSpPr>
          <p:nvPr>
            <p:ph type="title"/>
          </p:nvPr>
        </p:nvSpPr>
        <p:spPr>
          <a:xfrm>
            <a:off x="354240" y="380070"/>
            <a:ext cx="10513166" cy="738322"/>
          </a:xfrm>
        </p:spPr>
        <p:txBody>
          <a:bodyPr/>
          <a:lstStyle/>
          <a:p>
            <a:r>
              <a:rPr lang="en-US" dirty="0"/>
              <a:t>Summary</a:t>
            </a:r>
            <a:br>
              <a:rPr lang="en-US" dirty="0"/>
            </a:br>
            <a:r>
              <a:rPr lang="en-US" b="0" dirty="0">
                <a:solidFill>
                  <a:schemeClr val="bg1">
                    <a:lumMod val="50000"/>
                  </a:schemeClr>
                </a:solidFill>
              </a:rPr>
              <a:t>Instance Strategy</a:t>
            </a:r>
          </a:p>
        </p:txBody>
      </p:sp>
      <p:sp>
        <p:nvSpPr>
          <p:cNvPr id="66" name="Text Placeholder 3"/>
          <p:cNvSpPr txBox="1">
            <a:spLocks/>
          </p:cNvSpPr>
          <p:nvPr/>
        </p:nvSpPr>
        <p:spPr>
          <a:xfrm>
            <a:off x="325337" y="1687695"/>
            <a:ext cx="10858937" cy="4389841"/>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lvl="2" indent="0" defTabSz="913943">
              <a:spcBef>
                <a:spcPts val="600"/>
              </a:spcBef>
              <a:buSzPct val="80000"/>
              <a:buNone/>
              <a:defRPr/>
            </a:pPr>
            <a:r>
              <a:rPr lang="en-US" dirty="0">
                <a:solidFill>
                  <a:schemeClr val="dk1"/>
                </a:solidFill>
              </a:rPr>
              <a:t>Instance Strategy development is critical to the success of any implementation.  The strategy must be designed, socialized, and agreed upon at the project onset to establish an adequate landscape and collective understanding of its use.</a:t>
            </a:r>
          </a:p>
          <a:p>
            <a:pPr marL="0" lvl="2" indent="0" defTabSz="913943">
              <a:spcBef>
                <a:spcPts val="600"/>
              </a:spcBef>
              <a:buSzPct val="80000"/>
              <a:buNone/>
              <a:defRPr/>
            </a:pPr>
            <a:endParaRPr lang="en-US" dirty="0"/>
          </a:p>
          <a:p>
            <a:pPr marL="0" lvl="2" indent="0" defTabSz="913943">
              <a:spcBef>
                <a:spcPts val="600"/>
              </a:spcBef>
              <a:buSzPct val="80000"/>
              <a:buNone/>
              <a:defRPr/>
            </a:pPr>
            <a:r>
              <a:rPr lang="en-US" dirty="0"/>
              <a:t>In general, the following key focus areas for Instance Strategy design are of great importance to any project’s success:</a:t>
            </a:r>
          </a:p>
          <a:p>
            <a:pPr marL="461871" lvl="2" indent="-285693" defTabSz="913943">
              <a:spcBef>
                <a:spcPts val="600"/>
              </a:spcBef>
              <a:buSzPct val="80000"/>
              <a:defRPr/>
            </a:pPr>
            <a:r>
              <a:rPr lang="en-US" dirty="0"/>
              <a:t>Start planning early – do not wait until project kickoff</a:t>
            </a:r>
          </a:p>
          <a:p>
            <a:pPr marL="461871" lvl="2" indent="-285693" defTabSz="913943">
              <a:spcBef>
                <a:spcPts val="600"/>
              </a:spcBef>
              <a:buSzPct val="80000"/>
              <a:defRPr/>
            </a:pPr>
            <a:r>
              <a:rPr lang="en-US" dirty="0"/>
              <a:t>Understand the IT protocol/audit policies for the organization</a:t>
            </a:r>
          </a:p>
          <a:p>
            <a:pPr marL="461871" lvl="2" indent="-285693" defTabSz="913943">
              <a:spcBef>
                <a:spcPts val="600"/>
              </a:spcBef>
              <a:buSzPct val="80000"/>
              <a:defRPr/>
            </a:pPr>
            <a:r>
              <a:rPr lang="en-US" dirty="0"/>
              <a:t>Gain familiarity with the </a:t>
            </a:r>
            <a:r>
              <a:rPr lang="en-US" dirty="0" err="1"/>
              <a:t>SuccessFactors</a:t>
            </a:r>
            <a:r>
              <a:rPr lang="en-US" dirty="0"/>
              <a:t> distinct platforms and terminology</a:t>
            </a:r>
          </a:p>
          <a:p>
            <a:pPr marL="461871" lvl="2" indent="-285693" defTabSz="913943">
              <a:spcBef>
                <a:spcPts val="600"/>
              </a:spcBef>
              <a:buSzPct val="80000"/>
              <a:defRPr/>
            </a:pPr>
            <a:r>
              <a:rPr lang="en-US" dirty="0"/>
              <a:t>Document the required alignment of the </a:t>
            </a:r>
            <a:r>
              <a:rPr lang="en-US" dirty="0" err="1"/>
              <a:t>SuccessFactors</a:t>
            </a:r>
            <a:r>
              <a:rPr lang="en-US" dirty="0"/>
              <a:t> landscape to the client’s ERP landscape</a:t>
            </a:r>
          </a:p>
          <a:p>
            <a:pPr marL="461871" lvl="2" indent="-285693" defTabSz="913943">
              <a:spcBef>
                <a:spcPts val="600"/>
              </a:spcBef>
              <a:buSzPct val="80000"/>
              <a:defRPr/>
            </a:pPr>
            <a:r>
              <a:rPr lang="en-US" dirty="0"/>
              <a:t>Know the requirements for the testing approach, mock cutovers, data loading trials, etc.</a:t>
            </a:r>
          </a:p>
          <a:p>
            <a:pPr marL="461871" lvl="2" indent="-285693" defTabSz="913943">
              <a:spcBef>
                <a:spcPts val="600"/>
              </a:spcBef>
              <a:buSzPct val="80000"/>
              <a:defRPr/>
            </a:pPr>
            <a:r>
              <a:rPr lang="en-US" dirty="0"/>
              <a:t>Involve the key stakeholders in documenting landscape needs and expectations</a:t>
            </a:r>
          </a:p>
          <a:p>
            <a:pPr marL="0" lvl="2" indent="0" defTabSz="913943">
              <a:spcBef>
                <a:spcPts val="600"/>
              </a:spcBef>
              <a:buSzPct val="80000"/>
              <a:buNone/>
              <a:defRPr/>
            </a:pPr>
            <a:endParaRPr lang="en-US" dirty="0"/>
          </a:p>
          <a:p>
            <a:pPr marL="461871" lvl="2" indent="-285693" defTabSz="913943">
              <a:spcBef>
                <a:spcPts val="600"/>
              </a:spcBef>
              <a:buSzPct val="80000"/>
              <a:defRPr/>
            </a:pPr>
            <a:endParaRPr lang="en-US" dirty="0"/>
          </a:p>
          <a:p>
            <a:pPr marL="0" lvl="2" indent="0" defTabSz="913943">
              <a:spcBef>
                <a:spcPts val="600"/>
              </a:spcBef>
              <a:buSzPct val="80000"/>
              <a:buNone/>
              <a:defRPr/>
            </a:pPr>
            <a:endParaRPr lang="en-US" dirty="0"/>
          </a:p>
          <a:p>
            <a:pPr marL="0" lvl="2" indent="0" defTabSz="913943">
              <a:spcBef>
                <a:spcPts val="600"/>
              </a:spcBef>
              <a:buSzPct val="80000"/>
              <a:buNone/>
              <a:defRPr/>
            </a:pPr>
            <a:endParaRPr lang="en-US" sz="1600"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sz="1600"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dirty="0"/>
          </a:p>
        </p:txBody>
      </p:sp>
    </p:spTree>
    <p:extLst>
      <p:ext uri="{BB962C8B-B14F-4D97-AF65-F5344CB8AC3E}">
        <p14:creationId xmlns:p14="http://schemas.microsoft.com/office/powerpoint/2010/main" val="40639643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dirty="0"/>
              <a:t>General </a:t>
            </a:r>
            <a:r>
              <a:rPr lang="en-US" dirty="0">
                <a:solidFill>
                  <a:schemeClr val="accent1"/>
                </a:solidFill>
              </a:rPr>
              <a:t>Platform Topics</a:t>
            </a:r>
            <a:endParaRPr lang="en-US" dirty="0"/>
          </a:p>
        </p:txBody>
      </p:sp>
      <p:pic>
        <p:nvPicPr>
          <p:cNvPr id="9" name="Picture Placeholder 4">
            <a:extLst>
              <a:ext uri="{FF2B5EF4-FFF2-40B4-BE49-F238E27FC236}">
                <a16:creationId xmlns:a16="http://schemas.microsoft.com/office/drawing/2014/main" id="{4F5696A4-A6FC-4367-9BDE-74EB4C19D983}"/>
              </a:ext>
            </a:extLst>
          </p:cNvPr>
          <p:cNvPicPr>
            <a:picLocks noGrp="1" noChangeAspect="1"/>
          </p:cNvPicPr>
          <p:nvPr>
            <p:ph type="pic" sz="quarter" idx="12"/>
          </p:nvPr>
        </p:nvPicPr>
        <p:blipFill>
          <a:blip r:embed="rId2"/>
          <a:srcRect t="1736" b="1736"/>
          <a:stretch>
            <a:fillRect/>
          </a:stretch>
        </p:blipFill>
        <p:spPr>
          <a:prstGeom prst="rect">
            <a:avLst/>
          </a:prstGeom>
        </p:spPr>
      </p:pic>
    </p:spTree>
    <p:extLst>
      <p:ext uri="{BB962C8B-B14F-4D97-AF65-F5344CB8AC3E}">
        <p14:creationId xmlns:p14="http://schemas.microsoft.com/office/powerpoint/2010/main" val="9100119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6599" y="555674"/>
            <a:ext cx="8731910" cy="369332"/>
          </a:xfrm>
        </p:spPr>
        <p:txBody>
          <a:bodyPr/>
          <a:lstStyle/>
          <a:p>
            <a:r>
              <a:rPr lang="en-US" dirty="0"/>
              <a:t>Person ID, User ID, and Username – EC (Standard)</a:t>
            </a:r>
            <a:endParaRPr lang="en-US" sz="1800" b="0" dirty="0"/>
          </a:p>
        </p:txBody>
      </p:sp>
      <p:sp>
        <p:nvSpPr>
          <p:cNvPr id="3" name="Text Placeholder 2"/>
          <p:cNvSpPr>
            <a:spLocks noGrp="1"/>
          </p:cNvSpPr>
          <p:nvPr>
            <p:ph type="body" sz="quarter" idx="10"/>
          </p:nvPr>
        </p:nvSpPr>
        <p:spPr>
          <a:xfrm>
            <a:off x="1005482" y="1379889"/>
            <a:ext cx="8504115" cy="3890616"/>
          </a:xfrm>
        </p:spPr>
        <p:txBody>
          <a:bodyPr/>
          <a:lstStyle/>
          <a:p>
            <a:pPr marL="257106" lvl="1" indent="-257106">
              <a:spcBef>
                <a:spcPts val="1200"/>
              </a:spcBef>
              <a:buFont typeface="Wingdings" panose="05000000000000000000" pitchFamily="2" charset="2"/>
              <a:buChar char="q"/>
            </a:pPr>
            <a:r>
              <a:rPr lang="en-US" sz="1400" b="1" u="sng" dirty="0">
                <a:latin typeface="Aparajita" panose="020B0604020202020204" pitchFamily="34" charset="0"/>
                <a:cs typeface="Aparajita" panose="020B0604020202020204" pitchFamily="34" charset="0"/>
              </a:rPr>
              <a:t>Person-id-external(person ID) </a:t>
            </a:r>
            <a:r>
              <a:rPr lang="en-US" sz="1400" dirty="0">
                <a:latin typeface="Aparajita" panose="020B0604020202020204" pitchFamily="34" charset="0"/>
                <a:cs typeface="Aparajita" panose="020B0604020202020204" pitchFamily="34" charset="0"/>
              </a:rPr>
              <a:t>– stored in biographical portlet.</a:t>
            </a:r>
          </a:p>
          <a:p>
            <a:pPr marL="257106" lvl="1" indent="-257106">
              <a:spcBef>
                <a:spcPts val="1200"/>
              </a:spcBef>
              <a:buFont typeface="Wingdings" panose="05000000000000000000" pitchFamily="2" charset="2"/>
              <a:buChar char="q"/>
            </a:pPr>
            <a:r>
              <a:rPr lang="en-US" sz="1400" b="1" u="sng" dirty="0" err="1">
                <a:latin typeface="Aparajita" panose="020B0604020202020204" pitchFamily="34" charset="0"/>
                <a:cs typeface="Aparajita" panose="020B0604020202020204" pitchFamily="34" charset="0"/>
              </a:rPr>
              <a:t>UserId</a:t>
            </a:r>
            <a:r>
              <a:rPr lang="en-US" sz="1400" dirty="0">
                <a:latin typeface="Aparajita" panose="020B0604020202020204" pitchFamily="34" charset="0"/>
                <a:cs typeface="Aparajita" panose="020B0604020202020204" pitchFamily="34" charset="0"/>
              </a:rPr>
              <a:t> – stored on the basic user import.</a:t>
            </a:r>
          </a:p>
          <a:p>
            <a:pPr marL="257106" lvl="1" indent="-257106">
              <a:spcBef>
                <a:spcPts val="1200"/>
              </a:spcBef>
              <a:buFont typeface="Wingdings" panose="05000000000000000000" pitchFamily="2" charset="2"/>
              <a:buChar char="q"/>
            </a:pPr>
            <a:r>
              <a:rPr lang="en-US" sz="1400" b="1" u="sng" dirty="0">
                <a:latin typeface="Aparajita" panose="020B0604020202020204" pitchFamily="34" charset="0"/>
                <a:cs typeface="Aparajita" panose="020B0604020202020204" pitchFamily="34" charset="0"/>
              </a:rPr>
              <a:t>Username</a:t>
            </a:r>
            <a:r>
              <a:rPr lang="en-US" sz="1400" dirty="0">
                <a:latin typeface="Aparajita" panose="020B0604020202020204" pitchFamily="34" charset="0"/>
                <a:cs typeface="Aparajita" panose="020B0604020202020204" pitchFamily="34" charset="0"/>
              </a:rPr>
              <a:t> – stored on the basic user import.</a:t>
            </a:r>
          </a:p>
          <a:p>
            <a:pPr marL="349219" lvl="2" indent="-214255">
              <a:spcBef>
                <a:spcPts val="1200"/>
              </a:spcBef>
              <a:buFont typeface="Wingdings" panose="05000000000000000000" pitchFamily="2" charset="2"/>
              <a:buChar char="Ø"/>
            </a:pPr>
            <a:r>
              <a:rPr lang="en-US" sz="1200" dirty="0">
                <a:latin typeface="Aparajita" panose="020B0604020202020204" pitchFamily="34" charset="0"/>
                <a:cs typeface="Aparajita" panose="020B0604020202020204" pitchFamily="34" charset="0"/>
              </a:rPr>
              <a:t>When someone is hired in Employee Central, the system automatically assigns a number to the new employee. This is called </a:t>
            </a:r>
            <a:r>
              <a:rPr lang="en-US" sz="1200" b="1" u="sng" dirty="0">
                <a:latin typeface="Aparajita" panose="020B0604020202020204" pitchFamily="34" charset="0"/>
                <a:cs typeface="Aparajita" panose="020B0604020202020204" pitchFamily="34" charset="0"/>
              </a:rPr>
              <a:t>person-id-external</a:t>
            </a:r>
            <a:r>
              <a:rPr lang="en-US" sz="1200" dirty="0">
                <a:latin typeface="Aparajita" panose="020B0604020202020204" pitchFamily="34" charset="0"/>
                <a:cs typeface="Aparajita" panose="020B0604020202020204" pitchFamily="34" charset="0"/>
              </a:rPr>
              <a:t> in the system, but labelled </a:t>
            </a:r>
            <a:r>
              <a:rPr lang="en-US" sz="1200" b="1" u="sng" dirty="0">
                <a:latin typeface="Aparajita" panose="020B0604020202020204" pitchFamily="34" charset="0"/>
                <a:cs typeface="Aparajita" panose="020B0604020202020204" pitchFamily="34" charset="0"/>
              </a:rPr>
              <a:t>Person ID </a:t>
            </a:r>
            <a:r>
              <a:rPr lang="en-US" sz="1200" dirty="0">
                <a:latin typeface="Aparajita" panose="020B0604020202020204" pitchFamily="34" charset="0"/>
                <a:cs typeface="Aparajita" panose="020B0604020202020204" pitchFamily="34" charset="0"/>
              </a:rPr>
              <a:t>on the UI.</a:t>
            </a:r>
          </a:p>
          <a:p>
            <a:pPr marL="349219" lvl="2" indent="-214255">
              <a:spcBef>
                <a:spcPts val="1200"/>
              </a:spcBef>
              <a:buFont typeface="Wingdings" panose="05000000000000000000" pitchFamily="2" charset="2"/>
              <a:buChar char="Ø"/>
            </a:pPr>
            <a:r>
              <a:rPr lang="en-US" sz="1200" dirty="0">
                <a:latin typeface="Aparajita" panose="020B0604020202020204" pitchFamily="34" charset="0"/>
                <a:cs typeface="Aparajita" panose="020B0604020202020204" pitchFamily="34" charset="0"/>
              </a:rPr>
              <a:t>The system also sets the </a:t>
            </a:r>
            <a:r>
              <a:rPr lang="en-US" sz="1200" b="1" u="sng" dirty="0">
                <a:latin typeface="Aparajita" panose="020B0604020202020204" pitchFamily="34" charset="0"/>
                <a:cs typeface="Aparajita" panose="020B0604020202020204" pitchFamily="34" charset="0"/>
              </a:rPr>
              <a:t>user name</a:t>
            </a:r>
            <a:r>
              <a:rPr lang="en-US" sz="1200" dirty="0">
                <a:latin typeface="Aparajita" panose="020B0604020202020204" pitchFamily="34" charset="0"/>
                <a:cs typeface="Aparajita" panose="020B0604020202020204" pitchFamily="34" charset="0"/>
              </a:rPr>
              <a:t> and the </a:t>
            </a:r>
            <a:r>
              <a:rPr lang="en-US" sz="1200" b="1" u="sng" dirty="0">
                <a:latin typeface="Aparajita" panose="020B0604020202020204" pitchFamily="34" charset="0"/>
                <a:cs typeface="Aparajita" panose="020B0604020202020204" pitchFamily="34" charset="0"/>
              </a:rPr>
              <a:t>user ID</a:t>
            </a:r>
            <a:r>
              <a:rPr lang="en-US" sz="1200" dirty="0">
                <a:latin typeface="Aparajita" panose="020B0604020202020204" pitchFamily="34" charset="0"/>
                <a:cs typeface="Aparajita" panose="020B0604020202020204" pitchFamily="34" charset="0"/>
              </a:rPr>
              <a:t> to the same value as the </a:t>
            </a:r>
            <a:r>
              <a:rPr lang="en-US" sz="1200" b="1" u="sng" dirty="0">
                <a:latin typeface="Aparajita" panose="020B0604020202020204" pitchFamily="34" charset="0"/>
                <a:cs typeface="Aparajita" panose="020B0604020202020204" pitchFamily="34" charset="0"/>
              </a:rPr>
              <a:t>person ID</a:t>
            </a:r>
            <a:r>
              <a:rPr lang="en-US" sz="1200" dirty="0">
                <a:latin typeface="Aparajita" panose="020B0604020202020204" pitchFamily="34" charset="0"/>
                <a:cs typeface="Aparajita" panose="020B0604020202020204" pitchFamily="34" charset="0"/>
              </a:rPr>
              <a:t>.</a:t>
            </a:r>
          </a:p>
          <a:p>
            <a:pPr marL="349219" lvl="2" indent="-214255">
              <a:spcBef>
                <a:spcPts val="1200"/>
              </a:spcBef>
              <a:buFont typeface="Wingdings" panose="05000000000000000000" pitchFamily="2" charset="2"/>
              <a:buChar char="Ø"/>
            </a:pPr>
            <a:r>
              <a:rPr lang="en-US" sz="1200" b="1" u="sng" dirty="0" err="1">
                <a:latin typeface="Aparajita" panose="020B0604020202020204" pitchFamily="34" charset="0"/>
                <a:cs typeface="Aparajita" panose="020B0604020202020204" pitchFamily="34" charset="0"/>
              </a:rPr>
              <a:t>UserId</a:t>
            </a:r>
            <a:r>
              <a:rPr lang="en-US" sz="1200" dirty="0">
                <a:latin typeface="Aparajita" panose="020B0604020202020204" pitchFamily="34" charset="0"/>
                <a:cs typeface="Aparajita" panose="020B0604020202020204" pitchFamily="34" charset="0"/>
              </a:rPr>
              <a:t> – This is unique number in the system for a user and can’t be changed. Once this value has been used, it can’t be reused. Its sole purpose is to be the system’s unique identifier for the persons employment and is mapped from the </a:t>
            </a:r>
            <a:r>
              <a:rPr lang="en-US" sz="1200" b="1" u="sng" dirty="0">
                <a:latin typeface="Aparajita" panose="020B0604020202020204" pitchFamily="34" charset="0"/>
                <a:cs typeface="Aparajita" panose="020B0604020202020204" pitchFamily="34" charset="0"/>
              </a:rPr>
              <a:t>Person ID</a:t>
            </a:r>
            <a:r>
              <a:rPr lang="en-US" sz="1200" dirty="0">
                <a:latin typeface="Aparajita" panose="020B0604020202020204" pitchFamily="34" charset="0"/>
                <a:cs typeface="Aparajita" panose="020B0604020202020204" pitchFamily="34" charset="0"/>
              </a:rPr>
              <a:t> for EC customers.</a:t>
            </a:r>
          </a:p>
          <a:p>
            <a:pPr marL="392070" lvl="2" indent="-257106">
              <a:spcBef>
                <a:spcPts val="1200"/>
              </a:spcBef>
              <a:buFont typeface="Wingdings" panose="05000000000000000000" pitchFamily="2" charset="2"/>
              <a:buChar char="Ø"/>
            </a:pPr>
            <a:r>
              <a:rPr lang="en-US" sz="1200" b="1" u="sng" dirty="0">
                <a:latin typeface="Aparajita" panose="020B0604020202020204" pitchFamily="34" charset="0"/>
                <a:cs typeface="Aparajita" panose="020B0604020202020204" pitchFamily="34" charset="0"/>
              </a:rPr>
              <a:t>Username</a:t>
            </a:r>
            <a:r>
              <a:rPr lang="en-US" sz="1200" dirty="0">
                <a:latin typeface="Aparajita" panose="020B0604020202020204" pitchFamily="34" charset="0"/>
                <a:cs typeface="Aparajita" panose="020B0604020202020204" pitchFamily="34" charset="0"/>
              </a:rPr>
              <a:t> – This is the field that a user uses to sign in and for SSO. It can be different from </a:t>
            </a:r>
            <a:r>
              <a:rPr lang="en-US" sz="1200" b="1" u="sng" dirty="0">
                <a:latin typeface="Aparajita" panose="020B0604020202020204" pitchFamily="34" charset="0"/>
                <a:cs typeface="Aparajita" panose="020B0604020202020204" pitchFamily="34" charset="0"/>
              </a:rPr>
              <a:t>User ID </a:t>
            </a:r>
            <a:r>
              <a:rPr lang="en-US" sz="1200" dirty="0">
                <a:latin typeface="Aparajita" panose="020B0604020202020204" pitchFamily="34" charset="0"/>
                <a:cs typeface="Aparajita" panose="020B0604020202020204" pitchFamily="34" charset="0"/>
              </a:rPr>
              <a:t>or </a:t>
            </a:r>
            <a:r>
              <a:rPr lang="en-US" sz="1200" b="1" u="sng" dirty="0">
                <a:latin typeface="Aparajita" panose="020B0604020202020204" pitchFamily="34" charset="0"/>
                <a:cs typeface="Aparajita" panose="020B0604020202020204" pitchFamily="34" charset="0"/>
              </a:rPr>
              <a:t>Person ID</a:t>
            </a:r>
            <a:r>
              <a:rPr lang="en-US" sz="1200" b="1" dirty="0">
                <a:latin typeface="Aparajita" panose="020B0604020202020204" pitchFamily="34" charset="0"/>
                <a:cs typeface="Aparajita" panose="020B0604020202020204" pitchFamily="34" charset="0"/>
              </a:rPr>
              <a:t> </a:t>
            </a:r>
            <a:r>
              <a:rPr lang="en-US" sz="1200" dirty="0">
                <a:latin typeface="Aparajita" panose="020B0604020202020204" pitchFamily="34" charset="0"/>
                <a:cs typeface="Aparajita" panose="020B0604020202020204" pitchFamily="34" charset="0"/>
              </a:rPr>
              <a:t>but for simplicity it is often the same value.</a:t>
            </a:r>
          </a:p>
          <a:p>
            <a:pPr marL="349219" lvl="2" indent="-214255">
              <a:buFont typeface="Wingdings" panose="05000000000000000000" pitchFamily="2" charset="2"/>
              <a:buChar char="Ø"/>
            </a:pPr>
            <a:endParaRPr lang="en-US" sz="1200" dirty="0">
              <a:latin typeface="Aparajita" panose="020B0604020202020204" pitchFamily="34" charset="0"/>
              <a:cs typeface="Aparajita" panose="020B0604020202020204" pitchFamily="34" charset="0"/>
            </a:endParaRPr>
          </a:p>
          <a:p>
            <a:pPr marL="349219" lvl="2" indent="-214255">
              <a:buFont typeface="Wingdings" panose="05000000000000000000" pitchFamily="2" charset="2"/>
              <a:buChar char="Ø"/>
            </a:pPr>
            <a:endParaRPr lang="en-US" sz="1200" dirty="0">
              <a:latin typeface="Aparajita" panose="020B0604020202020204" pitchFamily="34" charset="0"/>
              <a:cs typeface="Aparajita" panose="020B0604020202020204" pitchFamily="34" charset="0"/>
            </a:endParaRPr>
          </a:p>
          <a:p>
            <a:pPr lvl="1"/>
            <a:endParaRPr lang="en-US" sz="1400" dirty="0">
              <a:latin typeface="Aparajita" panose="020B0604020202020204" pitchFamily="34" charset="0"/>
              <a:cs typeface="Aparajita" panose="020B0604020202020204" pitchFamily="34" charset="0"/>
            </a:endParaRPr>
          </a:p>
          <a:p>
            <a:pPr lvl="2">
              <a:buFont typeface="Wingdings" panose="05000000000000000000" pitchFamily="2" charset="2"/>
              <a:buChar char="q"/>
            </a:pPr>
            <a:endParaRPr lang="en-US" sz="1200" dirty="0">
              <a:latin typeface="Aparajita" panose="020B0604020202020204" pitchFamily="34" charset="0"/>
              <a:cs typeface="Aparajita" panose="020B0604020202020204" pitchFamily="34" charset="0"/>
            </a:endParaRPr>
          </a:p>
        </p:txBody>
      </p:sp>
      <p:pic>
        <p:nvPicPr>
          <p:cNvPr id="6" name="Picture 5"/>
          <p:cNvPicPr>
            <a:picLocks noChangeAspect="1"/>
          </p:cNvPicPr>
          <p:nvPr/>
        </p:nvPicPr>
        <p:blipFill>
          <a:blip r:embed="rId3"/>
          <a:stretch>
            <a:fillRect/>
          </a:stretch>
        </p:blipFill>
        <p:spPr>
          <a:xfrm>
            <a:off x="3185884" y="4486909"/>
            <a:ext cx="5715096" cy="1677738"/>
          </a:xfrm>
          <a:prstGeom prst="rect">
            <a:avLst/>
          </a:prstGeom>
        </p:spPr>
      </p:pic>
    </p:spTree>
    <p:extLst>
      <p:ext uri="{BB962C8B-B14F-4D97-AF65-F5344CB8AC3E}">
        <p14:creationId xmlns:p14="http://schemas.microsoft.com/office/powerpoint/2010/main" val="559280487"/>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336" y="324000"/>
            <a:ext cx="11542528" cy="738664"/>
          </a:xfrm>
        </p:spPr>
        <p:txBody>
          <a:bodyPr/>
          <a:lstStyle/>
          <a:p>
            <a:r>
              <a:rPr lang="en-US" dirty="0"/>
              <a:t>User Concept with Concurrent Employments</a:t>
            </a:r>
            <a:br>
              <a:rPr lang="en-US" dirty="0"/>
            </a:br>
            <a:r>
              <a:rPr lang="en-US" b="0" dirty="0"/>
              <a:t>How does it look like?</a:t>
            </a:r>
            <a:endParaRPr lang="en-US" dirty="0"/>
          </a:p>
        </p:txBody>
      </p:sp>
      <p:pic>
        <p:nvPicPr>
          <p:cNvPr id="4" name="Picture 3"/>
          <p:cNvPicPr>
            <a:picLocks noChangeAspect="1"/>
          </p:cNvPicPr>
          <p:nvPr/>
        </p:nvPicPr>
        <p:blipFill>
          <a:blip r:embed="rId2"/>
          <a:stretch>
            <a:fillRect/>
          </a:stretch>
        </p:blipFill>
        <p:spPr>
          <a:xfrm>
            <a:off x="325336" y="1239672"/>
            <a:ext cx="11486799" cy="5626796"/>
          </a:xfrm>
          <a:prstGeom prst="rect">
            <a:avLst/>
          </a:prstGeom>
        </p:spPr>
      </p:pic>
    </p:spTree>
    <p:extLst>
      <p:ext uri="{BB962C8B-B14F-4D97-AF65-F5344CB8AC3E}">
        <p14:creationId xmlns:p14="http://schemas.microsoft.com/office/powerpoint/2010/main" val="23308920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Overview</a:t>
            </a:r>
          </a:p>
        </p:txBody>
      </p:sp>
      <p:sp>
        <p:nvSpPr>
          <p:cNvPr id="3" name="Text Placeholder 2"/>
          <p:cNvSpPr>
            <a:spLocks noGrp="1"/>
          </p:cNvSpPr>
          <p:nvPr>
            <p:ph type="body" sz="quarter" idx="10"/>
          </p:nvPr>
        </p:nvSpPr>
        <p:spPr>
          <a:xfrm>
            <a:off x="325337" y="1406251"/>
            <a:ext cx="11542527" cy="1127400"/>
          </a:xfrm>
        </p:spPr>
        <p:txBody>
          <a:bodyPr/>
          <a:lstStyle/>
          <a:p>
            <a:r>
              <a:rPr lang="en-US" sz="1600" dirty="0"/>
              <a:t>Global Assignments is using the EC data model shown below. The most important objects are listed in this figure. The blue colored objects belong to the Person. Green colored objects indicate Employment specific data. Red colored objects are Foundation objects.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5237" y="2200306"/>
            <a:ext cx="6305550" cy="43290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429276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Employee Record with Global Assignment</a:t>
            </a:r>
          </a:p>
        </p:txBody>
      </p:sp>
      <p:sp>
        <p:nvSpPr>
          <p:cNvPr id="3" name="Text Placeholder 2"/>
          <p:cNvSpPr>
            <a:spLocks noGrp="1"/>
          </p:cNvSpPr>
          <p:nvPr>
            <p:ph type="body" sz="quarter" idx="10"/>
          </p:nvPr>
        </p:nvSpPr>
        <p:spPr>
          <a:xfrm>
            <a:off x="325337" y="1495426"/>
            <a:ext cx="5487560" cy="4966599"/>
          </a:xfrm>
        </p:spPr>
        <p:txBody>
          <a:bodyPr/>
          <a:lstStyle/>
          <a:p>
            <a:r>
              <a:rPr lang="en-US" sz="1600" dirty="0"/>
              <a:t>As an example, the </a:t>
            </a:r>
            <a:r>
              <a:rPr lang="en-US" sz="1600" b="1" dirty="0"/>
              <a:t>Home and Host </a:t>
            </a:r>
            <a:r>
              <a:rPr lang="en-US" sz="1600" b="1" dirty="0" err="1"/>
              <a:t>users_sys_id</a:t>
            </a:r>
            <a:r>
              <a:rPr lang="en-US" sz="1600" b="1" dirty="0"/>
              <a:t> related to one person </a:t>
            </a:r>
          </a:p>
          <a:p>
            <a:r>
              <a:rPr lang="en-US" sz="1600" dirty="0"/>
              <a:t>Fields that may be used for Global Assignments:</a:t>
            </a:r>
          </a:p>
          <a:p>
            <a:pPr marL="171450" indent="-171450">
              <a:spcBef>
                <a:spcPts val="300"/>
              </a:spcBef>
              <a:buFont typeface="Arial" panose="020B0604020202020204" pitchFamily="34" charset="0"/>
              <a:buChar char="•"/>
            </a:pPr>
            <a:r>
              <a:rPr lang="en-US" sz="1200" b="1" dirty="0" err="1"/>
              <a:t>is_host_assignment</a:t>
            </a:r>
            <a:r>
              <a:rPr lang="en-US" sz="1200" b="1" dirty="0"/>
              <a:t> </a:t>
            </a:r>
            <a:r>
              <a:rPr lang="en-US" sz="1200" dirty="0"/>
              <a:t>(Flags the employment as Global Assignment) </a:t>
            </a:r>
          </a:p>
          <a:p>
            <a:pPr marL="171450" indent="-171450">
              <a:spcBef>
                <a:spcPts val="300"/>
              </a:spcBef>
              <a:buFont typeface="Arial" panose="020B0604020202020204" pitchFamily="34" charset="0"/>
              <a:buChar char="•"/>
            </a:pPr>
            <a:r>
              <a:rPr lang="en-US" sz="1200" b="1" dirty="0"/>
              <a:t>assignment-type </a:t>
            </a:r>
            <a:r>
              <a:rPr lang="en-US" sz="1200" dirty="0"/>
              <a:t>(Usually configured as customizable </a:t>
            </a:r>
            <a:r>
              <a:rPr lang="en-US" sz="1200" dirty="0" err="1"/>
              <a:t>picklist</a:t>
            </a:r>
            <a:r>
              <a:rPr lang="en-US" sz="1200" dirty="0"/>
              <a:t>. It specifies the kind of global assignment. Typical values for Global Assignment Types are “Long Term Assignment” or “Short Term Assignment”) </a:t>
            </a:r>
          </a:p>
          <a:p>
            <a:pPr marL="171450" indent="-171450">
              <a:spcBef>
                <a:spcPts val="300"/>
              </a:spcBef>
              <a:buFont typeface="Arial" panose="020B0604020202020204" pitchFamily="34" charset="0"/>
              <a:buChar char="•"/>
            </a:pPr>
            <a:r>
              <a:rPr lang="en-US" sz="1200" b="1" dirty="0"/>
              <a:t>planned-end-date </a:t>
            </a:r>
            <a:r>
              <a:rPr lang="en-US" sz="1200" dirty="0"/>
              <a:t>(Date on which the Global Assignment is supposed to be ended) </a:t>
            </a:r>
            <a:endParaRPr lang="en-US" sz="1200" b="1" dirty="0"/>
          </a:p>
          <a:p>
            <a:pPr marL="171450" indent="-171450">
              <a:spcBef>
                <a:spcPts val="300"/>
              </a:spcBef>
              <a:buFont typeface="Arial" panose="020B0604020202020204" pitchFamily="34" charset="0"/>
              <a:buChar char="•"/>
            </a:pPr>
            <a:r>
              <a:rPr lang="en-US" sz="1200" b="1" dirty="0"/>
              <a:t>end-date </a:t>
            </a:r>
            <a:r>
              <a:rPr lang="en-US" sz="1200" dirty="0"/>
              <a:t>(Actual end date, entered at end of global assignment.)</a:t>
            </a:r>
          </a:p>
          <a:p>
            <a:pPr marL="171450" indent="-171450">
              <a:spcBef>
                <a:spcPts val="300"/>
              </a:spcBef>
              <a:buFont typeface="Arial" panose="020B0604020202020204" pitchFamily="34" charset="0"/>
              <a:buChar char="•"/>
            </a:pPr>
            <a:r>
              <a:rPr lang="en-US" sz="1200" b="1" dirty="0"/>
              <a:t>payroll-end-date </a:t>
            </a:r>
            <a:r>
              <a:rPr lang="en-US" sz="1200" dirty="0"/>
              <a:t>(Date of last payroll for global assignment.)</a:t>
            </a:r>
          </a:p>
          <a:p>
            <a:pPr marL="171450" indent="-171450">
              <a:spcBef>
                <a:spcPts val="300"/>
              </a:spcBef>
              <a:buFont typeface="Arial" panose="020B0604020202020204" pitchFamily="34" charset="0"/>
              <a:buChar char="•"/>
            </a:pPr>
            <a:r>
              <a:rPr lang="en-US" sz="1200" dirty="0"/>
              <a:t>Custom fields:</a:t>
            </a:r>
          </a:p>
          <a:p>
            <a:pPr marL="441450" lvl="3" indent="-171450">
              <a:spcBef>
                <a:spcPts val="300"/>
              </a:spcBef>
              <a:buFont typeface="Arial" panose="020B0604020202020204" pitchFamily="34" charset="0"/>
              <a:buChar char="•"/>
            </a:pPr>
            <a:r>
              <a:rPr lang="en-US" sz="1200" dirty="0"/>
              <a:t>custom-string101–115 and custom-string116–120</a:t>
            </a:r>
          </a:p>
          <a:p>
            <a:pPr marL="441450" lvl="3" indent="-171450">
              <a:spcBef>
                <a:spcPts val="300"/>
              </a:spcBef>
              <a:buFont typeface="Arial" panose="020B0604020202020204" pitchFamily="34" charset="0"/>
              <a:buChar char="•"/>
            </a:pPr>
            <a:r>
              <a:rPr lang="en-US" sz="1200" dirty="0"/>
              <a:t>custom-date31–35 and custom-date36–40</a:t>
            </a:r>
          </a:p>
          <a:p>
            <a:pPr marL="441450" lvl="3" indent="-171450">
              <a:spcBef>
                <a:spcPts val="300"/>
              </a:spcBef>
              <a:buFont typeface="Arial" panose="020B0604020202020204" pitchFamily="34" charset="0"/>
              <a:buChar char="•"/>
            </a:pPr>
            <a:r>
              <a:rPr lang="en-US" sz="1200" dirty="0"/>
              <a:t>custom-long21–25 and custom-long26–30</a:t>
            </a:r>
          </a:p>
          <a:p>
            <a:pPr marL="441450" lvl="3" indent="-171450">
              <a:spcBef>
                <a:spcPts val="300"/>
              </a:spcBef>
              <a:buFont typeface="Arial" panose="020B0604020202020204" pitchFamily="34" charset="0"/>
              <a:buChar char="•"/>
            </a:pPr>
            <a:r>
              <a:rPr lang="en-US" sz="1200" dirty="0"/>
              <a:t>custom-double21–25 and custom-double26–30</a:t>
            </a:r>
          </a:p>
          <a:p>
            <a:pPr marL="171450" indent="-171450">
              <a:spcBef>
                <a:spcPts val="300"/>
              </a:spcBef>
              <a:buFont typeface="Arial" panose="020B0604020202020204" pitchFamily="34" charset="0"/>
              <a:buChar char="•"/>
            </a:pPr>
            <a:endParaRPr lang="en-US" sz="1200" b="1"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3748" y="1343022"/>
            <a:ext cx="4200539" cy="435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973747" y="5663290"/>
            <a:ext cx="4108011" cy="646331"/>
          </a:xfrm>
          <a:prstGeom prst="rect">
            <a:avLst/>
          </a:prstGeom>
          <a:noFill/>
        </p:spPr>
        <p:txBody>
          <a:bodyPr wrap="square" rtlCol="0">
            <a:spAutoFit/>
          </a:bodyPr>
          <a:lstStyle/>
          <a:p>
            <a:pPr fontAlgn="base">
              <a:spcBef>
                <a:spcPct val="50000"/>
              </a:spcBef>
              <a:spcAft>
                <a:spcPct val="0"/>
              </a:spcAft>
              <a:buClr>
                <a:srgbClr val="F0AB00"/>
              </a:buClr>
              <a:buSzPct val="80000"/>
            </a:pPr>
            <a:r>
              <a:rPr lang="en-US" sz="1200" kern="0" dirty="0">
                <a:ea typeface="Arial Unicode MS" pitchFamily="34" charset="-128"/>
                <a:cs typeface="Arial Unicode MS" pitchFamily="34" charset="-128"/>
              </a:rPr>
              <a:t>NOTE:  The first 5 custom field numbers are used to </a:t>
            </a:r>
            <a:r>
              <a:rPr lang="en-US" sz="1200" b="1" kern="0" dirty="0">
                <a:ea typeface="Arial Unicode MS" pitchFamily="34" charset="-128"/>
                <a:cs typeface="Arial Unicode MS" pitchFamily="34" charset="-128"/>
              </a:rPr>
              <a:t>add </a:t>
            </a:r>
            <a:r>
              <a:rPr lang="en-US" sz="1200" kern="0" dirty="0">
                <a:ea typeface="Arial Unicode MS" pitchFamily="34" charset="-128"/>
                <a:cs typeface="Arial Unicode MS" pitchFamily="34" charset="-128"/>
              </a:rPr>
              <a:t>a global assignment, the last 5 custom field numbers are used to </a:t>
            </a:r>
            <a:r>
              <a:rPr lang="en-US" sz="1200" b="1" kern="0" dirty="0">
                <a:ea typeface="Arial Unicode MS" pitchFamily="34" charset="-128"/>
                <a:cs typeface="Arial Unicode MS" pitchFamily="34" charset="-128"/>
              </a:rPr>
              <a:t>end </a:t>
            </a:r>
            <a:r>
              <a:rPr lang="en-US" sz="1200" kern="0" dirty="0">
                <a:ea typeface="Arial Unicode MS" pitchFamily="34" charset="-128"/>
                <a:cs typeface="Arial Unicode MS" pitchFamily="34" charset="-128"/>
              </a:rPr>
              <a:t>a global assignment.</a:t>
            </a:r>
          </a:p>
        </p:txBody>
      </p:sp>
    </p:spTree>
    <p:extLst>
      <p:ext uri="{BB962C8B-B14F-4D97-AF65-F5344CB8AC3E}">
        <p14:creationId xmlns:p14="http://schemas.microsoft.com/office/powerpoint/2010/main" val="9910564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Login with Global Assignment</a:t>
            </a:r>
          </a:p>
        </p:txBody>
      </p:sp>
      <p:sp>
        <p:nvSpPr>
          <p:cNvPr id="3" name="Text Placeholder 2"/>
          <p:cNvSpPr>
            <a:spLocks noGrp="1"/>
          </p:cNvSpPr>
          <p:nvPr>
            <p:ph type="body" sz="quarter" idx="10"/>
          </p:nvPr>
        </p:nvSpPr>
        <p:spPr>
          <a:xfrm>
            <a:off x="1849588" y="1692000"/>
            <a:ext cx="3290191" cy="4299225"/>
          </a:xfrm>
        </p:spPr>
        <p:txBody>
          <a:bodyPr/>
          <a:lstStyle/>
          <a:p>
            <a:r>
              <a:rPr lang="en-US" sz="1600" dirty="0"/>
              <a:t>An expatriate person is enabled during the active Global Assignment phase to logon to the system with user and user password associated with the home user. Logged on with the home user’s credential, the system immediately redirects the user to the current active host user.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9779" y="1619251"/>
            <a:ext cx="5310733" cy="3952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3937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SAP SuccessFactors HCM Suite Alignment to Business Value</a:t>
            </a:r>
          </a:p>
        </p:txBody>
      </p:sp>
      <p:pic>
        <p:nvPicPr>
          <p:cNvPr id="8" name="Picture 7"/>
          <p:cNvPicPr>
            <a:picLocks noChangeAspect="1"/>
          </p:cNvPicPr>
          <p:nvPr/>
        </p:nvPicPr>
        <p:blipFill>
          <a:blip r:embed="rId2"/>
          <a:stretch>
            <a:fillRect/>
          </a:stretch>
        </p:blipFill>
        <p:spPr>
          <a:xfrm>
            <a:off x="8149195" y="3443225"/>
            <a:ext cx="1083143" cy="1055548"/>
          </a:xfrm>
          <a:prstGeom prst="rect">
            <a:avLst/>
          </a:prstGeom>
          <a:effectLst>
            <a:outerShdw blurRad="50800" dist="38100" dir="8100000" algn="tr" rotWithShape="0">
              <a:prstClr val="black">
                <a:alpha val="40000"/>
              </a:prstClr>
            </a:outerShdw>
          </a:effectLst>
        </p:spPr>
      </p:pic>
      <p:grpSp>
        <p:nvGrpSpPr>
          <p:cNvPr id="51" name="Group 50"/>
          <p:cNvGrpSpPr/>
          <p:nvPr/>
        </p:nvGrpSpPr>
        <p:grpSpPr>
          <a:xfrm>
            <a:off x="8251996" y="1709635"/>
            <a:ext cx="1013774" cy="834663"/>
            <a:chOff x="4979804" y="5795715"/>
            <a:chExt cx="1116390" cy="919149"/>
          </a:xfrm>
        </p:grpSpPr>
        <p:sp>
          <p:nvSpPr>
            <p:cNvPr id="45" name="Rectangle 44"/>
            <p:cNvSpPr/>
            <p:nvPr/>
          </p:nvSpPr>
          <p:spPr bwMode="gray">
            <a:xfrm>
              <a:off x="5433188" y="6384767"/>
              <a:ext cx="226116" cy="330097"/>
            </a:xfrm>
            <a:prstGeom prst="rect">
              <a:avLst/>
            </a:prstGeom>
            <a:solidFill>
              <a:srgbClr val="A5A5A5"/>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47" name="Triangle 46"/>
            <p:cNvSpPr/>
            <p:nvPr/>
          </p:nvSpPr>
          <p:spPr bwMode="gray">
            <a:xfrm>
              <a:off x="5326326" y="6554661"/>
              <a:ext cx="288204" cy="147815"/>
            </a:xfrm>
            <a:prstGeom prst="triangle">
              <a:avLst/>
            </a:prstGeom>
            <a:solidFill>
              <a:srgbClr val="A5A5A5"/>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48" name="Triangle 47"/>
            <p:cNvSpPr/>
            <p:nvPr/>
          </p:nvSpPr>
          <p:spPr bwMode="gray">
            <a:xfrm>
              <a:off x="5486626" y="6597048"/>
              <a:ext cx="292631" cy="105427"/>
            </a:xfrm>
            <a:prstGeom prst="triangle">
              <a:avLst/>
            </a:prstGeom>
            <a:solidFill>
              <a:srgbClr val="A5A5A5"/>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46" name="Rectangle 45"/>
            <p:cNvSpPr/>
            <p:nvPr/>
          </p:nvSpPr>
          <p:spPr bwMode="gray">
            <a:xfrm>
              <a:off x="5326326" y="6687432"/>
              <a:ext cx="457200" cy="27432"/>
            </a:xfrm>
            <a:prstGeom prst="rect">
              <a:avLst/>
            </a:prstGeom>
            <a:solidFill>
              <a:srgbClr val="E2E2E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49" name="Oval 48"/>
            <p:cNvSpPr/>
            <p:nvPr/>
          </p:nvSpPr>
          <p:spPr bwMode="gray">
            <a:xfrm>
              <a:off x="5614530" y="6145315"/>
              <a:ext cx="287616" cy="542117"/>
            </a:xfrm>
            <a:prstGeom prst="ellipse">
              <a:avLst/>
            </a:prstGeom>
            <a:solidFill>
              <a:schemeClr val="bg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50" name="Oval 49"/>
            <p:cNvSpPr/>
            <p:nvPr/>
          </p:nvSpPr>
          <p:spPr bwMode="gray">
            <a:xfrm>
              <a:off x="5194194" y="6017418"/>
              <a:ext cx="288163" cy="671193"/>
            </a:xfrm>
            <a:prstGeom prst="ellipse">
              <a:avLst/>
            </a:prstGeom>
            <a:solidFill>
              <a:schemeClr val="bg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22" name="Rounded Rectangle 21"/>
            <p:cNvSpPr/>
            <p:nvPr/>
          </p:nvSpPr>
          <p:spPr bwMode="gray">
            <a:xfrm>
              <a:off x="4979804" y="5795715"/>
              <a:ext cx="1116390" cy="680723"/>
            </a:xfrm>
            <a:prstGeom prst="roundRect">
              <a:avLst/>
            </a:prstGeom>
            <a:solidFill>
              <a:srgbClr val="CECCCC"/>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23" name="Rectangle 22"/>
            <p:cNvSpPr/>
            <p:nvPr/>
          </p:nvSpPr>
          <p:spPr bwMode="gray">
            <a:xfrm>
              <a:off x="4979804" y="5889625"/>
              <a:ext cx="1116390" cy="475897"/>
            </a:xfrm>
            <a:prstGeom prst="rect">
              <a:avLst/>
            </a:prstGeom>
            <a:solidFill>
              <a:srgbClr val="1F3666"/>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24" name="Rectangle 23"/>
            <p:cNvSpPr/>
            <p:nvPr/>
          </p:nvSpPr>
          <p:spPr bwMode="gray">
            <a:xfrm>
              <a:off x="5005301" y="5924197"/>
              <a:ext cx="1065396" cy="403225"/>
            </a:xfrm>
            <a:prstGeom prst="rect">
              <a:avLst/>
            </a:prstGeom>
            <a:solidFill>
              <a:srgbClr val="E2E2E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1" name="Rectangle 10"/>
            <p:cNvSpPr/>
            <p:nvPr/>
          </p:nvSpPr>
          <p:spPr bwMode="gray">
            <a:xfrm>
              <a:off x="5185987" y="6145315"/>
              <a:ext cx="100739" cy="182107"/>
            </a:xfrm>
            <a:prstGeom prst="rect">
              <a:avLst/>
            </a:prstGeom>
            <a:solidFill>
              <a:srgbClr val="98C93C"/>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2" name="Rectangle 11"/>
            <p:cNvSpPr/>
            <p:nvPr/>
          </p:nvSpPr>
          <p:spPr bwMode="gray">
            <a:xfrm>
              <a:off x="5396734" y="6087208"/>
              <a:ext cx="100739" cy="240214"/>
            </a:xfrm>
            <a:prstGeom prst="rect">
              <a:avLst/>
            </a:prstGeom>
            <a:solidFill>
              <a:srgbClr val="C2D92E"/>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3" name="Rectangle 12"/>
            <p:cNvSpPr/>
            <p:nvPr/>
          </p:nvSpPr>
          <p:spPr bwMode="gray">
            <a:xfrm>
              <a:off x="5607480" y="5993092"/>
              <a:ext cx="100739" cy="334330"/>
            </a:xfrm>
            <a:prstGeom prst="rect">
              <a:avLst/>
            </a:prstGeom>
            <a:solidFill>
              <a:srgbClr val="DEC42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4" name="Rectangle 13"/>
            <p:cNvSpPr/>
            <p:nvPr/>
          </p:nvSpPr>
          <p:spPr bwMode="gray">
            <a:xfrm>
              <a:off x="5818227" y="5956814"/>
              <a:ext cx="100739" cy="370608"/>
            </a:xfrm>
            <a:prstGeom prst="rect">
              <a:avLst/>
            </a:prstGeom>
            <a:solidFill>
              <a:srgbClr val="E7612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cxnSp>
          <p:nvCxnSpPr>
            <p:cNvPr id="30" name="Straight Connector 29"/>
            <p:cNvCxnSpPr/>
            <p:nvPr/>
          </p:nvCxnSpPr>
          <p:spPr>
            <a:xfrm flipV="1">
              <a:off x="5130391" y="6110225"/>
              <a:ext cx="271877" cy="71456"/>
            </a:xfrm>
            <a:prstGeom prst="line">
              <a:avLst/>
            </a:prstGeom>
            <a:ln w="15875">
              <a:solidFill>
                <a:srgbClr val="33495E"/>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Oval 20"/>
            <p:cNvSpPr/>
            <p:nvPr/>
          </p:nvSpPr>
          <p:spPr bwMode="gray">
            <a:xfrm>
              <a:off x="5114487" y="6156281"/>
              <a:ext cx="50800" cy="50800"/>
            </a:xfrm>
            <a:prstGeom prst="ellipse">
              <a:avLst/>
            </a:prstGeom>
            <a:solidFill>
              <a:srgbClr val="25BBAD"/>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cxnSp>
          <p:nvCxnSpPr>
            <p:cNvPr id="32" name="Straight Connector 31"/>
            <p:cNvCxnSpPr/>
            <p:nvPr/>
          </p:nvCxnSpPr>
          <p:spPr>
            <a:xfrm rot="-240000" flipV="1">
              <a:off x="5414965" y="5997913"/>
              <a:ext cx="274320" cy="88938"/>
            </a:xfrm>
            <a:prstGeom prst="line">
              <a:avLst/>
            </a:prstGeom>
            <a:ln w="15875">
              <a:solidFill>
                <a:srgbClr val="33495E"/>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Oval 25"/>
            <p:cNvSpPr/>
            <p:nvPr/>
          </p:nvSpPr>
          <p:spPr bwMode="gray">
            <a:xfrm>
              <a:off x="5382388" y="6080849"/>
              <a:ext cx="50800" cy="50800"/>
            </a:xfrm>
            <a:prstGeom prst="ellipse">
              <a:avLst/>
            </a:prstGeom>
            <a:solidFill>
              <a:srgbClr val="25BBAD"/>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cxnSp>
          <p:nvCxnSpPr>
            <p:cNvPr id="38" name="Straight Connector 37"/>
            <p:cNvCxnSpPr/>
            <p:nvPr/>
          </p:nvCxnSpPr>
          <p:spPr>
            <a:xfrm flipV="1">
              <a:off x="5673734" y="5944639"/>
              <a:ext cx="286653" cy="48454"/>
            </a:xfrm>
            <a:prstGeom prst="line">
              <a:avLst/>
            </a:prstGeom>
            <a:ln w="15875">
              <a:solidFill>
                <a:srgbClr val="33495E"/>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Oval 26"/>
            <p:cNvSpPr/>
            <p:nvPr/>
          </p:nvSpPr>
          <p:spPr bwMode="gray">
            <a:xfrm>
              <a:off x="5648334" y="5966618"/>
              <a:ext cx="50800" cy="50800"/>
            </a:xfrm>
            <a:prstGeom prst="ellipse">
              <a:avLst/>
            </a:prstGeom>
            <a:solidFill>
              <a:srgbClr val="25BBAD"/>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28" name="Oval 27"/>
            <p:cNvSpPr/>
            <p:nvPr/>
          </p:nvSpPr>
          <p:spPr bwMode="gray">
            <a:xfrm>
              <a:off x="5935271" y="5920314"/>
              <a:ext cx="50800" cy="50800"/>
            </a:xfrm>
            <a:prstGeom prst="ellipse">
              <a:avLst/>
            </a:prstGeom>
            <a:solidFill>
              <a:srgbClr val="25BBAD"/>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grpSp>
      <p:grpSp>
        <p:nvGrpSpPr>
          <p:cNvPr id="124" name="Group 123"/>
          <p:cNvGrpSpPr/>
          <p:nvPr/>
        </p:nvGrpSpPr>
        <p:grpSpPr>
          <a:xfrm>
            <a:off x="8364241" y="5227741"/>
            <a:ext cx="828177" cy="807688"/>
            <a:chOff x="10106525" y="4040780"/>
            <a:chExt cx="828369" cy="807875"/>
          </a:xfrm>
          <a:effectLst>
            <a:outerShdw blurRad="50800" dist="50800" dir="7800000" algn="tr" rotWithShape="0">
              <a:prstClr val="black">
                <a:alpha val="40000"/>
              </a:prstClr>
            </a:outerShdw>
          </a:effectLst>
        </p:grpSpPr>
        <p:sp>
          <p:nvSpPr>
            <p:cNvPr id="110" name="Rectangle 109"/>
            <p:cNvSpPr/>
            <p:nvPr/>
          </p:nvSpPr>
          <p:spPr bwMode="gray">
            <a:xfrm>
              <a:off x="10173570" y="4112688"/>
              <a:ext cx="418020" cy="418020"/>
            </a:xfrm>
            <a:prstGeom prst="rect">
              <a:avLst/>
            </a:prstGeom>
            <a:solidFill>
              <a:srgbClr val="465866"/>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11" name="Rectangle 110"/>
            <p:cNvSpPr/>
            <p:nvPr/>
          </p:nvSpPr>
          <p:spPr bwMode="gray">
            <a:xfrm>
              <a:off x="10170440" y="4363214"/>
              <a:ext cx="418020" cy="418020"/>
            </a:xfrm>
            <a:prstGeom prst="rect">
              <a:avLst/>
            </a:prstGeom>
            <a:solidFill>
              <a:srgbClr val="FD9F2A"/>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12" name="Rectangle 111"/>
            <p:cNvSpPr/>
            <p:nvPr/>
          </p:nvSpPr>
          <p:spPr bwMode="gray">
            <a:xfrm>
              <a:off x="10433128" y="4112688"/>
              <a:ext cx="427246" cy="418020"/>
            </a:xfrm>
            <a:prstGeom prst="rect">
              <a:avLst/>
            </a:prstGeom>
            <a:solidFill>
              <a:srgbClr val="4EBEDE"/>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13" name="Rectangle 112"/>
            <p:cNvSpPr/>
            <p:nvPr/>
          </p:nvSpPr>
          <p:spPr bwMode="gray">
            <a:xfrm>
              <a:off x="10433128" y="4363213"/>
              <a:ext cx="427246" cy="418020"/>
            </a:xfrm>
            <a:prstGeom prst="rect">
              <a:avLst/>
            </a:prstGeom>
            <a:solidFill>
              <a:srgbClr val="F57464"/>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14" name="Oval 113"/>
            <p:cNvSpPr/>
            <p:nvPr/>
          </p:nvSpPr>
          <p:spPr bwMode="gray">
            <a:xfrm>
              <a:off x="10341014" y="4200635"/>
              <a:ext cx="160245" cy="74631"/>
            </a:xfrm>
            <a:prstGeom prst="ellipse">
              <a:avLst/>
            </a:prstGeom>
            <a:solidFill>
              <a:srgbClr val="465866"/>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15" name="Oval 114"/>
            <p:cNvSpPr/>
            <p:nvPr/>
          </p:nvSpPr>
          <p:spPr bwMode="gray">
            <a:xfrm rot="5400000">
              <a:off x="10229106" y="4334905"/>
              <a:ext cx="160245" cy="74631"/>
            </a:xfrm>
            <a:prstGeom prst="ellipse">
              <a:avLst/>
            </a:prstGeom>
            <a:solidFill>
              <a:srgbClr val="FD9F2A"/>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16" name="Oval 115"/>
            <p:cNvSpPr/>
            <p:nvPr/>
          </p:nvSpPr>
          <p:spPr bwMode="gray">
            <a:xfrm rot="10800000">
              <a:off x="10360904" y="4466703"/>
              <a:ext cx="160245" cy="74631"/>
            </a:xfrm>
            <a:prstGeom prst="ellipse">
              <a:avLst/>
            </a:prstGeom>
            <a:solidFill>
              <a:srgbClr val="F57464"/>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17" name="Oval 116"/>
            <p:cNvSpPr/>
            <p:nvPr/>
          </p:nvSpPr>
          <p:spPr bwMode="gray">
            <a:xfrm rot="16200000">
              <a:off x="10631791" y="4326618"/>
              <a:ext cx="160245" cy="74631"/>
            </a:xfrm>
            <a:prstGeom prst="ellipse">
              <a:avLst/>
            </a:prstGeom>
            <a:solidFill>
              <a:srgbClr val="4EBEDE"/>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18" name="Oval 117"/>
            <p:cNvSpPr/>
            <p:nvPr/>
          </p:nvSpPr>
          <p:spPr bwMode="gray">
            <a:xfrm rot="10800000">
              <a:off x="10774649" y="4192979"/>
              <a:ext cx="160245" cy="74631"/>
            </a:xfrm>
            <a:prstGeom prst="ellipse">
              <a:avLst/>
            </a:prstGeom>
            <a:solidFill>
              <a:srgbClr val="4EBEDE"/>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19" name="Oval 118"/>
            <p:cNvSpPr/>
            <p:nvPr/>
          </p:nvSpPr>
          <p:spPr bwMode="gray">
            <a:xfrm rot="5400000">
              <a:off x="10229496" y="4083587"/>
              <a:ext cx="160245" cy="74631"/>
            </a:xfrm>
            <a:prstGeom prst="ellipse">
              <a:avLst/>
            </a:prstGeom>
            <a:solidFill>
              <a:srgbClr val="465866"/>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20" name="Oval 119"/>
            <p:cNvSpPr/>
            <p:nvPr/>
          </p:nvSpPr>
          <p:spPr bwMode="gray">
            <a:xfrm rot="10800000">
              <a:off x="10106525" y="4582831"/>
              <a:ext cx="160245" cy="74631"/>
            </a:xfrm>
            <a:prstGeom prst="ellipse">
              <a:avLst/>
            </a:prstGeom>
            <a:solidFill>
              <a:srgbClr val="FD9F2A"/>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21" name="Oval 120"/>
            <p:cNvSpPr/>
            <p:nvPr/>
          </p:nvSpPr>
          <p:spPr bwMode="gray">
            <a:xfrm rot="16200000">
              <a:off x="10492702" y="4731217"/>
              <a:ext cx="160245" cy="74631"/>
            </a:xfrm>
            <a:prstGeom prst="ellipse">
              <a:avLst/>
            </a:prstGeom>
            <a:solidFill>
              <a:srgbClr val="F57464"/>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grpSp>
      <p:sp>
        <p:nvSpPr>
          <p:cNvPr id="125" name="TextBox 124"/>
          <p:cNvSpPr txBox="1"/>
          <p:nvPr/>
        </p:nvSpPr>
        <p:spPr>
          <a:xfrm>
            <a:off x="4006115" y="1779600"/>
            <a:ext cx="3879881" cy="646181"/>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latin typeface="Apple Braille" charset="0"/>
                <a:ea typeface="Apple Braille" charset="0"/>
                <a:cs typeface="Apple Braille" charset="0"/>
              </a:rPr>
              <a:t>Value outcomes resulting from streamlined processes such as effective talent acquisition, top talent retention, and improved efficiencies</a:t>
            </a:r>
          </a:p>
        </p:txBody>
      </p:sp>
      <p:sp>
        <p:nvSpPr>
          <p:cNvPr id="126" name="TextBox 125"/>
          <p:cNvSpPr txBox="1"/>
          <p:nvPr/>
        </p:nvSpPr>
        <p:spPr>
          <a:xfrm>
            <a:off x="4006115" y="3701449"/>
            <a:ext cx="3879881" cy="43078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latin typeface="Apple Braille" charset="0"/>
                <a:ea typeface="Apple Braille" charset="0"/>
                <a:cs typeface="Apple Braille" charset="0"/>
              </a:rPr>
              <a:t>Cross-module set providing synergistic, business value outcomes driven by process</a:t>
            </a:r>
          </a:p>
        </p:txBody>
      </p:sp>
      <p:sp>
        <p:nvSpPr>
          <p:cNvPr id="127" name="TextBox 126"/>
          <p:cNvSpPr txBox="1"/>
          <p:nvPr/>
        </p:nvSpPr>
        <p:spPr>
          <a:xfrm>
            <a:off x="4008698" y="5487780"/>
            <a:ext cx="4105366" cy="43078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400" kern="0" dirty="0">
                <a:latin typeface="Apple Braille" charset="0"/>
                <a:ea typeface="Apple Braille" charset="0"/>
                <a:cs typeface="Apple Braille" charset="0"/>
              </a:rPr>
              <a:t>Building blocks that help facilitate the attainment of outcomes</a:t>
            </a:r>
          </a:p>
        </p:txBody>
      </p:sp>
      <p:sp>
        <p:nvSpPr>
          <p:cNvPr id="130" name="Rounded Rectangle 129"/>
          <p:cNvSpPr/>
          <p:nvPr/>
        </p:nvSpPr>
        <p:spPr bwMode="gray">
          <a:xfrm>
            <a:off x="3143584" y="1535097"/>
            <a:ext cx="6254466" cy="1118762"/>
          </a:xfrm>
          <a:prstGeom prst="roundRect">
            <a:avLst/>
          </a:prstGeom>
          <a:noFill/>
          <a:ln w="15875" algn="ctr">
            <a:solidFill>
              <a:schemeClr val="bg2"/>
            </a:solidFill>
            <a:prstDash val="sysDot"/>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3" name="Oval 2"/>
          <p:cNvSpPr/>
          <p:nvPr/>
        </p:nvSpPr>
        <p:spPr bwMode="gray">
          <a:xfrm>
            <a:off x="2506479" y="1478177"/>
            <a:ext cx="1279114" cy="1238520"/>
          </a:xfrm>
          <a:prstGeom prst="ellipse">
            <a:avLst/>
          </a:prstGeom>
          <a:solidFill>
            <a:srgbClr val="307487"/>
          </a:solidFill>
          <a:ln w="6350" algn="ctr">
            <a:solidFill>
              <a:srgbClr val="21526C"/>
            </a:solidFill>
            <a:miter lim="800000"/>
            <a:headEnd/>
            <a:tailEnd/>
          </a:ln>
          <a:effectLst>
            <a:outerShdw blurRad="50800" dist="38100" dir="1800000" algn="tr" rotWithShape="0">
              <a:prstClr val="black">
                <a:alpha val="40000"/>
              </a:prstClr>
            </a:outerShdw>
          </a:effectLst>
        </p:spPr>
        <p:txBody>
          <a:bodyPr lIns="89974" tIns="71978" rIns="89974" bIns="71978" rtlCol="0" anchor="ctr"/>
          <a:lstStyle/>
          <a:p>
            <a:pPr algn="ctr" fontAlgn="base">
              <a:spcBef>
                <a:spcPts val="600"/>
              </a:spcBef>
              <a:spcAft>
                <a:spcPct val="0"/>
              </a:spcAft>
              <a:buClr>
                <a:srgbClr val="F0AB00"/>
              </a:buClr>
              <a:buSzPct val="80000"/>
            </a:pPr>
            <a:r>
              <a:rPr lang="en-US" sz="1600" kern="0" dirty="0">
                <a:solidFill>
                  <a:schemeClr val="bg1"/>
                </a:solidFill>
                <a:latin typeface="Apple Braille" charset="0"/>
                <a:ea typeface="Apple Braille" charset="0"/>
                <a:cs typeface="Apple Braille" charset="0"/>
              </a:rPr>
              <a:t>Business Value</a:t>
            </a:r>
          </a:p>
        </p:txBody>
      </p:sp>
      <p:sp>
        <p:nvSpPr>
          <p:cNvPr id="131" name="Rounded Rectangle 130"/>
          <p:cNvSpPr/>
          <p:nvPr/>
        </p:nvSpPr>
        <p:spPr bwMode="gray">
          <a:xfrm>
            <a:off x="3143584" y="3380012"/>
            <a:ext cx="6254466" cy="1118762"/>
          </a:xfrm>
          <a:prstGeom prst="roundRect">
            <a:avLst/>
          </a:prstGeom>
          <a:noFill/>
          <a:ln w="15875" algn="ctr">
            <a:solidFill>
              <a:schemeClr val="bg2"/>
            </a:solidFill>
            <a:prstDash val="sysDot"/>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32" name="Rounded Rectangle 131"/>
          <p:cNvSpPr/>
          <p:nvPr/>
        </p:nvSpPr>
        <p:spPr bwMode="gray">
          <a:xfrm>
            <a:off x="3143584" y="5129332"/>
            <a:ext cx="6254466" cy="1118762"/>
          </a:xfrm>
          <a:prstGeom prst="roundRect">
            <a:avLst/>
          </a:prstGeom>
          <a:noFill/>
          <a:ln w="15875" algn="ctr">
            <a:solidFill>
              <a:schemeClr val="bg2"/>
            </a:solidFill>
            <a:prstDash val="sysDot"/>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grpSp>
        <p:nvGrpSpPr>
          <p:cNvPr id="133" name="Group 132"/>
          <p:cNvGrpSpPr/>
          <p:nvPr/>
        </p:nvGrpSpPr>
        <p:grpSpPr>
          <a:xfrm>
            <a:off x="2506479" y="3290453"/>
            <a:ext cx="1279114" cy="1235593"/>
            <a:chOff x="2505648" y="3290419"/>
            <a:chExt cx="1279410" cy="1235879"/>
          </a:xfrm>
          <a:solidFill>
            <a:srgbClr val="307487"/>
          </a:solidFill>
          <a:effectLst>
            <a:outerShdw blurRad="50800" dist="50800" dir="1800000" algn="ctr" rotWithShape="0">
              <a:srgbClr val="000000">
                <a:alpha val="43137"/>
              </a:srgbClr>
            </a:outerShdw>
          </a:effectLst>
        </p:grpSpPr>
        <p:sp>
          <p:nvSpPr>
            <p:cNvPr id="4" name="Oval 3"/>
            <p:cNvSpPr/>
            <p:nvPr/>
          </p:nvSpPr>
          <p:spPr bwMode="gray">
            <a:xfrm>
              <a:off x="2505648" y="3290419"/>
              <a:ext cx="1279410" cy="1235879"/>
            </a:xfrm>
            <a:prstGeom prst="ellipse">
              <a:avLst/>
            </a:prstGeom>
            <a:grpFill/>
            <a:ln w="6350" algn="ctr">
              <a:solidFill>
                <a:srgbClr val="21526C"/>
              </a:solidFill>
              <a:miter lim="800000"/>
              <a:headEnd/>
              <a:tailEnd/>
            </a:ln>
            <a:effectLst>
              <a:outerShdw blurRad="50800" dist="38100" dir="8100000" algn="tr" rotWithShape="0">
                <a:prstClr val="black">
                  <a:alpha val="40000"/>
                </a:prstClr>
              </a:outerShdw>
            </a:effectLst>
          </p:spPr>
          <p:txBody>
            <a:bodyPr lIns="89974" tIns="71978" rIns="89974" bIns="71978" rtlCol="0" anchor="ctr"/>
            <a:lstStyle/>
            <a:p>
              <a:pPr algn="ctr" fontAlgn="base">
                <a:spcBef>
                  <a:spcPts val="600"/>
                </a:spcBef>
                <a:spcAft>
                  <a:spcPct val="0"/>
                </a:spcAft>
                <a:buClr>
                  <a:srgbClr val="F0AB00"/>
                </a:buClr>
                <a:buSzPct val="80000"/>
              </a:pPr>
              <a:endParaRPr lang="en-US" sz="1600" kern="0" dirty="0">
                <a:solidFill>
                  <a:schemeClr val="bg1"/>
                </a:solidFill>
                <a:latin typeface="Apple Braille" charset="0"/>
                <a:ea typeface="Apple Braille" charset="0"/>
                <a:cs typeface="Apple Braille" charset="0"/>
              </a:endParaRPr>
            </a:p>
          </p:txBody>
        </p:sp>
        <p:sp>
          <p:nvSpPr>
            <p:cNvPr id="128" name="TextBox 127"/>
            <p:cNvSpPr txBox="1"/>
            <p:nvPr/>
          </p:nvSpPr>
          <p:spPr>
            <a:xfrm>
              <a:off x="2598698" y="3670731"/>
              <a:ext cx="1088306" cy="492443"/>
            </a:xfrm>
            <a:prstGeom prst="rect">
              <a:avLst/>
            </a:prstGeom>
            <a:grpFill/>
          </p:spPr>
          <p:txBody>
            <a:bodyPr wrap="square" lIns="0" tIns="0" rIns="0" bIns="0" rtlCol="0">
              <a:spAutoFit/>
            </a:bodyPr>
            <a:lstStyle/>
            <a:p>
              <a:pPr algn="ctr" fontAlgn="base">
                <a:spcBef>
                  <a:spcPct val="50000"/>
                </a:spcBef>
                <a:spcAft>
                  <a:spcPct val="0"/>
                </a:spcAft>
                <a:buClr>
                  <a:srgbClr val="F0AB00"/>
                </a:buClr>
                <a:buSzPct val="80000"/>
              </a:pPr>
              <a:r>
                <a:rPr lang="en-US" sz="1600" kern="0" dirty="0">
                  <a:solidFill>
                    <a:schemeClr val="bg1"/>
                  </a:solidFill>
                  <a:latin typeface="Apple Braille" charset="0"/>
                  <a:ea typeface="Apple Braille" charset="0"/>
                  <a:cs typeface="Apple Braille" charset="0"/>
                </a:rPr>
                <a:t>Key Process Interactions</a:t>
              </a:r>
            </a:p>
          </p:txBody>
        </p:sp>
      </p:grpSp>
      <p:grpSp>
        <p:nvGrpSpPr>
          <p:cNvPr id="134" name="Group 133"/>
          <p:cNvGrpSpPr/>
          <p:nvPr/>
        </p:nvGrpSpPr>
        <p:grpSpPr>
          <a:xfrm>
            <a:off x="2506479" y="5069029"/>
            <a:ext cx="1279114" cy="1235593"/>
            <a:chOff x="2505648" y="5069407"/>
            <a:chExt cx="1279410" cy="1235879"/>
          </a:xfrm>
          <a:solidFill>
            <a:srgbClr val="307487"/>
          </a:solidFill>
          <a:effectLst>
            <a:outerShdw blurRad="50800" dist="50800" dir="1800000" algn="ctr" rotWithShape="0">
              <a:srgbClr val="000000">
                <a:alpha val="43137"/>
              </a:srgbClr>
            </a:outerShdw>
          </a:effectLst>
        </p:grpSpPr>
        <p:sp>
          <p:nvSpPr>
            <p:cNvPr id="5" name="Oval 4"/>
            <p:cNvSpPr/>
            <p:nvPr/>
          </p:nvSpPr>
          <p:spPr bwMode="gray">
            <a:xfrm>
              <a:off x="2505648" y="5069407"/>
              <a:ext cx="1279410" cy="1235879"/>
            </a:xfrm>
            <a:prstGeom prst="ellipse">
              <a:avLst/>
            </a:prstGeom>
            <a:grpFill/>
            <a:ln w="6350" algn="ctr">
              <a:solidFill>
                <a:srgbClr val="21526C"/>
              </a:solidFill>
              <a:miter lim="800000"/>
              <a:headEnd/>
              <a:tailEnd/>
            </a:ln>
            <a:effectLst>
              <a:outerShdw blurRad="50800" dist="38100" dir="8100000" algn="tr" rotWithShape="0">
                <a:prstClr val="black">
                  <a:alpha val="40000"/>
                </a:prstClr>
              </a:outerShdw>
            </a:effectLst>
          </p:spPr>
          <p:txBody>
            <a:bodyPr lIns="89974" tIns="71978" rIns="89974" bIns="71978" rtlCol="0" anchor="ctr"/>
            <a:lstStyle/>
            <a:p>
              <a:pPr algn="ctr" fontAlgn="base">
                <a:spcBef>
                  <a:spcPts val="600"/>
                </a:spcBef>
                <a:spcAft>
                  <a:spcPct val="0"/>
                </a:spcAft>
                <a:buClr>
                  <a:srgbClr val="F0AB00"/>
                </a:buClr>
                <a:buSzPct val="80000"/>
              </a:pPr>
              <a:endParaRPr lang="en-US" sz="1600" kern="0" dirty="0">
                <a:solidFill>
                  <a:schemeClr val="bg1"/>
                </a:solidFill>
                <a:latin typeface="Apple Braille" charset="0"/>
                <a:ea typeface="Apple Braille" charset="0"/>
                <a:cs typeface="Apple Braille" charset="0"/>
              </a:endParaRPr>
            </a:p>
          </p:txBody>
        </p:sp>
        <p:sp>
          <p:nvSpPr>
            <p:cNvPr id="129" name="TextBox 128"/>
            <p:cNvSpPr txBox="1"/>
            <p:nvPr/>
          </p:nvSpPr>
          <p:spPr>
            <a:xfrm>
              <a:off x="2545733" y="5434730"/>
              <a:ext cx="1194334" cy="492443"/>
            </a:xfrm>
            <a:prstGeom prst="rect">
              <a:avLst/>
            </a:prstGeom>
            <a:grpFill/>
          </p:spPr>
          <p:txBody>
            <a:bodyPr wrap="square" lIns="0" tIns="0" rIns="0" bIns="0" rtlCol="0">
              <a:spAutoFit/>
            </a:bodyPr>
            <a:lstStyle/>
            <a:p>
              <a:pPr algn="ctr" fontAlgn="base">
                <a:spcBef>
                  <a:spcPct val="50000"/>
                </a:spcBef>
                <a:spcAft>
                  <a:spcPct val="0"/>
                </a:spcAft>
                <a:buClr>
                  <a:srgbClr val="F0AB00"/>
                </a:buClr>
                <a:buSzPct val="80000"/>
              </a:pPr>
              <a:r>
                <a:rPr lang="en-US" sz="1600" kern="0" dirty="0">
                  <a:solidFill>
                    <a:schemeClr val="bg1"/>
                  </a:solidFill>
                  <a:latin typeface="Apple Braille" charset="0"/>
                  <a:ea typeface="Apple Braille" charset="0"/>
                  <a:cs typeface="Apple Braille" charset="0"/>
                </a:rPr>
                <a:t>Key Data Interactions</a:t>
              </a:r>
            </a:p>
          </p:txBody>
        </p:sp>
      </p:grpSp>
    </p:spTree>
    <p:extLst>
      <p:ext uri="{BB962C8B-B14F-4D97-AF65-F5344CB8AC3E}">
        <p14:creationId xmlns:p14="http://schemas.microsoft.com/office/powerpoint/2010/main" val="10869139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BizX</a:t>
            </a:r>
            <a:r>
              <a:rPr lang="en-US" dirty="0"/>
              <a:t> Data</a:t>
            </a:r>
          </a:p>
        </p:txBody>
      </p:sp>
      <p:sp>
        <p:nvSpPr>
          <p:cNvPr id="3" name="Text Placeholder 2"/>
          <p:cNvSpPr>
            <a:spLocks noGrp="1"/>
          </p:cNvSpPr>
          <p:nvPr>
            <p:ph type="body" sz="quarter" idx="10"/>
          </p:nvPr>
        </p:nvSpPr>
        <p:spPr>
          <a:xfrm>
            <a:off x="1849588" y="1388925"/>
            <a:ext cx="2371576" cy="4785000"/>
          </a:xfrm>
        </p:spPr>
        <p:txBody>
          <a:bodyPr/>
          <a:lstStyle/>
          <a:p>
            <a:r>
              <a:rPr lang="en-US" sz="1600" dirty="0"/>
              <a:t>While creating the Host Assignment the data gets synched to standard fields (</a:t>
            </a:r>
            <a:r>
              <a:rPr lang="en-US" sz="1600" dirty="0" err="1"/>
              <a:t>BizX</a:t>
            </a:r>
            <a:r>
              <a:rPr lang="en-US" sz="1600" dirty="0"/>
              <a:t>). From there other modules have the possibility to access the different employment information. </a:t>
            </a:r>
          </a:p>
          <a:p>
            <a:r>
              <a:rPr lang="en-US" sz="1600" b="1" dirty="0"/>
              <a:t>Note: </a:t>
            </a:r>
            <a:r>
              <a:rPr lang="en-US" sz="1600" dirty="0"/>
              <a:t>Host employments are not supposed to overlap in time. System checks potential overlaps when creating several Global Assignments for the same person and denies saving, if overlapping. </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7453" y="1460500"/>
            <a:ext cx="6016534" cy="4406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74233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Role-based Permissions</a:t>
            </a:r>
          </a:p>
        </p:txBody>
      </p:sp>
      <p:sp>
        <p:nvSpPr>
          <p:cNvPr id="3" name="Text Placeholder 2"/>
          <p:cNvSpPr>
            <a:spLocks noGrp="1"/>
          </p:cNvSpPr>
          <p:nvPr>
            <p:ph type="body" sz="quarter" idx="10"/>
          </p:nvPr>
        </p:nvSpPr>
        <p:spPr>
          <a:xfrm>
            <a:off x="325336" y="1381125"/>
            <a:ext cx="4193590" cy="2194200"/>
          </a:xfrm>
        </p:spPr>
        <p:txBody>
          <a:bodyPr/>
          <a:lstStyle/>
          <a:p>
            <a:r>
              <a:rPr lang="en-US" dirty="0"/>
              <a:t>Additional roles provided to address Global Assignments providing flexibility in </a:t>
            </a:r>
            <a:r>
              <a:rPr lang="en-US" dirty="0" err="1"/>
              <a:t>permissioning</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4087" y="1381125"/>
            <a:ext cx="5734050" cy="3981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9950" y="4095751"/>
            <a:ext cx="3987055" cy="210026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3851356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to IDs</a:t>
            </a:r>
            <a:endParaRPr lang="en-US" sz="1800" dirty="0"/>
          </a:p>
        </p:txBody>
      </p:sp>
      <p:grpSp>
        <p:nvGrpSpPr>
          <p:cNvPr id="29" name="Group 28"/>
          <p:cNvGrpSpPr/>
          <p:nvPr/>
        </p:nvGrpSpPr>
        <p:grpSpPr>
          <a:xfrm>
            <a:off x="5492347" y="1408776"/>
            <a:ext cx="3980900" cy="4708993"/>
            <a:chOff x="3966760" y="1408775"/>
            <a:chExt cx="3980900" cy="4708993"/>
          </a:xfrm>
        </p:grpSpPr>
        <p:sp>
          <p:nvSpPr>
            <p:cNvPr id="25" name="Rectangle 24"/>
            <p:cNvSpPr/>
            <p:nvPr/>
          </p:nvSpPr>
          <p:spPr bwMode="gray">
            <a:xfrm>
              <a:off x="3966760" y="1959433"/>
              <a:ext cx="3980900" cy="4158335"/>
            </a:xfrm>
            <a:prstGeom prst="rect">
              <a:avLst/>
            </a:prstGeom>
            <a:solidFill>
              <a:schemeClr val="bg1">
                <a:lumMod val="95000"/>
              </a:schemeClr>
            </a:solidFill>
            <a:ln w="635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7230" y="1408775"/>
              <a:ext cx="7143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bwMode="gray">
            <a:xfrm>
              <a:off x="5066218" y="2079153"/>
              <a:ext cx="1676400" cy="1186543"/>
            </a:xfrm>
            <a:prstGeom prst="rect">
              <a:avLst/>
            </a:prstGeom>
            <a:solidFill>
              <a:schemeClr val="accent6">
                <a:lumMod val="20000"/>
                <a:lumOff val="80000"/>
              </a:schemeClr>
            </a:solidFill>
            <a:ln w="635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400" b="1" kern="0" dirty="0">
                  <a:ea typeface="Arial Unicode MS" pitchFamily="34" charset="-128"/>
                  <a:cs typeface="Arial Unicode MS" pitchFamily="34" charset="-128"/>
                </a:rPr>
                <a:t>Person specific data</a:t>
              </a:r>
            </a:p>
            <a:p>
              <a:pPr algn="ctr" defTabSz="914400"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Trainee 10</a:t>
              </a:r>
              <a:br>
                <a:rPr lang="en-US" sz="1400" kern="0" dirty="0">
                  <a:ea typeface="Arial Unicode MS" pitchFamily="34" charset="-128"/>
                  <a:cs typeface="Arial Unicode MS" pitchFamily="34" charset="-128"/>
                </a:rPr>
              </a:br>
              <a:r>
                <a:rPr lang="en-US" sz="1400" kern="0" dirty="0" err="1">
                  <a:ea typeface="Arial Unicode MS" pitchFamily="34" charset="-128"/>
                  <a:cs typeface="Arial Unicode MS" pitchFamily="34" charset="-128"/>
                </a:rPr>
                <a:t>PersonID</a:t>
              </a:r>
              <a:r>
                <a:rPr lang="en-US" sz="1400" kern="0" dirty="0">
                  <a:ea typeface="Arial Unicode MS" pitchFamily="34" charset="-128"/>
                  <a:cs typeface="Arial Unicode MS" pitchFamily="34" charset="-128"/>
                </a:rPr>
                <a:t>:  </a:t>
              </a:r>
              <a:r>
                <a:rPr lang="en-US" sz="1400" b="1" kern="0" dirty="0">
                  <a:ea typeface="Arial Unicode MS" pitchFamily="34" charset="-128"/>
                  <a:cs typeface="Arial Unicode MS" pitchFamily="34" charset="-128"/>
                </a:rPr>
                <a:t>6318</a:t>
              </a:r>
              <a:r>
                <a:rPr lang="en-US" sz="1400" kern="0" dirty="0">
                  <a:ea typeface="Arial Unicode MS" pitchFamily="34" charset="-128"/>
                  <a:cs typeface="Arial Unicode MS" pitchFamily="34" charset="-128"/>
                </a:rPr>
                <a:t> </a:t>
              </a:r>
            </a:p>
          </p:txBody>
        </p:sp>
        <p:sp>
          <p:nvSpPr>
            <p:cNvPr id="8" name="Rectangle 7"/>
            <p:cNvSpPr/>
            <p:nvPr/>
          </p:nvSpPr>
          <p:spPr bwMode="gray">
            <a:xfrm>
              <a:off x="4086501" y="3657592"/>
              <a:ext cx="1676400" cy="2307772"/>
            </a:xfrm>
            <a:prstGeom prst="rect">
              <a:avLst/>
            </a:prstGeom>
            <a:solidFill>
              <a:srgbClr val="FFFF00"/>
            </a:solidFill>
            <a:ln w="635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600" b="1" kern="0" dirty="0">
                  <a:ea typeface="Arial Unicode MS" pitchFamily="34" charset="-128"/>
                  <a:cs typeface="Arial Unicode MS" pitchFamily="34" charset="-128"/>
                </a:rPr>
                <a:t>HOME </a:t>
              </a:r>
              <a:br>
                <a:rPr lang="en-US" sz="1600" b="1" kern="0" dirty="0">
                  <a:ea typeface="Arial Unicode MS" pitchFamily="34" charset="-128"/>
                  <a:cs typeface="Arial Unicode MS" pitchFamily="34" charset="-128"/>
                </a:rPr>
              </a:br>
              <a:r>
                <a:rPr lang="en-US" sz="1200" kern="0" dirty="0" err="1">
                  <a:ea typeface="Arial Unicode MS" pitchFamily="34" charset="-128"/>
                  <a:cs typeface="Arial Unicode MS" pitchFamily="34" charset="-128"/>
                </a:rPr>
                <a:t>UserID</a:t>
              </a:r>
              <a:r>
                <a:rPr lang="en-US" sz="1200" kern="0" dirty="0">
                  <a:ea typeface="Arial Unicode MS" pitchFamily="34" charset="-128"/>
                  <a:cs typeface="Arial Unicode MS" pitchFamily="34" charset="-128"/>
                </a:rPr>
                <a:t>:   </a:t>
              </a:r>
              <a:r>
                <a:rPr lang="en-US" sz="1200" b="1" kern="0" dirty="0" err="1">
                  <a:ea typeface="Arial Unicode MS" pitchFamily="34" charset="-128"/>
                  <a:cs typeface="Arial Unicode MS" pitchFamily="34" charset="-128"/>
                </a:rPr>
                <a:t>usertest</a:t>
              </a:r>
              <a:br>
                <a:rPr lang="en-US" sz="1200" b="1" kern="0" dirty="0">
                  <a:ea typeface="Arial Unicode MS" pitchFamily="34" charset="-128"/>
                  <a:cs typeface="Arial Unicode MS" pitchFamily="34" charset="-128"/>
                </a:rPr>
              </a:br>
              <a:r>
                <a:rPr lang="en-US" sz="1200" kern="0" dirty="0">
                  <a:ea typeface="Arial Unicode MS" pitchFamily="34" charset="-128"/>
                  <a:cs typeface="Arial Unicode MS" pitchFamily="34" charset="-128"/>
                </a:rPr>
                <a:t>Username:  </a:t>
              </a:r>
              <a:r>
                <a:rPr lang="en-US" sz="1200" b="1" kern="0" dirty="0">
                  <a:ea typeface="Arial Unicode MS" pitchFamily="34" charset="-128"/>
                  <a:cs typeface="Arial Unicode MS" pitchFamily="34" charset="-128"/>
                </a:rPr>
                <a:t>trainee10</a:t>
              </a:r>
            </a:p>
            <a:p>
              <a:pPr algn="ctr" defTabSz="914400" fontAlgn="base">
                <a:spcBef>
                  <a:spcPct val="50000"/>
                </a:spcBef>
                <a:spcAft>
                  <a:spcPct val="0"/>
                </a:spcAft>
                <a:buClr>
                  <a:srgbClr val="F0AB00"/>
                </a:buClr>
                <a:buSzPct val="80000"/>
              </a:pPr>
              <a:endParaRPr lang="en-US" sz="1400" b="1" kern="0" dirty="0">
                <a:ea typeface="Arial Unicode MS" pitchFamily="34" charset="-128"/>
                <a:cs typeface="Arial Unicode MS" pitchFamily="34" charset="-128"/>
              </a:endParaRPr>
            </a:p>
            <a:p>
              <a:pPr algn="ctr" defTabSz="914400" fontAlgn="base">
                <a:spcBef>
                  <a:spcPct val="50000"/>
                </a:spcBef>
                <a:spcAft>
                  <a:spcPct val="0"/>
                </a:spcAft>
                <a:buClr>
                  <a:srgbClr val="F0AB00"/>
                </a:buClr>
                <a:buSzPct val="80000"/>
              </a:pPr>
              <a:endParaRPr lang="en-US" sz="1400" b="1" kern="0" dirty="0">
                <a:ea typeface="Arial Unicode MS" pitchFamily="34" charset="-128"/>
                <a:cs typeface="Arial Unicode MS" pitchFamily="34" charset="-128"/>
              </a:endParaRPr>
            </a:p>
            <a:p>
              <a:pPr algn="ctr" defTabSz="914400" fontAlgn="base">
                <a:spcBef>
                  <a:spcPct val="50000"/>
                </a:spcBef>
                <a:spcAft>
                  <a:spcPct val="0"/>
                </a:spcAft>
                <a:buClr>
                  <a:srgbClr val="F0AB00"/>
                </a:buClr>
                <a:buSzPct val="80000"/>
              </a:pPr>
              <a:endParaRPr lang="en-US" sz="1400" b="1" kern="0" dirty="0">
                <a:ea typeface="Arial Unicode MS" pitchFamily="34" charset="-128"/>
                <a:cs typeface="Arial Unicode MS" pitchFamily="34" charset="-128"/>
              </a:endParaRPr>
            </a:p>
            <a:p>
              <a:pPr algn="ctr" defTabSz="914400" fontAlgn="base">
                <a:spcBef>
                  <a:spcPct val="50000"/>
                </a:spcBef>
                <a:spcAft>
                  <a:spcPct val="0"/>
                </a:spcAft>
                <a:buClr>
                  <a:srgbClr val="F0AB00"/>
                </a:buClr>
                <a:buSzPct val="80000"/>
              </a:pPr>
              <a:endParaRPr lang="en-US" sz="1400" b="1" kern="0" dirty="0">
                <a:ea typeface="Arial Unicode MS" pitchFamily="34" charset="-128"/>
                <a:cs typeface="Arial Unicode MS" pitchFamily="34" charset="-128"/>
              </a:endParaRPr>
            </a:p>
          </p:txBody>
        </p:sp>
        <p:sp>
          <p:nvSpPr>
            <p:cNvPr id="9" name="Rectangle 8"/>
            <p:cNvSpPr/>
            <p:nvPr/>
          </p:nvSpPr>
          <p:spPr bwMode="gray">
            <a:xfrm>
              <a:off x="6012180" y="3657591"/>
              <a:ext cx="1813560" cy="2307773"/>
            </a:xfrm>
            <a:prstGeom prst="rect">
              <a:avLst/>
            </a:prstGeom>
            <a:solidFill>
              <a:schemeClr val="accent3">
                <a:lumMod val="40000"/>
                <a:lumOff val="60000"/>
              </a:schemeClr>
            </a:solidFill>
            <a:ln w="635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600" b="1" kern="0" dirty="0">
                  <a:ea typeface="Arial Unicode MS" pitchFamily="34" charset="-128"/>
                  <a:cs typeface="Arial Unicode MS" pitchFamily="34" charset="-128"/>
                </a:rPr>
                <a:t>HOST</a:t>
              </a:r>
              <a:r>
                <a:rPr lang="en-US" sz="1400" b="1" kern="0" dirty="0">
                  <a:ea typeface="Arial Unicode MS" pitchFamily="34" charset="-128"/>
                  <a:cs typeface="Arial Unicode MS" pitchFamily="34" charset="-128"/>
                </a:rPr>
                <a:t> </a:t>
              </a:r>
              <a:br>
                <a:rPr lang="en-US" sz="1400" b="1" kern="0" dirty="0">
                  <a:ea typeface="Arial Unicode MS" pitchFamily="34" charset="-128"/>
                  <a:cs typeface="Arial Unicode MS" pitchFamily="34" charset="-128"/>
                </a:rPr>
              </a:br>
              <a:r>
                <a:rPr lang="en-US" sz="1200" kern="0" dirty="0" err="1">
                  <a:ea typeface="Arial Unicode MS" pitchFamily="34" charset="-128"/>
                  <a:cs typeface="Arial Unicode MS" pitchFamily="34" charset="-128"/>
                </a:rPr>
                <a:t>UserID</a:t>
              </a:r>
              <a:r>
                <a:rPr lang="en-US" sz="1200" kern="0" dirty="0">
                  <a:ea typeface="Arial Unicode MS" pitchFamily="34" charset="-128"/>
                  <a:cs typeface="Arial Unicode MS" pitchFamily="34" charset="-128"/>
                </a:rPr>
                <a:t>:  </a:t>
              </a:r>
              <a:r>
                <a:rPr lang="en-US" sz="1200" b="1" kern="0" dirty="0">
                  <a:ea typeface="Arial Unicode MS" pitchFamily="34" charset="-128"/>
                  <a:cs typeface="Arial Unicode MS" pitchFamily="34" charset="-128"/>
                </a:rPr>
                <a:t>316</a:t>
              </a:r>
              <a:br>
                <a:rPr lang="en-US" sz="1200" b="1" kern="0" dirty="0">
                  <a:ea typeface="Arial Unicode MS" pitchFamily="34" charset="-128"/>
                  <a:cs typeface="Arial Unicode MS" pitchFamily="34" charset="-128"/>
                </a:rPr>
              </a:br>
              <a:r>
                <a:rPr lang="en-US" sz="1200" kern="0" dirty="0">
                  <a:ea typeface="Arial Unicode MS" pitchFamily="34" charset="-128"/>
                  <a:cs typeface="Arial Unicode MS" pitchFamily="34" charset="-128"/>
                </a:rPr>
                <a:t>Username:  </a:t>
              </a:r>
              <a:r>
                <a:rPr lang="en-US" sz="1200" b="1" kern="0" dirty="0">
                  <a:ea typeface="Arial Unicode MS" pitchFamily="34" charset="-128"/>
                  <a:cs typeface="Arial Unicode MS" pitchFamily="34" charset="-128"/>
                </a:rPr>
                <a:t>trainee10-1</a:t>
              </a:r>
            </a:p>
            <a:p>
              <a:pPr algn="ctr" defTabSz="914400" fontAlgn="base">
                <a:spcBef>
                  <a:spcPct val="50000"/>
                </a:spcBef>
                <a:spcAft>
                  <a:spcPct val="0"/>
                </a:spcAft>
                <a:buClr>
                  <a:srgbClr val="F0AB00"/>
                </a:buClr>
                <a:buSzPct val="80000"/>
              </a:pPr>
              <a:endParaRPr lang="en-US" sz="1400" kern="0" dirty="0">
                <a:ea typeface="Arial Unicode MS" pitchFamily="34" charset="-128"/>
                <a:cs typeface="Arial Unicode MS" pitchFamily="34" charset="-128"/>
              </a:endParaRPr>
            </a:p>
            <a:p>
              <a:pPr algn="ctr" defTabSz="914400" fontAlgn="base">
                <a:spcBef>
                  <a:spcPct val="50000"/>
                </a:spcBef>
                <a:spcAft>
                  <a:spcPct val="0"/>
                </a:spcAft>
                <a:buClr>
                  <a:srgbClr val="F0AB00"/>
                </a:buClr>
                <a:buSzPct val="80000"/>
              </a:pPr>
              <a:endParaRPr lang="en-US" sz="1400" kern="0" dirty="0">
                <a:ea typeface="Arial Unicode MS" pitchFamily="34" charset="-128"/>
                <a:cs typeface="Arial Unicode MS" pitchFamily="34" charset="-128"/>
              </a:endParaRPr>
            </a:p>
            <a:p>
              <a:pPr algn="ctr" defTabSz="914400" fontAlgn="base">
                <a:spcBef>
                  <a:spcPct val="50000"/>
                </a:spcBef>
                <a:spcAft>
                  <a:spcPct val="0"/>
                </a:spcAft>
                <a:buClr>
                  <a:srgbClr val="F0AB00"/>
                </a:buClr>
                <a:buSzPct val="80000"/>
              </a:pPr>
              <a:endParaRPr lang="en-US" sz="1400" kern="0" dirty="0">
                <a:ea typeface="Arial Unicode MS" pitchFamily="34" charset="-128"/>
                <a:cs typeface="Arial Unicode MS" pitchFamily="34" charset="-128"/>
              </a:endParaRPr>
            </a:p>
            <a:p>
              <a:pPr algn="ctr" defTabSz="914400" fontAlgn="base">
                <a:spcBef>
                  <a:spcPct val="50000"/>
                </a:spcBef>
                <a:spcAft>
                  <a:spcPct val="0"/>
                </a:spcAft>
                <a:buClr>
                  <a:srgbClr val="F0AB00"/>
                </a:buClr>
                <a:buSzPct val="80000"/>
              </a:pPr>
              <a:endParaRPr lang="en-US" sz="1400" kern="0" dirty="0">
                <a:ea typeface="Arial Unicode MS" pitchFamily="34" charset="-128"/>
                <a:cs typeface="Arial Unicode MS" pitchFamily="34" charset="-128"/>
              </a:endParaRPr>
            </a:p>
          </p:txBody>
        </p:sp>
        <p:cxnSp>
          <p:nvCxnSpPr>
            <p:cNvPr id="10" name="Elbow Connector 9"/>
            <p:cNvCxnSpPr>
              <a:stCxn id="6" idx="3"/>
              <a:endCxn id="9" idx="0"/>
            </p:cNvCxnSpPr>
            <p:nvPr/>
          </p:nvCxnSpPr>
          <p:spPr>
            <a:xfrm>
              <a:off x="6742618" y="2672425"/>
              <a:ext cx="176342" cy="985166"/>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6" idx="1"/>
              <a:endCxn id="8" idx="0"/>
            </p:cNvCxnSpPr>
            <p:nvPr/>
          </p:nvCxnSpPr>
          <p:spPr>
            <a:xfrm rot="10800000" flipV="1">
              <a:off x="4924702" y="2672424"/>
              <a:ext cx="141517" cy="985167"/>
            </a:xfrm>
            <a:prstGeom prst="bentConnector2">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bwMode="gray">
            <a:xfrm>
              <a:off x="4249786" y="4662708"/>
              <a:ext cx="1349829" cy="531585"/>
            </a:xfrm>
            <a:prstGeom prst="rect">
              <a:avLst/>
            </a:prstGeom>
            <a:solidFill>
              <a:schemeClr val="bg1"/>
            </a:solidFill>
            <a:ln w="6350"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400" kern="0" dirty="0">
                  <a:ea typeface="Arial Unicode MS" pitchFamily="34" charset="-128"/>
                  <a:cs typeface="Arial Unicode MS" pitchFamily="34" charset="-128"/>
                  <a:sym typeface="Webdings"/>
                </a:rPr>
                <a:t></a:t>
              </a:r>
              <a:r>
                <a:rPr lang="en-US" sz="1400" kern="0" dirty="0">
                  <a:ea typeface="Arial Unicode MS" pitchFamily="34" charset="-128"/>
                  <a:cs typeface="Arial Unicode MS" pitchFamily="34" charset="-128"/>
                </a:rPr>
                <a:t> Employment specific data</a:t>
              </a:r>
            </a:p>
          </p:txBody>
        </p:sp>
        <p:sp>
          <p:nvSpPr>
            <p:cNvPr id="20" name="Rectangle 19"/>
            <p:cNvSpPr/>
            <p:nvPr/>
          </p:nvSpPr>
          <p:spPr bwMode="gray">
            <a:xfrm>
              <a:off x="4249786" y="5296799"/>
              <a:ext cx="1349829" cy="531585"/>
            </a:xfrm>
            <a:prstGeom prst="rect">
              <a:avLst/>
            </a:prstGeom>
            <a:solidFill>
              <a:schemeClr val="bg1"/>
            </a:solidFill>
            <a:ln w="635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400" kern="0" dirty="0">
                  <a:ea typeface="Arial Unicode MS" pitchFamily="34" charset="-128"/>
                  <a:cs typeface="Arial Unicode MS" pitchFamily="34" charset="-128"/>
                  <a:sym typeface="Webdings"/>
                </a:rPr>
                <a:t></a:t>
              </a:r>
              <a:r>
                <a:rPr lang="en-US" sz="1400" kern="0" dirty="0">
                  <a:ea typeface="Arial Unicode MS" pitchFamily="34" charset="-128"/>
                  <a:cs typeface="Arial Unicode MS" pitchFamily="34" charset="-128"/>
                </a:rPr>
                <a:t>  Job specific data</a:t>
              </a:r>
            </a:p>
          </p:txBody>
        </p:sp>
        <p:sp>
          <p:nvSpPr>
            <p:cNvPr id="21" name="Rectangle 20"/>
            <p:cNvSpPr/>
            <p:nvPr/>
          </p:nvSpPr>
          <p:spPr bwMode="gray">
            <a:xfrm>
              <a:off x="6230986" y="4662708"/>
              <a:ext cx="1349829" cy="531585"/>
            </a:xfrm>
            <a:prstGeom prst="rect">
              <a:avLst/>
            </a:prstGeom>
            <a:solidFill>
              <a:schemeClr val="bg1"/>
            </a:solidFill>
            <a:ln w="6350"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400" kern="0" dirty="0">
                  <a:ea typeface="Arial Unicode MS" pitchFamily="34" charset="-128"/>
                  <a:cs typeface="Arial Unicode MS" pitchFamily="34" charset="-128"/>
                  <a:sym typeface="Webdings"/>
                </a:rPr>
                <a:t></a:t>
              </a:r>
              <a:r>
                <a:rPr lang="en-US" sz="1400" kern="0" dirty="0">
                  <a:ea typeface="Arial Unicode MS" pitchFamily="34" charset="-128"/>
                  <a:cs typeface="Arial Unicode MS" pitchFamily="34" charset="-128"/>
                </a:rPr>
                <a:t> Employment specific data</a:t>
              </a:r>
            </a:p>
          </p:txBody>
        </p:sp>
        <p:sp>
          <p:nvSpPr>
            <p:cNvPr id="22" name="Rectangle 21"/>
            <p:cNvSpPr/>
            <p:nvPr/>
          </p:nvSpPr>
          <p:spPr bwMode="gray">
            <a:xfrm>
              <a:off x="6230986" y="5296799"/>
              <a:ext cx="1349829" cy="531585"/>
            </a:xfrm>
            <a:prstGeom prst="rect">
              <a:avLst/>
            </a:prstGeom>
            <a:solidFill>
              <a:schemeClr val="bg1"/>
            </a:solidFill>
            <a:ln w="635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400" kern="0" dirty="0">
                  <a:ea typeface="Arial Unicode MS" pitchFamily="34" charset="-128"/>
                  <a:cs typeface="Arial Unicode MS" pitchFamily="34" charset="-128"/>
                  <a:sym typeface="Webdings"/>
                </a:rPr>
                <a:t></a:t>
              </a:r>
              <a:r>
                <a:rPr lang="en-US" sz="1400" kern="0" dirty="0">
                  <a:ea typeface="Arial Unicode MS" pitchFamily="34" charset="-128"/>
                  <a:cs typeface="Arial Unicode MS" pitchFamily="34" charset="-128"/>
                </a:rPr>
                <a:t>  Job specific data</a:t>
              </a:r>
            </a:p>
          </p:txBody>
        </p:sp>
      </p:grpSp>
      <p:sp>
        <p:nvSpPr>
          <p:cNvPr id="30" name="Text Placeholder 2"/>
          <p:cNvSpPr>
            <a:spLocks noGrp="1"/>
          </p:cNvSpPr>
          <p:nvPr>
            <p:ph type="body" sz="quarter" idx="10"/>
          </p:nvPr>
        </p:nvSpPr>
        <p:spPr>
          <a:xfrm>
            <a:off x="1998027" y="1752601"/>
            <a:ext cx="3284220" cy="4442459"/>
          </a:xfrm>
        </p:spPr>
        <p:txBody>
          <a:bodyPr/>
          <a:lstStyle/>
          <a:p>
            <a:r>
              <a:rPr lang="en-US" sz="1600" b="1" dirty="0"/>
              <a:t>Example:	 Trainee 10</a:t>
            </a:r>
          </a:p>
          <a:p>
            <a:r>
              <a:rPr lang="en-US" sz="1600" b="1" dirty="0"/>
              <a:t>Data structure for Global Assignment records with </a:t>
            </a:r>
            <a:br>
              <a:rPr lang="en-US" sz="1600" b="1" dirty="0"/>
            </a:br>
            <a:r>
              <a:rPr lang="en-US" sz="1600" b="1" dirty="0"/>
              <a:t>a Home and Host record.</a:t>
            </a:r>
          </a:p>
          <a:p>
            <a:pPr marL="285750" indent="-285750">
              <a:spcBef>
                <a:spcPts val="600"/>
              </a:spcBef>
              <a:buFont typeface="Arial" panose="020B0604020202020204" pitchFamily="34" charset="0"/>
              <a:buChar char="•"/>
            </a:pPr>
            <a:r>
              <a:rPr lang="en-US" sz="1600" b="1" dirty="0"/>
              <a:t>One </a:t>
            </a:r>
            <a:r>
              <a:rPr lang="en-US" sz="1600" b="1" dirty="0" err="1"/>
              <a:t>PersonID</a:t>
            </a:r>
            <a:endParaRPr lang="en-US" sz="1600" b="1" dirty="0"/>
          </a:p>
          <a:p>
            <a:r>
              <a:rPr lang="en-US" sz="1600" b="1" dirty="0"/>
              <a:t>Separate Home and Host fields for:</a:t>
            </a:r>
          </a:p>
          <a:p>
            <a:pPr marL="285750" indent="-285750">
              <a:spcBef>
                <a:spcPts val="600"/>
              </a:spcBef>
              <a:buFont typeface="Arial" panose="020B0604020202020204" pitchFamily="34" charset="0"/>
              <a:buChar char="•"/>
            </a:pPr>
            <a:r>
              <a:rPr lang="en-US" sz="1600" b="1" dirty="0" err="1"/>
              <a:t>UserID</a:t>
            </a:r>
            <a:endParaRPr lang="en-US" sz="1600" b="1" dirty="0"/>
          </a:p>
          <a:p>
            <a:pPr marL="285750" indent="-285750">
              <a:spcBef>
                <a:spcPts val="600"/>
              </a:spcBef>
              <a:buFont typeface="Arial" panose="020B0604020202020204" pitchFamily="34" charset="0"/>
              <a:buChar char="•"/>
            </a:pPr>
            <a:r>
              <a:rPr lang="en-US" sz="1600" b="1" dirty="0"/>
              <a:t>Username</a:t>
            </a:r>
          </a:p>
        </p:txBody>
      </p:sp>
    </p:spTree>
    <p:extLst>
      <p:ext uri="{BB962C8B-B14F-4D97-AF65-F5344CB8AC3E}">
        <p14:creationId xmlns:p14="http://schemas.microsoft.com/office/powerpoint/2010/main" val="9903280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108" y="307509"/>
            <a:ext cx="8796117" cy="584640"/>
          </a:xfrm>
        </p:spPr>
        <p:txBody>
          <a:bodyPr/>
          <a:lstStyle/>
          <a:p>
            <a:r>
              <a:rPr lang="en-US" sz="2000" dirty="0"/>
              <a:t>New Hire Process – Identity Management Integration </a:t>
            </a:r>
            <a:br>
              <a:rPr lang="en-US" sz="2000" dirty="0"/>
            </a:br>
            <a:r>
              <a:rPr lang="en-US" sz="1800" b="0" dirty="0"/>
              <a:t>Leading Practice Solution Design</a:t>
            </a:r>
          </a:p>
        </p:txBody>
      </p:sp>
      <p:sp>
        <p:nvSpPr>
          <p:cNvPr id="3" name="Cloud 2"/>
          <p:cNvSpPr/>
          <p:nvPr/>
        </p:nvSpPr>
        <p:spPr bwMode="gray">
          <a:xfrm rot="204195">
            <a:off x="3079556" y="1418029"/>
            <a:ext cx="6271641" cy="2750561"/>
          </a:xfrm>
          <a:prstGeom prst="cloud">
            <a:avLst/>
          </a:prstGeom>
          <a:solidFill>
            <a:schemeClr val="accent1">
              <a:lumMod val="20000"/>
              <a:lumOff val="80000"/>
            </a:schemeClr>
          </a:solidFill>
          <a:ln w="38100" algn="ctr">
            <a:solidFill>
              <a:schemeClr val="accent1">
                <a:lumMod val="40000"/>
                <a:lumOff val="60000"/>
              </a:schemeClr>
            </a:solidFill>
            <a:miter lim="800000"/>
            <a:headEnd/>
            <a:tailEnd/>
          </a:ln>
          <a:effectLst/>
        </p:spPr>
        <p:txBody>
          <a:bodyPr lIns="89970" tIns="71975" rIns="89970" bIns="71975"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cxnSp>
        <p:nvCxnSpPr>
          <p:cNvPr id="4" name="Straight Arrow Connector 3"/>
          <p:cNvCxnSpPr/>
          <p:nvPr/>
        </p:nvCxnSpPr>
        <p:spPr>
          <a:xfrm flipH="1">
            <a:off x="6646155" y="1984953"/>
            <a:ext cx="792452" cy="1154655"/>
          </a:xfrm>
          <a:prstGeom prst="straightConnector1">
            <a:avLst/>
          </a:prstGeom>
          <a:ln>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341824" y="1708516"/>
            <a:ext cx="1540637"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i="1" kern="0" dirty="0">
                <a:ea typeface="Arial Unicode MS" pitchFamily="34" charset="-128"/>
                <a:cs typeface="Arial Unicode MS" pitchFamily="34" charset="-128"/>
              </a:rPr>
              <a:t>SuccessFactors Cloud</a:t>
            </a:r>
          </a:p>
        </p:txBody>
      </p:sp>
      <p:sp>
        <p:nvSpPr>
          <p:cNvPr id="11" name="Oval 10"/>
          <p:cNvSpPr/>
          <p:nvPr/>
        </p:nvSpPr>
        <p:spPr bwMode="gray">
          <a:xfrm>
            <a:off x="4031146" y="3487311"/>
            <a:ext cx="243059" cy="164757"/>
          </a:xfrm>
          <a:prstGeom prst="ellipse">
            <a:avLst/>
          </a:prstGeom>
          <a:solidFill>
            <a:srgbClr val="FF0000"/>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700" b="1" kern="0" dirty="0">
                <a:solidFill>
                  <a:schemeClr val="bg1"/>
                </a:solidFill>
                <a:ea typeface="Arial Unicode MS" pitchFamily="34" charset="-128"/>
                <a:cs typeface="Arial Unicode MS" pitchFamily="34" charset="-128"/>
              </a:rPr>
              <a:t>3</a:t>
            </a:r>
          </a:p>
        </p:txBody>
      </p:sp>
      <p:sp>
        <p:nvSpPr>
          <p:cNvPr id="12" name="Oval 11"/>
          <p:cNvSpPr/>
          <p:nvPr/>
        </p:nvSpPr>
        <p:spPr bwMode="gray">
          <a:xfrm>
            <a:off x="5157256" y="2469466"/>
            <a:ext cx="243059" cy="164757"/>
          </a:xfrm>
          <a:prstGeom prst="ellipse">
            <a:avLst/>
          </a:prstGeom>
          <a:solidFill>
            <a:srgbClr val="FF0000"/>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700" b="1" kern="0" dirty="0">
                <a:solidFill>
                  <a:schemeClr val="bg1"/>
                </a:solidFill>
                <a:ea typeface="Arial Unicode MS" pitchFamily="34" charset="-128"/>
                <a:cs typeface="Arial Unicode MS" pitchFamily="34" charset="-128"/>
              </a:rPr>
              <a:t>1</a:t>
            </a:r>
          </a:p>
        </p:txBody>
      </p:sp>
      <p:sp>
        <p:nvSpPr>
          <p:cNvPr id="13" name="Oval 12"/>
          <p:cNvSpPr/>
          <p:nvPr/>
        </p:nvSpPr>
        <p:spPr bwMode="gray">
          <a:xfrm>
            <a:off x="4607557" y="3066188"/>
            <a:ext cx="243059" cy="164757"/>
          </a:xfrm>
          <a:prstGeom prst="ellipse">
            <a:avLst/>
          </a:prstGeom>
          <a:solidFill>
            <a:srgbClr val="FF0000"/>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700" b="1" kern="0" dirty="0">
                <a:solidFill>
                  <a:schemeClr val="bg1"/>
                </a:solidFill>
                <a:ea typeface="Arial Unicode MS" pitchFamily="34" charset="-128"/>
                <a:cs typeface="Arial Unicode MS" pitchFamily="34" charset="-128"/>
              </a:rPr>
              <a:t>2</a:t>
            </a:r>
          </a:p>
        </p:txBody>
      </p:sp>
      <p:sp>
        <p:nvSpPr>
          <p:cNvPr id="14" name="Oval 13"/>
          <p:cNvSpPr/>
          <p:nvPr/>
        </p:nvSpPr>
        <p:spPr bwMode="gray">
          <a:xfrm>
            <a:off x="8419723" y="4069804"/>
            <a:ext cx="243059" cy="164757"/>
          </a:xfrm>
          <a:prstGeom prst="ellipse">
            <a:avLst/>
          </a:prstGeom>
          <a:solidFill>
            <a:srgbClr val="FF0000"/>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700" b="1" kern="0" dirty="0">
                <a:solidFill>
                  <a:schemeClr val="bg1"/>
                </a:solidFill>
                <a:ea typeface="Arial Unicode MS" pitchFamily="34" charset="-128"/>
                <a:cs typeface="Arial Unicode MS" pitchFamily="34" charset="-128"/>
              </a:rPr>
              <a:t>4</a:t>
            </a:r>
          </a:p>
        </p:txBody>
      </p:sp>
      <p:sp>
        <p:nvSpPr>
          <p:cNvPr id="15" name="Oval 14"/>
          <p:cNvSpPr/>
          <p:nvPr/>
        </p:nvSpPr>
        <p:spPr bwMode="gray">
          <a:xfrm>
            <a:off x="7188986" y="1778006"/>
            <a:ext cx="243059" cy="164757"/>
          </a:xfrm>
          <a:prstGeom prst="ellipse">
            <a:avLst/>
          </a:prstGeom>
          <a:solidFill>
            <a:srgbClr val="FF0000"/>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700" b="1" kern="0" dirty="0">
                <a:solidFill>
                  <a:schemeClr val="bg1"/>
                </a:solidFill>
                <a:ea typeface="Arial Unicode MS" pitchFamily="34" charset="-128"/>
                <a:cs typeface="Arial Unicode MS" pitchFamily="34" charset="-128"/>
              </a:rPr>
              <a:t>9</a:t>
            </a:r>
          </a:p>
        </p:txBody>
      </p:sp>
      <p:sp>
        <p:nvSpPr>
          <p:cNvPr id="17" name="Rounded Rectangle 39"/>
          <p:cNvSpPr/>
          <p:nvPr/>
        </p:nvSpPr>
        <p:spPr bwMode="gray">
          <a:xfrm>
            <a:off x="4857600" y="1968261"/>
            <a:ext cx="1918229" cy="444918"/>
          </a:xfrm>
          <a:prstGeom prst="roundRect">
            <a:avLst/>
          </a:prstGeom>
          <a:solidFill>
            <a:schemeClr val="accent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900" kern="0" dirty="0">
                <a:solidFill>
                  <a:schemeClr val="bg1"/>
                </a:solidFill>
                <a:ea typeface="Arial Unicode MS" pitchFamily="34" charset="-128"/>
                <a:cs typeface="Arial Unicode MS" pitchFamily="34" charset="-128"/>
              </a:rPr>
              <a:t>Employee Central</a:t>
            </a:r>
          </a:p>
        </p:txBody>
      </p:sp>
      <p:sp>
        <p:nvSpPr>
          <p:cNvPr id="18" name="Rounded Rectangle 40"/>
          <p:cNvSpPr/>
          <p:nvPr/>
        </p:nvSpPr>
        <p:spPr bwMode="gray">
          <a:xfrm>
            <a:off x="2045021" y="2584880"/>
            <a:ext cx="751771" cy="234448"/>
          </a:xfrm>
          <a:prstGeom prst="roundRect">
            <a:avLst/>
          </a:prstGeom>
          <a:solidFill>
            <a:schemeClr val="accent2">
              <a:lumMod val="75000"/>
            </a:schemeClr>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900" kern="0" dirty="0">
                <a:solidFill>
                  <a:schemeClr val="bg1"/>
                </a:solidFill>
                <a:ea typeface="Arial Unicode MS" pitchFamily="34" charset="-128"/>
                <a:cs typeface="Arial Unicode MS" pitchFamily="34" charset="-128"/>
              </a:rPr>
              <a:t>Payroll</a:t>
            </a:r>
          </a:p>
        </p:txBody>
      </p:sp>
      <p:sp>
        <p:nvSpPr>
          <p:cNvPr id="20" name="Rounded Rectangle 42"/>
          <p:cNvSpPr/>
          <p:nvPr/>
        </p:nvSpPr>
        <p:spPr bwMode="gray">
          <a:xfrm>
            <a:off x="7452513" y="1604467"/>
            <a:ext cx="798843" cy="444918"/>
          </a:xfrm>
          <a:prstGeom prst="roundRect">
            <a:avLst/>
          </a:prstGeom>
          <a:solidFill>
            <a:schemeClr val="accent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900" kern="0" dirty="0">
                <a:solidFill>
                  <a:schemeClr val="bg1"/>
                </a:solidFill>
                <a:ea typeface="Arial Unicode MS" pitchFamily="34" charset="-128"/>
                <a:cs typeface="Arial Unicode MS" pitchFamily="34" charset="-128"/>
              </a:rPr>
              <a:t>Employee Profile</a:t>
            </a:r>
          </a:p>
        </p:txBody>
      </p:sp>
      <p:sp>
        <p:nvSpPr>
          <p:cNvPr id="21" name="Rounded Rectangle 43"/>
          <p:cNvSpPr/>
          <p:nvPr/>
        </p:nvSpPr>
        <p:spPr bwMode="gray">
          <a:xfrm>
            <a:off x="7305552" y="2924375"/>
            <a:ext cx="1671708" cy="444918"/>
          </a:xfrm>
          <a:prstGeom prst="roundRect">
            <a:avLst/>
          </a:prstGeom>
          <a:solidFill>
            <a:schemeClr val="accent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900" kern="0" dirty="0">
                <a:solidFill>
                  <a:schemeClr val="bg1"/>
                </a:solidFill>
                <a:ea typeface="Arial Unicode MS" pitchFamily="34" charset="-128"/>
                <a:cs typeface="Arial Unicode MS" pitchFamily="34" charset="-128"/>
              </a:rPr>
              <a:t>Onboarding</a:t>
            </a:r>
          </a:p>
        </p:txBody>
      </p:sp>
      <p:sp>
        <p:nvSpPr>
          <p:cNvPr id="22" name="Rounded Rectangle 45"/>
          <p:cNvSpPr/>
          <p:nvPr/>
        </p:nvSpPr>
        <p:spPr bwMode="gray">
          <a:xfrm>
            <a:off x="3447556" y="2976292"/>
            <a:ext cx="1084637" cy="394734"/>
          </a:xfrm>
          <a:prstGeom prst="roundRect">
            <a:avLst/>
          </a:prstGeom>
          <a:solidFill>
            <a:schemeClr val="accent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900" kern="0" dirty="0">
                <a:solidFill>
                  <a:schemeClr val="bg1"/>
                </a:solidFill>
                <a:ea typeface="Arial Unicode MS" pitchFamily="34" charset="-128"/>
                <a:cs typeface="Arial Unicode MS" pitchFamily="34" charset="-128"/>
              </a:rPr>
              <a:t>Recruiting Marketing</a:t>
            </a:r>
          </a:p>
        </p:txBody>
      </p:sp>
      <p:sp>
        <p:nvSpPr>
          <p:cNvPr id="23" name="Rounded Rectangle 47"/>
          <p:cNvSpPr/>
          <p:nvPr/>
        </p:nvSpPr>
        <p:spPr bwMode="gray">
          <a:xfrm>
            <a:off x="1713452" y="1417274"/>
            <a:ext cx="898409" cy="444918"/>
          </a:xfrm>
          <a:prstGeom prst="roundRect">
            <a:avLst/>
          </a:prstGeom>
          <a:solidFill>
            <a:schemeClr val="accent2">
              <a:lumMod val="7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900" kern="0" dirty="0">
                <a:solidFill>
                  <a:schemeClr val="bg1"/>
                </a:solidFill>
                <a:ea typeface="Arial Unicode MS" pitchFamily="34" charset="-128"/>
                <a:cs typeface="Arial Unicode MS" pitchFamily="34" charset="-128"/>
              </a:rPr>
              <a:t>Provisioning Systems</a:t>
            </a:r>
          </a:p>
        </p:txBody>
      </p:sp>
      <p:sp>
        <p:nvSpPr>
          <p:cNvPr id="24" name="Rounded Rectangle 48"/>
          <p:cNvSpPr/>
          <p:nvPr/>
        </p:nvSpPr>
        <p:spPr bwMode="gray">
          <a:xfrm>
            <a:off x="4857600" y="3148566"/>
            <a:ext cx="1932302" cy="444918"/>
          </a:xfrm>
          <a:prstGeom prst="roundRect">
            <a:avLst/>
          </a:prstGeom>
          <a:solidFill>
            <a:schemeClr val="accent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900" kern="0" dirty="0">
                <a:solidFill>
                  <a:schemeClr val="bg1"/>
                </a:solidFill>
                <a:ea typeface="Arial Unicode MS" pitchFamily="34" charset="-128"/>
                <a:cs typeface="Arial Unicode MS" pitchFamily="34" charset="-128"/>
              </a:rPr>
              <a:t>Recruiting Management</a:t>
            </a:r>
          </a:p>
        </p:txBody>
      </p:sp>
      <p:sp>
        <p:nvSpPr>
          <p:cNvPr id="25" name="Rounded Rectangle 63"/>
          <p:cNvSpPr/>
          <p:nvPr/>
        </p:nvSpPr>
        <p:spPr bwMode="gray">
          <a:xfrm>
            <a:off x="3264206" y="1095149"/>
            <a:ext cx="1113848" cy="408040"/>
          </a:xfrm>
          <a:prstGeom prst="roundRect">
            <a:avLst/>
          </a:prstGeom>
          <a:solidFill>
            <a:schemeClr val="accent2">
              <a:lumMod val="75000"/>
            </a:schemeClr>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900" kern="0" dirty="0">
                <a:solidFill>
                  <a:schemeClr val="bg1"/>
                </a:solidFill>
                <a:ea typeface="Arial Unicode MS" pitchFamily="34" charset="-128"/>
                <a:cs typeface="Arial Unicode MS" pitchFamily="34" charset="-128"/>
              </a:rPr>
              <a:t>Identity Management</a:t>
            </a:r>
          </a:p>
        </p:txBody>
      </p:sp>
      <p:sp>
        <p:nvSpPr>
          <p:cNvPr id="27" name="Rounded Rectangle 70"/>
          <p:cNvSpPr/>
          <p:nvPr/>
        </p:nvSpPr>
        <p:spPr bwMode="gray">
          <a:xfrm>
            <a:off x="5048512" y="2725360"/>
            <a:ext cx="719217" cy="212016"/>
          </a:xfrm>
          <a:prstGeom prst="roundRect">
            <a:avLst/>
          </a:prstGeom>
          <a:solidFill>
            <a:schemeClr val="accent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700" kern="0" dirty="0">
                <a:solidFill>
                  <a:schemeClr val="bg1"/>
                </a:solidFill>
                <a:ea typeface="Arial Unicode MS" pitchFamily="34" charset="-128"/>
                <a:cs typeface="Arial Unicode MS" pitchFamily="34" charset="-128"/>
              </a:rPr>
              <a:t>Job Profile Builder</a:t>
            </a:r>
          </a:p>
        </p:txBody>
      </p:sp>
      <p:cxnSp>
        <p:nvCxnSpPr>
          <p:cNvPr id="28" name="Straight Arrow Connector 27"/>
          <p:cNvCxnSpPr/>
          <p:nvPr/>
        </p:nvCxnSpPr>
        <p:spPr>
          <a:xfrm flipH="1">
            <a:off x="5408119" y="2408370"/>
            <a:ext cx="1" cy="31144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105"/>
          <p:cNvCxnSpPr>
            <a:stCxn id="22" idx="2"/>
          </p:cNvCxnSpPr>
          <p:nvPr/>
        </p:nvCxnSpPr>
        <p:spPr>
          <a:xfrm rot="16200000" flipH="1">
            <a:off x="4362337" y="2998563"/>
            <a:ext cx="105926" cy="850851"/>
          </a:xfrm>
          <a:prstGeom prst="bentConnector2">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5408118" y="2933357"/>
            <a:ext cx="3348" cy="20294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4531209" y="3242549"/>
            <a:ext cx="326390"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9" name="Oval 38"/>
          <p:cNvSpPr/>
          <p:nvPr/>
        </p:nvSpPr>
        <p:spPr bwMode="gray">
          <a:xfrm>
            <a:off x="8698258" y="3064055"/>
            <a:ext cx="243059" cy="164757"/>
          </a:xfrm>
          <a:prstGeom prst="ellipse">
            <a:avLst/>
          </a:prstGeom>
          <a:solidFill>
            <a:srgbClr val="FF0000"/>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700" b="1" kern="0" dirty="0">
                <a:solidFill>
                  <a:schemeClr val="bg1"/>
                </a:solidFill>
                <a:ea typeface="Arial Unicode MS" pitchFamily="34" charset="-128"/>
                <a:cs typeface="Arial Unicode MS" pitchFamily="34" charset="-128"/>
              </a:rPr>
              <a:t>8</a:t>
            </a:r>
          </a:p>
        </p:txBody>
      </p:sp>
      <p:cxnSp>
        <p:nvCxnSpPr>
          <p:cNvPr id="40" name="Elbow Connector 194"/>
          <p:cNvCxnSpPr>
            <a:stCxn id="24" idx="3"/>
            <a:endCxn id="21" idx="1"/>
          </p:cNvCxnSpPr>
          <p:nvPr/>
        </p:nvCxnSpPr>
        <p:spPr>
          <a:xfrm flipV="1">
            <a:off x="6789903" y="3146833"/>
            <a:ext cx="515649" cy="224192"/>
          </a:xfrm>
          <a:prstGeom prst="bentConnector3">
            <a:avLst>
              <a:gd name="adj1" fmla="val 50000"/>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7383295" y="2975052"/>
            <a:ext cx="394328" cy="92333"/>
          </a:xfrm>
          <a:prstGeom prst="rect">
            <a:avLst/>
          </a:prstGeom>
          <a:solidFill>
            <a:schemeClr val="bg1"/>
          </a:solidFill>
        </p:spPr>
        <p:txBody>
          <a:bodyPr wrap="square" lIns="0" tIns="0" rIns="0" bIns="0" rtlCol="0">
            <a:spAutoFit/>
          </a:bodyPr>
          <a:lstStyle/>
          <a:p>
            <a:pPr algn="ctr" fontAlgn="base">
              <a:spcBef>
                <a:spcPct val="50000"/>
              </a:spcBef>
              <a:spcAft>
                <a:spcPct val="0"/>
              </a:spcAft>
              <a:buClr>
                <a:srgbClr val="F0AB00"/>
              </a:buClr>
              <a:buSzPct val="80000"/>
            </a:pPr>
            <a:r>
              <a:rPr lang="en-US" sz="600" kern="0" dirty="0">
                <a:ea typeface="Arial Unicode MS" pitchFamily="34" charset="-128"/>
                <a:cs typeface="Arial Unicode MS" pitchFamily="34" charset="-128"/>
              </a:rPr>
              <a:t>SSN / DOB</a:t>
            </a:r>
          </a:p>
        </p:txBody>
      </p:sp>
      <p:sp>
        <p:nvSpPr>
          <p:cNvPr id="44" name="TextBox 43"/>
          <p:cNvSpPr txBox="1"/>
          <p:nvPr/>
        </p:nvSpPr>
        <p:spPr>
          <a:xfrm>
            <a:off x="4904546" y="2302515"/>
            <a:ext cx="1347547" cy="92333"/>
          </a:xfrm>
          <a:prstGeom prst="rect">
            <a:avLst/>
          </a:prstGeom>
          <a:solidFill>
            <a:schemeClr val="bg1"/>
          </a:solidFill>
        </p:spPr>
        <p:txBody>
          <a:bodyPr wrap="square" lIns="0" tIns="0" rIns="0" bIns="0" rtlCol="0">
            <a:spAutoFit/>
          </a:bodyPr>
          <a:lstStyle/>
          <a:p>
            <a:pPr algn="ctr" fontAlgn="base">
              <a:spcBef>
                <a:spcPct val="50000"/>
              </a:spcBef>
              <a:spcAft>
                <a:spcPct val="0"/>
              </a:spcAft>
              <a:buClr>
                <a:srgbClr val="F0AB00"/>
              </a:buClr>
              <a:buSzPct val="80000"/>
            </a:pPr>
            <a:r>
              <a:rPr lang="en-US" sz="600" kern="0" dirty="0">
                <a:ea typeface="Arial Unicode MS" pitchFamily="34" charset="-128"/>
                <a:cs typeface="Arial Unicode MS" pitchFamily="34" charset="-128"/>
              </a:rPr>
              <a:t>Position Management Vacancy Trigger</a:t>
            </a:r>
          </a:p>
        </p:txBody>
      </p:sp>
      <p:sp>
        <p:nvSpPr>
          <p:cNvPr id="45" name="TextBox 44"/>
          <p:cNvSpPr txBox="1"/>
          <p:nvPr/>
        </p:nvSpPr>
        <p:spPr>
          <a:xfrm>
            <a:off x="5183006" y="3163845"/>
            <a:ext cx="564720" cy="92333"/>
          </a:xfrm>
          <a:prstGeom prst="rect">
            <a:avLst/>
          </a:prstGeom>
          <a:solidFill>
            <a:schemeClr val="bg1"/>
          </a:solidFill>
        </p:spPr>
        <p:txBody>
          <a:bodyPr wrap="square" lIns="0" tIns="0" rIns="0" bIns="0" rtlCol="0">
            <a:spAutoFit/>
          </a:bodyPr>
          <a:lstStyle/>
          <a:p>
            <a:pPr algn="ctr" fontAlgn="base">
              <a:spcBef>
                <a:spcPct val="50000"/>
              </a:spcBef>
              <a:spcAft>
                <a:spcPct val="0"/>
              </a:spcAft>
              <a:buClr>
                <a:srgbClr val="F0AB00"/>
              </a:buClr>
              <a:buSzPct val="80000"/>
            </a:pPr>
            <a:r>
              <a:rPr lang="en-US" sz="600" kern="0" dirty="0" err="1">
                <a:ea typeface="Arial Unicode MS" pitchFamily="34" charset="-128"/>
                <a:cs typeface="Arial Unicode MS" pitchFamily="34" charset="-128"/>
              </a:rPr>
              <a:t>Req</a:t>
            </a:r>
            <a:r>
              <a:rPr lang="en-US" sz="600" kern="0" dirty="0">
                <a:ea typeface="Arial Unicode MS" pitchFamily="34" charset="-128"/>
                <a:cs typeface="Arial Unicode MS" pitchFamily="34" charset="-128"/>
              </a:rPr>
              <a:t> Creation</a:t>
            </a:r>
          </a:p>
        </p:txBody>
      </p:sp>
      <p:sp>
        <p:nvSpPr>
          <p:cNvPr id="47" name="TextBox 46"/>
          <p:cNvSpPr txBox="1"/>
          <p:nvPr/>
        </p:nvSpPr>
        <p:spPr>
          <a:xfrm rot="18319527">
            <a:off x="6807285" y="1998652"/>
            <a:ext cx="651916"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600" kern="0" dirty="0">
                <a:ea typeface="Arial Unicode MS" pitchFamily="34" charset="-128"/>
                <a:cs typeface="Arial Unicode MS" pitchFamily="34" charset="-128"/>
              </a:rPr>
              <a:t>Ext to </a:t>
            </a:r>
            <a:r>
              <a:rPr lang="en-US" sz="600" kern="0" dirty="0" err="1">
                <a:ea typeface="Arial Unicode MS" pitchFamily="34" charset="-128"/>
                <a:cs typeface="Arial Unicode MS" pitchFamily="34" charset="-128"/>
              </a:rPr>
              <a:t>Int</a:t>
            </a:r>
            <a:r>
              <a:rPr lang="en-US" sz="600" kern="0" dirty="0">
                <a:ea typeface="Arial Unicode MS" pitchFamily="34" charset="-128"/>
                <a:cs typeface="Arial Unicode MS" pitchFamily="34" charset="-128"/>
              </a:rPr>
              <a:t> Candidate Conversion</a:t>
            </a:r>
          </a:p>
        </p:txBody>
      </p:sp>
      <p:sp>
        <p:nvSpPr>
          <p:cNvPr id="48" name="TextBox 47"/>
          <p:cNvSpPr txBox="1"/>
          <p:nvPr/>
        </p:nvSpPr>
        <p:spPr>
          <a:xfrm>
            <a:off x="4918664" y="2019036"/>
            <a:ext cx="284028" cy="92333"/>
          </a:xfrm>
          <a:prstGeom prst="rect">
            <a:avLst/>
          </a:prstGeom>
          <a:solidFill>
            <a:schemeClr val="bg1"/>
          </a:solidFill>
        </p:spPr>
        <p:txBody>
          <a:bodyPr wrap="square" lIns="0" tIns="0" rIns="0" bIns="0" rtlCol="0">
            <a:spAutoFit/>
          </a:bodyPr>
          <a:lstStyle/>
          <a:p>
            <a:pPr algn="ctr" fontAlgn="base">
              <a:spcBef>
                <a:spcPct val="50000"/>
              </a:spcBef>
              <a:spcAft>
                <a:spcPct val="0"/>
              </a:spcAft>
              <a:buClr>
                <a:srgbClr val="F0AB00"/>
              </a:buClr>
              <a:buSzPct val="80000"/>
            </a:pPr>
            <a:r>
              <a:rPr lang="en-US" sz="600" kern="0" dirty="0">
                <a:ea typeface="Arial Unicode MS" pitchFamily="34" charset="-128"/>
                <a:cs typeface="Arial Unicode MS" pitchFamily="34" charset="-128"/>
              </a:rPr>
              <a:t>EEID</a:t>
            </a:r>
          </a:p>
        </p:txBody>
      </p:sp>
      <p:sp>
        <p:nvSpPr>
          <p:cNvPr id="49" name="TextBox 48"/>
          <p:cNvSpPr txBox="1"/>
          <p:nvPr/>
        </p:nvSpPr>
        <p:spPr>
          <a:xfrm>
            <a:off x="6387533" y="2117524"/>
            <a:ext cx="381145" cy="281581"/>
          </a:xfrm>
          <a:prstGeom prst="rect">
            <a:avLst/>
          </a:prstGeom>
          <a:solidFill>
            <a:schemeClr val="bg1"/>
          </a:solidFill>
        </p:spPr>
        <p:txBody>
          <a:bodyPr wrap="square" lIns="0" tIns="0" rIns="0" bIns="0" rtlCol="0">
            <a:spAutoFit/>
          </a:bodyPr>
          <a:lstStyle/>
          <a:p>
            <a:pPr algn="ctr" fontAlgn="base">
              <a:spcBef>
                <a:spcPct val="50000"/>
              </a:spcBef>
              <a:spcAft>
                <a:spcPct val="0"/>
              </a:spcAft>
              <a:buClr>
                <a:srgbClr val="F0AB00"/>
              </a:buClr>
              <a:buSzPct val="80000"/>
            </a:pPr>
            <a:r>
              <a:rPr lang="en-US" sz="600" kern="0" dirty="0">
                <a:ea typeface="Arial Unicode MS" pitchFamily="34" charset="-128"/>
                <a:cs typeface="Arial Unicode MS" pitchFamily="34" charset="-128"/>
              </a:rPr>
              <a:t>Manage Pending Hires</a:t>
            </a:r>
          </a:p>
        </p:txBody>
      </p:sp>
      <p:grpSp>
        <p:nvGrpSpPr>
          <p:cNvPr id="55" name="Group 54"/>
          <p:cNvGrpSpPr/>
          <p:nvPr/>
        </p:nvGrpSpPr>
        <p:grpSpPr>
          <a:xfrm>
            <a:off x="4602895" y="1481140"/>
            <a:ext cx="243059" cy="164757"/>
            <a:chOff x="4383782" y="1959942"/>
            <a:chExt cx="243059" cy="164757"/>
          </a:xfrm>
        </p:grpSpPr>
        <p:sp>
          <p:nvSpPr>
            <p:cNvPr id="56" name="Oval 55"/>
            <p:cNvSpPr/>
            <p:nvPr/>
          </p:nvSpPr>
          <p:spPr bwMode="gray">
            <a:xfrm>
              <a:off x="4383782" y="1959942"/>
              <a:ext cx="243059" cy="164757"/>
            </a:xfrm>
            <a:prstGeom prst="ellipse">
              <a:avLst/>
            </a:prstGeom>
            <a:solidFill>
              <a:srgbClr val="FF0000"/>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700" b="1" kern="0" dirty="0">
                <a:solidFill>
                  <a:schemeClr val="bg1"/>
                </a:solidFill>
                <a:ea typeface="Arial Unicode MS" pitchFamily="34" charset="-128"/>
                <a:cs typeface="Arial Unicode MS" pitchFamily="34" charset="-128"/>
              </a:endParaRPr>
            </a:p>
          </p:txBody>
        </p:sp>
        <p:sp>
          <p:nvSpPr>
            <p:cNvPr id="57" name="TextBox 56"/>
            <p:cNvSpPr txBox="1"/>
            <p:nvPr/>
          </p:nvSpPr>
          <p:spPr>
            <a:xfrm>
              <a:off x="4440254" y="1980765"/>
              <a:ext cx="158794" cy="12311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800" kern="0" dirty="0">
                  <a:solidFill>
                    <a:schemeClr val="bg1"/>
                  </a:solidFill>
                  <a:ea typeface="Arial Unicode MS" pitchFamily="34" charset="-128"/>
                  <a:cs typeface="Arial Unicode MS" pitchFamily="34" charset="-128"/>
                </a:rPr>
                <a:t>10</a:t>
              </a:r>
            </a:p>
          </p:txBody>
        </p:sp>
      </p:grpSp>
      <p:sp>
        <p:nvSpPr>
          <p:cNvPr id="58" name="TextBox 57"/>
          <p:cNvSpPr txBox="1"/>
          <p:nvPr/>
        </p:nvSpPr>
        <p:spPr>
          <a:xfrm>
            <a:off x="7892574" y="3252028"/>
            <a:ext cx="1052715" cy="92333"/>
          </a:xfrm>
          <a:prstGeom prst="rect">
            <a:avLst/>
          </a:prstGeom>
          <a:solidFill>
            <a:schemeClr val="bg1"/>
          </a:solidFill>
        </p:spPr>
        <p:txBody>
          <a:bodyPr wrap="square" lIns="0" tIns="0" rIns="0" bIns="0" rtlCol="0">
            <a:spAutoFit/>
          </a:bodyPr>
          <a:lstStyle/>
          <a:p>
            <a:pPr algn="ctr" fontAlgn="base">
              <a:spcBef>
                <a:spcPct val="50000"/>
              </a:spcBef>
              <a:spcAft>
                <a:spcPct val="0"/>
              </a:spcAft>
              <a:buClr>
                <a:srgbClr val="F0AB00"/>
              </a:buClr>
              <a:buSzPct val="80000"/>
            </a:pPr>
            <a:r>
              <a:rPr lang="en-US" sz="600" kern="0" dirty="0">
                <a:ea typeface="Arial Unicode MS" pitchFamily="34" charset="-128"/>
                <a:cs typeface="Arial Unicode MS" pitchFamily="34" charset="-128"/>
              </a:rPr>
              <a:t>I9 Completed/ </a:t>
            </a:r>
            <a:r>
              <a:rPr lang="en-US" sz="600" kern="0" dirty="0" err="1">
                <a:ea typeface="Arial Unicode MS" pitchFamily="34" charset="-128"/>
                <a:cs typeface="Arial Unicode MS" pitchFamily="34" charset="-128"/>
              </a:rPr>
              <a:t>eVerify</a:t>
            </a:r>
            <a:r>
              <a:rPr lang="en-US" sz="600" kern="0" dirty="0">
                <a:ea typeface="Arial Unicode MS" pitchFamily="34" charset="-128"/>
                <a:cs typeface="Arial Unicode MS" pitchFamily="34" charset="-128"/>
              </a:rPr>
              <a:t> Initiated</a:t>
            </a:r>
          </a:p>
        </p:txBody>
      </p:sp>
      <p:cxnSp>
        <p:nvCxnSpPr>
          <p:cNvPr id="59" name="Elbow Connector 244"/>
          <p:cNvCxnSpPr/>
          <p:nvPr/>
        </p:nvCxnSpPr>
        <p:spPr>
          <a:xfrm rot="16200000" flipV="1">
            <a:off x="7052266" y="2047801"/>
            <a:ext cx="558938" cy="1142369"/>
          </a:xfrm>
          <a:prstGeom prst="bentConnector2">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7223205" y="2359401"/>
            <a:ext cx="549208" cy="92333"/>
          </a:xfrm>
          <a:prstGeom prst="rect">
            <a:avLst/>
          </a:prstGeom>
          <a:solidFill>
            <a:schemeClr val="bg1"/>
          </a:solidFill>
        </p:spPr>
        <p:txBody>
          <a:bodyPr wrap="square" lIns="0" tIns="0" rIns="0" bIns="0" rtlCol="0">
            <a:spAutoFit/>
          </a:bodyPr>
          <a:lstStyle/>
          <a:p>
            <a:pPr algn="ctr" fontAlgn="base">
              <a:spcBef>
                <a:spcPct val="50000"/>
              </a:spcBef>
              <a:spcAft>
                <a:spcPct val="0"/>
              </a:spcAft>
              <a:buClr>
                <a:srgbClr val="F0AB00"/>
              </a:buClr>
              <a:buSzPct val="80000"/>
            </a:pPr>
            <a:r>
              <a:rPr lang="en-US" sz="600" kern="0" dirty="0">
                <a:ea typeface="Arial Unicode MS" pitchFamily="34" charset="-128"/>
                <a:cs typeface="Arial Unicode MS" pitchFamily="34" charset="-128"/>
              </a:rPr>
              <a:t>New Hire Data</a:t>
            </a:r>
          </a:p>
        </p:txBody>
      </p:sp>
      <p:sp>
        <p:nvSpPr>
          <p:cNvPr id="61" name="TextBox 60"/>
          <p:cNvSpPr txBox="1"/>
          <p:nvPr/>
        </p:nvSpPr>
        <p:spPr>
          <a:xfrm>
            <a:off x="6818696" y="3406823"/>
            <a:ext cx="534580" cy="92333"/>
          </a:xfrm>
          <a:prstGeom prst="rect">
            <a:avLst/>
          </a:prstGeom>
          <a:solidFill>
            <a:schemeClr val="bg1"/>
          </a:solidFill>
        </p:spPr>
        <p:txBody>
          <a:bodyPr wrap="square" lIns="0" tIns="0" rIns="0" bIns="0" rtlCol="0">
            <a:spAutoFit/>
          </a:bodyPr>
          <a:lstStyle/>
          <a:p>
            <a:pPr algn="ctr" fontAlgn="base">
              <a:spcBef>
                <a:spcPct val="50000"/>
              </a:spcBef>
              <a:spcAft>
                <a:spcPct val="0"/>
              </a:spcAft>
              <a:buClr>
                <a:srgbClr val="F0AB00"/>
              </a:buClr>
              <a:buSzPct val="80000"/>
            </a:pPr>
            <a:r>
              <a:rPr lang="en-US" sz="600" kern="0" dirty="0">
                <a:ea typeface="Arial Unicode MS" pitchFamily="34" charset="-128"/>
                <a:cs typeface="Arial Unicode MS" pitchFamily="34" charset="-128"/>
              </a:rPr>
              <a:t>Initiate ONB</a:t>
            </a:r>
          </a:p>
        </p:txBody>
      </p:sp>
      <p:grpSp>
        <p:nvGrpSpPr>
          <p:cNvPr id="62" name="Group 61"/>
          <p:cNvGrpSpPr/>
          <p:nvPr/>
        </p:nvGrpSpPr>
        <p:grpSpPr>
          <a:xfrm>
            <a:off x="2989681" y="1333763"/>
            <a:ext cx="243059" cy="164757"/>
            <a:chOff x="4383782" y="1959942"/>
            <a:chExt cx="243059" cy="164757"/>
          </a:xfrm>
        </p:grpSpPr>
        <p:sp>
          <p:nvSpPr>
            <p:cNvPr id="63" name="Oval 62"/>
            <p:cNvSpPr/>
            <p:nvPr/>
          </p:nvSpPr>
          <p:spPr bwMode="gray">
            <a:xfrm>
              <a:off x="4383782" y="1959942"/>
              <a:ext cx="243059" cy="164757"/>
            </a:xfrm>
            <a:prstGeom prst="ellipse">
              <a:avLst/>
            </a:prstGeom>
            <a:solidFill>
              <a:srgbClr val="FF0000"/>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700" b="1" kern="0" dirty="0">
                <a:solidFill>
                  <a:schemeClr val="bg1"/>
                </a:solidFill>
                <a:ea typeface="Arial Unicode MS" pitchFamily="34" charset="-128"/>
                <a:cs typeface="Arial Unicode MS" pitchFamily="34" charset="-128"/>
              </a:endParaRPr>
            </a:p>
          </p:txBody>
        </p:sp>
        <p:sp>
          <p:nvSpPr>
            <p:cNvPr id="64" name="TextBox 63"/>
            <p:cNvSpPr txBox="1"/>
            <p:nvPr/>
          </p:nvSpPr>
          <p:spPr>
            <a:xfrm>
              <a:off x="4440254" y="1980765"/>
              <a:ext cx="158794" cy="12311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800" kern="0" dirty="0">
                  <a:solidFill>
                    <a:schemeClr val="bg1"/>
                  </a:solidFill>
                  <a:ea typeface="Arial Unicode MS" pitchFamily="34" charset="-128"/>
                  <a:cs typeface="Arial Unicode MS" pitchFamily="34" charset="-128"/>
                </a:rPr>
                <a:t>11</a:t>
              </a:r>
            </a:p>
          </p:txBody>
        </p:sp>
      </p:grpSp>
      <p:sp>
        <p:nvSpPr>
          <p:cNvPr id="65" name="TextBox 64"/>
          <p:cNvSpPr txBox="1"/>
          <p:nvPr/>
        </p:nvSpPr>
        <p:spPr>
          <a:xfrm rot="16200000">
            <a:off x="7598240" y="2536136"/>
            <a:ext cx="616606"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600" kern="0" dirty="0">
                <a:ea typeface="Arial Unicode MS" pitchFamily="34" charset="-128"/>
                <a:cs typeface="Arial Unicode MS" pitchFamily="34" charset="-128"/>
              </a:rPr>
              <a:t>Finish Button New </a:t>
            </a:r>
            <a:r>
              <a:rPr lang="en-US" sz="600" kern="0" dirty="0" err="1">
                <a:ea typeface="Arial Unicode MS" pitchFamily="34" charset="-128"/>
                <a:cs typeface="Arial Unicode MS" pitchFamily="34" charset="-128"/>
              </a:rPr>
              <a:t>Empl</a:t>
            </a:r>
            <a:r>
              <a:rPr lang="en-US" sz="600" kern="0" dirty="0">
                <a:ea typeface="Arial Unicode MS" pitchFamily="34" charset="-128"/>
                <a:cs typeface="Arial Unicode MS" pitchFamily="34" charset="-128"/>
              </a:rPr>
              <a:t> Step</a:t>
            </a:r>
          </a:p>
        </p:txBody>
      </p:sp>
      <p:sp>
        <p:nvSpPr>
          <p:cNvPr id="67" name="Oval 66"/>
          <p:cNvSpPr/>
          <p:nvPr/>
        </p:nvSpPr>
        <p:spPr bwMode="gray">
          <a:xfrm>
            <a:off x="7534564" y="2652700"/>
            <a:ext cx="243059" cy="164757"/>
          </a:xfrm>
          <a:prstGeom prst="ellipse">
            <a:avLst/>
          </a:prstGeom>
          <a:solidFill>
            <a:srgbClr val="FF0000"/>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700" b="1" kern="0" dirty="0">
                <a:solidFill>
                  <a:schemeClr val="bg1"/>
                </a:solidFill>
                <a:ea typeface="Arial Unicode MS" pitchFamily="34" charset="-128"/>
                <a:cs typeface="Arial Unicode MS" pitchFamily="34" charset="-128"/>
              </a:rPr>
              <a:t>7</a:t>
            </a:r>
          </a:p>
        </p:txBody>
      </p:sp>
      <p:sp>
        <p:nvSpPr>
          <p:cNvPr id="77" name="Rounded Rectangle 111"/>
          <p:cNvSpPr/>
          <p:nvPr/>
        </p:nvSpPr>
        <p:spPr bwMode="gray">
          <a:xfrm>
            <a:off x="8718250" y="4289635"/>
            <a:ext cx="862884" cy="391057"/>
          </a:xfrm>
          <a:prstGeom prst="roundRect">
            <a:avLst/>
          </a:prstGeom>
          <a:solidFill>
            <a:schemeClr val="accent2">
              <a:lumMod val="7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700" kern="0" dirty="0">
                <a:solidFill>
                  <a:schemeClr val="bg1"/>
                </a:solidFill>
                <a:ea typeface="Arial Unicode MS" pitchFamily="34" charset="-128"/>
                <a:cs typeface="Arial Unicode MS" pitchFamily="34" charset="-128"/>
              </a:rPr>
              <a:t>Background Check Vendor</a:t>
            </a:r>
          </a:p>
        </p:txBody>
      </p:sp>
      <p:cxnSp>
        <p:nvCxnSpPr>
          <p:cNvPr id="79" name="Elbow Connector 119"/>
          <p:cNvCxnSpPr>
            <a:stCxn id="24" idx="2"/>
            <a:endCxn id="77" idx="1"/>
          </p:cNvCxnSpPr>
          <p:nvPr/>
        </p:nvCxnSpPr>
        <p:spPr>
          <a:xfrm rot="16200000" flipH="1">
            <a:off x="6825163" y="2592074"/>
            <a:ext cx="891679" cy="2894500"/>
          </a:xfrm>
          <a:prstGeom prst="bentConnector2">
            <a:avLst/>
          </a:prstGeom>
          <a:ln w="952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endCxn id="83" idx="0"/>
          </p:cNvCxnSpPr>
          <p:nvPr/>
        </p:nvCxnSpPr>
        <p:spPr>
          <a:xfrm>
            <a:off x="3621330" y="3175406"/>
            <a:ext cx="1" cy="731834"/>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3" name="Rounded Rectangle 124"/>
          <p:cNvSpPr/>
          <p:nvPr/>
        </p:nvSpPr>
        <p:spPr bwMode="gray">
          <a:xfrm>
            <a:off x="3084100" y="3907240"/>
            <a:ext cx="1074461" cy="498926"/>
          </a:xfrm>
          <a:prstGeom prst="roundRect">
            <a:avLst/>
          </a:prstGeom>
          <a:solidFill>
            <a:schemeClr val="accent2">
              <a:lumMod val="75000"/>
            </a:schemeClr>
          </a:solidFill>
          <a:ln w="635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900" kern="0" dirty="0">
                <a:solidFill>
                  <a:schemeClr val="bg1"/>
                </a:solidFill>
                <a:ea typeface="Arial Unicode MS" pitchFamily="34" charset="-128"/>
                <a:cs typeface="Arial Unicode MS" pitchFamily="34" charset="-128"/>
              </a:rPr>
              <a:t>Job Boards   Job Aggregators</a:t>
            </a:r>
          </a:p>
        </p:txBody>
      </p:sp>
      <p:sp>
        <p:nvSpPr>
          <p:cNvPr id="84" name="Rounded Rectangle 125"/>
          <p:cNvSpPr/>
          <p:nvPr/>
        </p:nvSpPr>
        <p:spPr bwMode="gray">
          <a:xfrm>
            <a:off x="3201764" y="4013147"/>
            <a:ext cx="1074461" cy="498926"/>
          </a:xfrm>
          <a:prstGeom prst="roundRect">
            <a:avLst/>
          </a:prstGeom>
          <a:solidFill>
            <a:schemeClr val="accent2">
              <a:lumMod val="75000"/>
            </a:schemeClr>
          </a:solidFill>
          <a:ln w="635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900" kern="0" dirty="0">
                <a:solidFill>
                  <a:schemeClr val="bg1"/>
                </a:solidFill>
                <a:ea typeface="Arial Unicode MS" pitchFamily="34" charset="-128"/>
                <a:cs typeface="Arial Unicode MS" pitchFamily="34" charset="-128"/>
              </a:rPr>
              <a:t>Job Boards   Job Aggregators</a:t>
            </a:r>
          </a:p>
        </p:txBody>
      </p:sp>
      <p:sp>
        <p:nvSpPr>
          <p:cNvPr id="85" name="Rounded Rectangle 126"/>
          <p:cNvSpPr/>
          <p:nvPr/>
        </p:nvSpPr>
        <p:spPr bwMode="gray">
          <a:xfrm>
            <a:off x="3320350" y="4113176"/>
            <a:ext cx="1074461" cy="498926"/>
          </a:xfrm>
          <a:prstGeom prst="roundRect">
            <a:avLst/>
          </a:prstGeom>
          <a:solidFill>
            <a:schemeClr val="accent2">
              <a:lumMod val="75000"/>
            </a:schemeClr>
          </a:solidFill>
          <a:ln w="6350" algn="ctr">
            <a:solidFill>
              <a:schemeClr val="tx1"/>
            </a:solid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900" kern="0" dirty="0">
                <a:solidFill>
                  <a:schemeClr val="bg1"/>
                </a:solidFill>
                <a:ea typeface="Arial Unicode MS" pitchFamily="34" charset="-128"/>
                <a:cs typeface="Arial Unicode MS" pitchFamily="34" charset="-128"/>
              </a:rPr>
              <a:t>Job Boards   Job Aggregators</a:t>
            </a:r>
          </a:p>
        </p:txBody>
      </p:sp>
      <p:sp>
        <p:nvSpPr>
          <p:cNvPr id="86" name="Oval 85"/>
          <p:cNvSpPr/>
          <p:nvPr/>
        </p:nvSpPr>
        <p:spPr bwMode="gray">
          <a:xfrm>
            <a:off x="8419722" y="4513477"/>
            <a:ext cx="243059" cy="164757"/>
          </a:xfrm>
          <a:prstGeom prst="ellipse">
            <a:avLst/>
          </a:prstGeom>
          <a:solidFill>
            <a:srgbClr val="FF0000"/>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700" b="1" kern="0" dirty="0">
                <a:solidFill>
                  <a:schemeClr val="bg1"/>
                </a:solidFill>
                <a:ea typeface="Arial Unicode MS" pitchFamily="34" charset="-128"/>
                <a:cs typeface="Arial Unicode MS" pitchFamily="34" charset="-128"/>
              </a:rPr>
              <a:t>5</a:t>
            </a:r>
          </a:p>
        </p:txBody>
      </p:sp>
      <p:sp>
        <p:nvSpPr>
          <p:cNvPr id="87" name="Slide Number Placeholder 2"/>
          <p:cNvSpPr txBox="1">
            <a:spLocks/>
          </p:cNvSpPr>
          <p:nvPr/>
        </p:nvSpPr>
        <p:spPr>
          <a:xfrm>
            <a:off x="1525587" y="0"/>
            <a:ext cx="0" cy="0"/>
          </a:xfrm>
        </p:spPr>
        <p:txBody>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6E8999"/>
              </a:solidFill>
            </a:endParaRPr>
          </a:p>
        </p:txBody>
      </p:sp>
      <p:sp>
        <p:nvSpPr>
          <p:cNvPr id="106" name="Rounded Rectangle 111"/>
          <p:cNvSpPr/>
          <p:nvPr/>
        </p:nvSpPr>
        <p:spPr bwMode="gray">
          <a:xfrm>
            <a:off x="8718250" y="3845962"/>
            <a:ext cx="862884" cy="391057"/>
          </a:xfrm>
          <a:prstGeom prst="roundRect">
            <a:avLst/>
          </a:prstGeom>
          <a:solidFill>
            <a:schemeClr val="accent2">
              <a:lumMod val="7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700" kern="0" dirty="0">
                <a:solidFill>
                  <a:schemeClr val="bg1"/>
                </a:solidFill>
                <a:ea typeface="Arial Unicode MS" pitchFamily="34" charset="-128"/>
                <a:cs typeface="Arial Unicode MS" pitchFamily="34" charset="-128"/>
              </a:rPr>
              <a:t>Candidate Assessments Vendor</a:t>
            </a:r>
          </a:p>
        </p:txBody>
      </p:sp>
      <p:cxnSp>
        <p:nvCxnSpPr>
          <p:cNvPr id="108" name="Elbow Connector 119"/>
          <p:cNvCxnSpPr>
            <a:stCxn id="24" idx="2"/>
            <a:endCxn id="106" idx="1"/>
          </p:cNvCxnSpPr>
          <p:nvPr/>
        </p:nvCxnSpPr>
        <p:spPr>
          <a:xfrm rot="16200000" flipH="1">
            <a:off x="7046998" y="2370237"/>
            <a:ext cx="448006" cy="2894500"/>
          </a:xfrm>
          <a:prstGeom prst="bentConnector2">
            <a:avLst/>
          </a:prstGeom>
          <a:ln w="952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0" name="Elbow Connector 105"/>
          <p:cNvCxnSpPr>
            <a:stCxn id="25" idx="1"/>
            <a:endCxn id="23" idx="3"/>
          </p:cNvCxnSpPr>
          <p:nvPr/>
        </p:nvCxnSpPr>
        <p:spPr>
          <a:xfrm rot="10800000" flipV="1">
            <a:off x="2611860" y="1299169"/>
            <a:ext cx="652346" cy="340563"/>
          </a:xfrm>
          <a:prstGeom prst="bentConnector3">
            <a:avLst>
              <a:gd name="adj1" fmla="val 50000"/>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9" name="TextBox 138"/>
          <p:cNvSpPr txBox="1"/>
          <p:nvPr/>
        </p:nvSpPr>
        <p:spPr>
          <a:xfrm>
            <a:off x="4694404" y="1677205"/>
            <a:ext cx="284028" cy="92333"/>
          </a:xfrm>
          <a:prstGeom prst="rect">
            <a:avLst/>
          </a:prstGeom>
          <a:solidFill>
            <a:schemeClr val="bg1"/>
          </a:solidFill>
        </p:spPr>
        <p:txBody>
          <a:bodyPr wrap="square" lIns="0" tIns="0" rIns="0" bIns="0" rtlCol="0">
            <a:spAutoFit/>
          </a:bodyPr>
          <a:lstStyle/>
          <a:p>
            <a:pPr algn="ctr" fontAlgn="base">
              <a:spcBef>
                <a:spcPct val="50000"/>
              </a:spcBef>
              <a:spcAft>
                <a:spcPct val="0"/>
              </a:spcAft>
              <a:buClr>
                <a:srgbClr val="F0AB00"/>
              </a:buClr>
              <a:buSzPct val="80000"/>
            </a:pPr>
            <a:r>
              <a:rPr lang="en-US" sz="600" kern="0" dirty="0">
                <a:ea typeface="Arial Unicode MS" pitchFamily="34" charset="-128"/>
                <a:cs typeface="Arial Unicode MS" pitchFamily="34" charset="-128"/>
              </a:rPr>
              <a:t>EEID</a:t>
            </a:r>
          </a:p>
        </p:txBody>
      </p:sp>
      <p:cxnSp>
        <p:nvCxnSpPr>
          <p:cNvPr id="150" name="Straight Arrow Connector 149"/>
          <p:cNvCxnSpPr/>
          <p:nvPr/>
        </p:nvCxnSpPr>
        <p:spPr>
          <a:xfrm flipH="1" flipV="1">
            <a:off x="4381652" y="1452941"/>
            <a:ext cx="536656" cy="515319"/>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p:nvPr/>
        </p:nvCxnSpPr>
        <p:spPr>
          <a:xfrm>
            <a:off x="4271765" y="1497600"/>
            <a:ext cx="585835" cy="562149"/>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3758791" y="1664601"/>
            <a:ext cx="672540" cy="92333"/>
          </a:xfrm>
          <a:prstGeom prst="rect">
            <a:avLst/>
          </a:prstGeom>
          <a:solidFill>
            <a:schemeClr val="bg1"/>
          </a:solidFill>
        </p:spPr>
        <p:txBody>
          <a:bodyPr wrap="square" lIns="0" tIns="0" rIns="0" bIns="0" rtlCol="0">
            <a:spAutoFit/>
          </a:bodyPr>
          <a:lstStyle/>
          <a:p>
            <a:pPr algn="ctr" fontAlgn="base">
              <a:spcBef>
                <a:spcPct val="50000"/>
              </a:spcBef>
              <a:spcAft>
                <a:spcPct val="0"/>
              </a:spcAft>
              <a:buClr>
                <a:srgbClr val="F0AB00"/>
              </a:buClr>
              <a:buSzPct val="80000"/>
            </a:pPr>
            <a:r>
              <a:rPr lang="en-US" sz="600" kern="0" dirty="0">
                <a:ea typeface="Arial Unicode MS" pitchFamily="34" charset="-128"/>
                <a:cs typeface="Arial Unicode MS" pitchFamily="34" charset="-128"/>
              </a:rPr>
              <a:t>Email Address, etc.</a:t>
            </a:r>
          </a:p>
        </p:txBody>
      </p:sp>
      <p:cxnSp>
        <p:nvCxnSpPr>
          <p:cNvPr id="167" name="Elbow Connector 105"/>
          <p:cNvCxnSpPr>
            <a:stCxn id="17" idx="1"/>
            <a:endCxn id="18" idx="0"/>
          </p:cNvCxnSpPr>
          <p:nvPr/>
        </p:nvCxnSpPr>
        <p:spPr>
          <a:xfrm rot="10800000" flipV="1">
            <a:off x="2420908" y="2190719"/>
            <a:ext cx="2436693" cy="394161"/>
          </a:xfrm>
          <a:prstGeom prst="bentConnector2">
            <a:avLst/>
          </a:prstGeom>
          <a:ln w="63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6" name="Table 25"/>
          <p:cNvGraphicFramePr>
            <a:graphicFrameLocks noGrp="1"/>
          </p:cNvGraphicFramePr>
          <p:nvPr>
            <p:extLst/>
          </p:nvPr>
        </p:nvGraphicFramePr>
        <p:xfrm>
          <a:off x="8168539" y="4763260"/>
          <a:ext cx="3640854" cy="1318092"/>
        </p:xfrm>
        <a:graphic>
          <a:graphicData uri="http://schemas.openxmlformats.org/drawingml/2006/table">
            <a:tbl>
              <a:tblPr firstRow="1" bandRow="1">
                <a:tableStyleId>{69CF1AB2-1976-4502-BF36-3FF5EA218861}</a:tableStyleId>
              </a:tblPr>
              <a:tblGrid>
                <a:gridCol w="1709021">
                  <a:extLst>
                    <a:ext uri="{9D8B030D-6E8A-4147-A177-3AD203B41FA5}">
                      <a16:colId xmlns:a16="http://schemas.microsoft.com/office/drawing/2014/main" val="1005509421"/>
                    </a:ext>
                  </a:extLst>
                </a:gridCol>
                <a:gridCol w="1931833">
                  <a:extLst>
                    <a:ext uri="{9D8B030D-6E8A-4147-A177-3AD203B41FA5}">
                      <a16:colId xmlns:a16="http://schemas.microsoft.com/office/drawing/2014/main" val="3905432908"/>
                    </a:ext>
                  </a:extLst>
                </a:gridCol>
              </a:tblGrid>
              <a:tr h="251402">
                <a:tc gridSpan="2">
                  <a:txBody>
                    <a:bodyPr/>
                    <a:lstStyle/>
                    <a:p>
                      <a:pPr algn="ctr"/>
                      <a:r>
                        <a:rPr lang="en-US" sz="1000" dirty="0"/>
                        <a:t>Process</a:t>
                      </a:r>
                      <a:r>
                        <a:rPr lang="en-US" sz="1000" baseline="0" dirty="0"/>
                        <a:t> T</a:t>
                      </a:r>
                      <a:r>
                        <a:rPr lang="en-US" sz="1000" dirty="0"/>
                        <a:t>riggers</a:t>
                      </a:r>
                    </a:p>
                  </a:txBody>
                  <a:tcPr marL="91419" marR="91419" marT="45709" marB="45709"/>
                </a:tc>
                <a:tc hMerge="1">
                  <a:txBody>
                    <a:bodyPr/>
                    <a:lstStyle/>
                    <a:p>
                      <a:endParaRPr lang="en-US" sz="1000" dirty="0"/>
                    </a:p>
                  </a:txBody>
                  <a:tcPr/>
                </a:tc>
                <a:extLst>
                  <a:ext uri="{0D108BD9-81ED-4DB2-BD59-A6C34878D82A}">
                    <a16:rowId xmlns:a16="http://schemas.microsoft.com/office/drawing/2014/main" val="1918537561"/>
                  </a:ext>
                </a:extLst>
              </a:tr>
              <a:tr h="213311">
                <a:tc>
                  <a:txBody>
                    <a:bodyPr/>
                    <a:lstStyle/>
                    <a:p>
                      <a:r>
                        <a:rPr lang="en-US" sz="800" dirty="0"/>
                        <a:t>Position to Requisition (1)</a:t>
                      </a:r>
                    </a:p>
                  </a:txBody>
                  <a:tcPr marL="91419" marR="91419" marT="45709" marB="45709"/>
                </a:tc>
                <a:tc>
                  <a:txBody>
                    <a:bodyPr/>
                    <a:lstStyle/>
                    <a:p>
                      <a:r>
                        <a:rPr lang="en-US" sz="800" dirty="0"/>
                        <a:t>Ready to Hire =</a:t>
                      </a:r>
                      <a:r>
                        <a:rPr lang="en-US" sz="800" baseline="0" dirty="0"/>
                        <a:t> Yes</a:t>
                      </a:r>
                      <a:endParaRPr lang="en-US" sz="800" dirty="0"/>
                    </a:p>
                  </a:txBody>
                  <a:tcPr marL="91419" marR="91419" marT="45709" marB="45709"/>
                </a:tc>
                <a:extLst>
                  <a:ext uri="{0D108BD9-81ED-4DB2-BD59-A6C34878D82A}">
                    <a16:rowId xmlns:a16="http://schemas.microsoft.com/office/drawing/2014/main" val="1945873188"/>
                  </a:ext>
                </a:extLst>
              </a:tr>
              <a:tr h="213311">
                <a:tc>
                  <a:txBody>
                    <a:bodyPr/>
                    <a:lstStyle/>
                    <a:p>
                      <a:r>
                        <a:rPr lang="en-US" sz="800" dirty="0"/>
                        <a:t>RCM to Background Check (5)</a:t>
                      </a:r>
                    </a:p>
                  </a:txBody>
                  <a:tcPr marL="91419" marR="91419" marT="45709" marB="45709"/>
                </a:tc>
                <a:tc>
                  <a:txBody>
                    <a:bodyPr/>
                    <a:lstStyle/>
                    <a:p>
                      <a:r>
                        <a:rPr lang="en-US" sz="800" dirty="0"/>
                        <a:t>Verbal</a:t>
                      </a:r>
                      <a:r>
                        <a:rPr lang="en-US" sz="800" baseline="0" dirty="0"/>
                        <a:t> Offer Acceptance = Yes</a:t>
                      </a:r>
                      <a:endParaRPr lang="en-US" sz="800" dirty="0"/>
                    </a:p>
                  </a:txBody>
                  <a:tcPr marL="91419" marR="91419" marT="45709" marB="45709"/>
                </a:tc>
                <a:extLst>
                  <a:ext uri="{0D108BD9-81ED-4DB2-BD59-A6C34878D82A}">
                    <a16:rowId xmlns:a16="http://schemas.microsoft.com/office/drawing/2014/main" val="3182147964"/>
                  </a:ext>
                </a:extLst>
              </a:tr>
              <a:tr h="213311">
                <a:tc>
                  <a:txBody>
                    <a:bodyPr/>
                    <a:lstStyle/>
                    <a:p>
                      <a:r>
                        <a:rPr lang="en-US" sz="800" dirty="0"/>
                        <a:t>RCM</a:t>
                      </a:r>
                      <a:r>
                        <a:rPr lang="en-US" sz="800" baseline="0" dirty="0"/>
                        <a:t> to ONB (6a)</a:t>
                      </a:r>
                      <a:endParaRPr lang="en-US" sz="800" dirty="0"/>
                    </a:p>
                  </a:txBody>
                  <a:tcPr marL="91419" marR="91419" marT="45709" marB="45709"/>
                </a:tc>
                <a:tc>
                  <a:txBody>
                    <a:bodyPr/>
                    <a:lstStyle/>
                    <a:p>
                      <a:r>
                        <a:rPr lang="en-US" sz="800" dirty="0"/>
                        <a:t>Written Offer Acceptance</a:t>
                      </a:r>
                      <a:r>
                        <a:rPr lang="en-US" sz="800" baseline="0" dirty="0"/>
                        <a:t> = Yes</a:t>
                      </a:r>
                      <a:endParaRPr lang="en-US" sz="800" dirty="0"/>
                    </a:p>
                  </a:txBody>
                  <a:tcPr marL="91419" marR="91419" marT="45709" marB="45709"/>
                </a:tc>
                <a:extLst>
                  <a:ext uri="{0D108BD9-81ED-4DB2-BD59-A6C34878D82A}">
                    <a16:rowId xmlns:a16="http://schemas.microsoft.com/office/drawing/2014/main" val="2834600343"/>
                  </a:ext>
                </a:extLst>
              </a:tr>
              <a:tr h="213311">
                <a:tc>
                  <a:txBody>
                    <a:bodyPr/>
                    <a:lstStyle/>
                    <a:p>
                      <a:r>
                        <a:rPr lang="en-US" sz="800" dirty="0"/>
                        <a:t>RCM to EC Pending Hires (6b)</a:t>
                      </a:r>
                    </a:p>
                  </a:txBody>
                  <a:tcPr marL="91419" marR="91419" marT="45709" marB="45709"/>
                </a:tc>
                <a:tc>
                  <a:txBody>
                    <a:bodyPr/>
                    <a:lstStyle/>
                    <a:p>
                      <a:r>
                        <a:rPr lang="en-US" sz="800" dirty="0"/>
                        <a:t>No Onboarding</a:t>
                      </a:r>
                      <a:r>
                        <a:rPr lang="en-US" sz="800" baseline="0" dirty="0"/>
                        <a:t> Needed = Yes</a:t>
                      </a:r>
                      <a:endParaRPr lang="en-US" sz="800" dirty="0"/>
                    </a:p>
                  </a:txBody>
                  <a:tcPr marL="91419" marR="91419" marT="45709" marB="45709"/>
                </a:tc>
                <a:extLst>
                  <a:ext uri="{0D108BD9-81ED-4DB2-BD59-A6C34878D82A}">
                    <a16:rowId xmlns:a16="http://schemas.microsoft.com/office/drawing/2014/main" val="793900668"/>
                  </a:ext>
                </a:extLst>
              </a:tr>
              <a:tr h="213311">
                <a:tc>
                  <a:txBody>
                    <a:bodyPr/>
                    <a:lstStyle/>
                    <a:p>
                      <a:r>
                        <a:rPr lang="en-US" sz="800" dirty="0"/>
                        <a:t>ONB to EC Pending</a:t>
                      </a:r>
                      <a:r>
                        <a:rPr lang="en-US" sz="800" baseline="0" dirty="0"/>
                        <a:t> Hires (7)</a:t>
                      </a:r>
                      <a:endParaRPr lang="en-US" sz="800" dirty="0"/>
                    </a:p>
                  </a:txBody>
                  <a:tcPr marL="91419" marR="91419" marT="45709" marB="45709"/>
                </a:tc>
                <a:tc>
                  <a:txBody>
                    <a:bodyPr/>
                    <a:lstStyle/>
                    <a:p>
                      <a:r>
                        <a:rPr lang="en-US" sz="800" dirty="0"/>
                        <a:t>New</a:t>
                      </a:r>
                      <a:r>
                        <a:rPr lang="en-US" sz="800" baseline="0" dirty="0"/>
                        <a:t> Employee Step Complete = Yes</a:t>
                      </a:r>
                      <a:endParaRPr lang="en-US" sz="800" dirty="0"/>
                    </a:p>
                  </a:txBody>
                  <a:tcPr marL="91419" marR="91419" marT="45709" marB="45709"/>
                </a:tc>
                <a:extLst>
                  <a:ext uri="{0D108BD9-81ED-4DB2-BD59-A6C34878D82A}">
                    <a16:rowId xmlns:a16="http://schemas.microsoft.com/office/drawing/2014/main" val="991132927"/>
                  </a:ext>
                </a:extLst>
              </a:tr>
            </a:tbl>
          </a:graphicData>
        </a:graphic>
      </p:graphicFrame>
      <p:graphicFrame>
        <p:nvGraphicFramePr>
          <p:cNvPr id="69" name="Table 68"/>
          <p:cNvGraphicFramePr>
            <a:graphicFrameLocks noGrp="1"/>
          </p:cNvGraphicFramePr>
          <p:nvPr>
            <p:extLst/>
          </p:nvPr>
        </p:nvGraphicFramePr>
        <p:xfrm>
          <a:off x="482108" y="4748393"/>
          <a:ext cx="7637089" cy="2080114"/>
        </p:xfrm>
        <a:graphic>
          <a:graphicData uri="http://schemas.openxmlformats.org/drawingml/2006/table">
            <a:tbl>
              <a:tblPr firstRow="1" bandRow="1">
                <a:tableStyleId>{5C22544A-7EE6-4342-B048-85BDC9FD1C3A}</a:tableStyleId>
              </a:tblPr>
              <a:tblGrid>
                <a:gridCol w="296291">
                  <a:extLst>
                    <a:ext uri="{9D8B030D-6E8A-4147-A177-3AD203B41FA5}">
                      <a16:colId xmlns:a16="http://schemas.microsoft.com/office/drawing/2014/main" val="1005509421"/>
                    </a:ext>
                  </a:extLst>
                </a:gridCol>
                <a:gridCol w="1679893">
                  <a:extLst>
                    <a:ext uri="{9D8B030D-6E8A-4147-A177-3AD203B41FA5}">
                      <a16:colId xmlns:a16="http://schemas.microsoft.com/office/drawing/2014/main" val="3905432908"/>
                    </a:ext>
                  </a:extLst>
                </a:gridCol>
                <a:gridCol w="318333">
                  <a:extLst>
                    <a:ext uri="{9D8B030D-6E8A-4147-A177-3AD203B41FA5}">
                      <a16:colId xmlns:a16="http://schemas.microsoft.com/office/drawing/2014/main" val="1704809733"/>
                    </a:ext>
                  </a:extLst>
                </a:gridCol>
                <a:gridCol w="2758890">
                  <a:extLst>
                    <a:ext uri="{9D8B030D-6E8A-4147-A177-3AD203B41FA5}">
                      <a16:colId xmlns:a16="http://schemas.microsoft.com/office/drawing/2014/main" val="107825930"/>
                    </a:ext>
                  </a:extLst>
                </a:gridCol>
                <a:gridCol w="334658">
                  <a:extLst>
                    <a:ext uri="{9D8B030D-6E8A-4147-A177-3AD203B41FA5}">
                      <a16:colId xmlns:a16="http://schemas.microsoft.com/office/drawing/2014/main" val="2346012773"/>
                    </a:ext>
                  </a:extLst>
                </a:gridCol>
                <a:gridCol w="2249024">
                  <a:extLst>
                    <a:ext uri="{9D8B030D-6E8A-4147-A177-3AD203B41FA5}">
                      <a16:colId xmlns:a16="http://schemas.microsoft.com/office/drawing/2014/main" val="2548713256"/>
                    </a:ext>
                  </a:extLst>
                </a:gridCol>
              </a:tblGrid>
              <a:tr h="251402">
                <a:tc gridSpan="6">
                  <a:txBody>
                    <a:bodyPr/>
                    <a:lstStyle/>
                    <a:p>
                      <a:pPr algn="ctr"/>
                      <a:r>
                        <a:rPr lang="en-US" sz="1000" dirty="0"/>
                        <a:t>Process</a:t>
                      </a:r>
                      <a:r>
                        <a:rPr lang="en-US" sz="1000" baseline="0" dirty="0"/>
                        <a:t> Key</a:t>
                      </a:r>
                      <a:endParaRPr lang="en-US" sz="1000" dirty="0"/>
                    </a:p>
                  </a:txBody>
                  <a:tcPr marL="91419" marR="91419" marT="45709" marB="45709"/>
                </a:tc>
                <a:tc hMerge="1">
                  <a:txBody>
                    <a:bodyPr/>
                    <a:lstStyle/>
                    <a:p>
                      <a:endParaRPr lang="en-US" sz="1000" dirty="0"/>
                    </a:p>
                  </a:txBody>
                  <a:tcPr/>
                </a:tc>
                <a:tc hMerge="1">
                  <a:txBody>
                    <a:bodyPr/>
                    <a:lstStyle/>
                    <a:p>
                      <a:pPr algn="ctr"/>
                      <a:endParaRPr lang="en-US" sz="1050" dirty="0"/>
                    </a:p>
                  </a:txBody>
                  <a:tcPr/>
                </a:tc>
                <a:tc hMerge="1">
                  <a:txBody>
                    <a:bodyPr/>
                    <a:lstStyle/>
                    <a:p>
                      <a:pPr algn="ctr"/>
                      <a:endParaRPr lang="en-US" sz="1050" dirty="0"/>
                    </a:p>
                  </a:txBody>
                  <a:tcPr/>
                </a:tc>
                <a:tc hMerge="1">
                  <a:txBody>
                    <a:bodyPr/>
                    <a:lstStyle/>
                    <a:p>
                      <a:pPr algn="ctr"/>
                      <a:endParaRPr lang="en-US" sz="1050" dirty="0"/>
                    </a:p>
                  </a:txBody>
                  <a:tcPr/>
                </a:tc>
                <a:tc hMerge="1">
                  <a:txBody>
                    <a:bodyPr/>
                    <a:lstStyle/>
                    <a:p>
                      <a:pPr algn="ctr"/>
                      <a:endParaRPr lang="en-US" sz="1050" dirty="0"/>
                    </a:p>
                  </a:txBody>
                  <a:tcPr/>
                </a:tc>
                <a:extLst>
                  <a:ext uri="{0D108BD9-81ED-4DB2-BD59-A6C34878D82A}">
                    <a16:rowId xmlns:a16="http://schemas.microsoft.com/office/drawing/2014/main" val="1918537561"/>
                  </a:ext>
                </a:extLst>
              </a:tr>
              <a:tr h="457094">
                <a:tc>
                  <a:txBody>
                    <a:bodyPr/>
                    <a:lstStyle/>
                    <a:p>
                      <a:pPr algn="r"/>
                      <a:r>
                        <a:rPr lang="en-US" sz="800" dirty="0"/>
                        <a:t>1</a:t>
                      </a:r>
                    </a:p>
                  </a:txBody>
                  <a:tcPr marL="91419" marR="91419" marT="45709" marB="45709"/>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800" dirty="0" err="1">
                          <a:solidFill>
                            <a:schemeClr val="tx1"/>
                          </a:solidFill>
                        </a:rPr>
                        <a:t>Req</a:t>
                      </a:r>
                      <a:r>
                        <a:rPr lang="en-US" sz="800" baseline="0" dirty="0">
                          <a:solidFill>
                            <a:schemeClr val="tx1"/>
                          </a:solidFill>
                        </a:rPr>
                        <a:t> creation via EC position management vacancy</a:t>
                      </a:r>
                      <a:endParaRPr lang="en-US" sz="800" b="0" dirty="0">
                        <a:solidFill>
                          <a:schemeClr val="tx1"/>
                        </a:solidFill>
                      </a:endParaRPr>
                    </a:p>
                  </a:txBody>
                  <a:tcPr marL="91419" marR="91419" marT="45709" marB="45709"/>
                </a:tc>
                <a:tc>
                  <a:txBody>
                    <a:bodyPr/>
                    <a:lstStyle/>
                    <a:p>
                      <a:pPr algn="r"/>
                      <a:r>
                        <a:rPr lang="en-US" sz="800" dirty="0"/>
                        <a:t>5</a:t>
                      </a:r>
                    </a:p>
                  </a:txBody>
                  <a:tcPr marL="91419" marR="91419" marT="45709" marB="45709"/>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800" b="0" dirty="0">
                          <a:solidFill>
                            <a:schemeClr val="tx1"/>
                          </a:solidFill>
                        </a:rPr>
                        <a:t>Background Check Vendor</a:t>
                      </a:r>
                    </a:p>
                  </a:txBody>
                  <a:tcPr marL="91419" marR="91419" marT="45709" marB="45709"/>
                </a:tc>
                <a:tc>
                  <a:txBody>
                    <a:bodyPr/>
                    <a:lstStyle/>
                    <a:p>
                      <a:pPr algn="r"/>
                      <a:r>
                        <a:rPr lang="en-US" sz="800" dirty="0"/>
                        <a:t>8</a:t>
                      </a:r>
                    </a:p>
                  </a:txBody>
                  <a:tcPr marL="91419" marR="91419" marT="45709" marB="45709"/>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800" b="0" dirty="0">
                          <a:solidFill>
                            <a:schemeClr val="tx1"/>
                          </a:solidFill>
                        </a:rPr>
                        <a:t>I9</a:t>
                      </a:r>
                      <a:r>
                        <a:rPr lang="en-US" sz="800" b="0" baseline="0" dirty="0">
                          <a:solidFill>
                            <a:schemeClr val="tx1"/>
                          </a:solidFill>
                        </a:rPr>
                        <a:t> Completed / </a:t>
                      </a:r>
                      <a:r>
                        <a:rPr lang="en-US" sz="800" b="0" dirty="0" err="1">
                          <a:solidFill>
                            <a:schemeClr val="tx1"/>
                          </a:solidFill>
                        </a:rPr>
                        <a:t>eVerify</a:t>
                      </a:r>
                      <a:r>
                        <a:rPr lang="en-US" sz="800" b="0" dirty="0">
                          <a:solidFill>
                            <a:schemeClr val="tx1"/>
                          </a:solidFill>
                        </a:rPr>
                        <a:t> initiated upon completion</a:t>
                      </a:r>
                      <a:r>
                        <a:rPr lang="en-US" sz="800" b="0" baseline="0" dirty="0">
                          <a:solidFill>
                            <a:schemeClr val="tx1"/>
                          </a:solidFill>
                        </a:rPr>
                        <a:t> of last ONB step (Orientation Step)</a:t>
                      </a:r>
                      <a:endParaRPr lang="en-US" sz="800" b="0" dirty="0">
                        <a:solidFill>
                          <a:schemeClr val="tx1"/>
                        </a:solidFill>
                      </a:endParaRPr>
                    </a:p>
                  </a:txBody>
                  <a:tcPr marL="91419" marR="91419" marT="45709" marB="45709"/>
                </a:tc>
                <a:extLst>
                  <a:ext uri="{0D108BD9-81ED-4DB2-BD59-A6C34878D82A}">
                    <a16:rowId xmlns:a16="http://schemas.microsoft.com/office/drawing/2014/main" val="1945873188"/>
                  </a:ext>
                </a:extLst>
              </a:tr>
              <a:tr h="335202">
                <a:tc>
                  <a:txBody>
                    <a:bodyPr/>
                    <a:lstStyle/>
                    <a:p>
                      <a:pPr algn="r"/>
                      <a:r>
                        <a:rPr lang="en-US" sz="800" dirty="0"/>
                        <a:t>2</a:t>
                      </a:r>
                    </a:p>
                  </a:txBody>
                  <a:tcPr marL="91419" marR="91419" marT="45709" marB="45709"/>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800" dirty="0">
                          <a:solidFill>
                            <a:schemeClr val="tx1"/>
                          </a:solidFill>
                        </a:rPr>
                        <a:t>Posting</a:t>
                      </a:r>
                      <a:r>
                        <a:rPr lang="en-US" sz="800" baseline="0" dirty="0">
                          <a:solidFill>
                            <a:schemeClr val="tx1"/>
                          </a:solidFill>
                        </a:rPr>
                        <a:t> job via Recruiting Marketing</a:t>
                      </a:r>
                      <a:endParaRPr lang="en-US" sz="800" b="0" i="1" dirty="0">
                        <a:solidFill>
                          <a:schemeClr val="tx1"/>
                        </a:solidFill>
                      </a:endParaRPr>
                    </a:p>
                  </a:txBody>
                  <a:tcPr marL="91419" marR="91419" marT="45709" marB="45709"/>
                </a:tc>
                <a:tc>
                  <a:txBody>
                    <a:bodyPr/>
                    <a:lstStyle/>
                    <a:p>
                      <a:pPr algn="r"/>
                      <a:r>
                        <a:rPr lang="en-US" sz="800" dirty="0"/>
                        <a:t>6a</a:t>
                      </a:r>
                    </a:p>
                  </a:txBody>
                  <a:tcPr marL="91419" marR="91419" marT="45709" marB="45709"/>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800" b="0" dirty="0">
                          <a:solidFill>
                            <a:schemeClr val="tx1"/>
                          </a:solidFill>
                        </a:rPr>
                        <a:t>Initiate onboarding &amp;</a:t>
                      </a:r>
                      <a:r>
                        <a:rPr lang="en-US" sz="800" b="0" baseline="0" dirty="0">
                          <a:solidFill>
                            <a:schemeClr val="tx1"/>
                          </a:solidFill>
                        </a:rPr>
                        <a:t> first ONB step (Post Hire Verification Step) for requisitions requiring ONB process</a:t>
                      </a:r>
                      <a:endParaRPr lang="en-US" sz="800" b="0" dirty="0">
                        <a:solidFill>
                          <a:schemeClr val="tx1"/>
                        </a:solidFill>
                      </a:endParaRPr>
                    </a:p>
                  </a:txBody>
                  <a:tcPr marL="91419" marR="91419" marT="45709" marB="45709"/>
                </a:tc>
                <a:tc>
                  <a:txBody>
                    <a:bodyPr/>
                    <a:lstStyle/>
                    <a:p>
                      <a:pPr algn="r"/>
                      <a:r>
                        <a:rPr lang="en-US" sz="800" dirty="0"/>
                        <a:t>9</a:t>
                      </a:r>
                    </a:p>
                  </a:txBody>
                  <a:tcPr marL="91419" marR="91419" marT="45709" marB="45709"/>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800" b="0" dirty="0">
                          <a:solidFill>
                            <a:schemeClr val="tx1"/>
                          </a:solidFill>
                        </a:rPr>
                        <a:t>External</a:t>
                      </a:r>
                      <a:r>
                        <a:rPr lang="en-US" sz="800" b="0" baseline="0" dirty="0">
                          <a:solidFill>
                            <a:schemeClr val="tx1"/>
                          </a:solidFill>
                        </a:rPr>
                        <a:t> to internal candidate conversion</a:t>
                      </a:r>
                      <a:endParaRPr lang="en-US" sz="800" b="0" dirty="0">
                        <a:solidFill>
                          <a:schemeClr val="tx1"/>
                        </a:solidFill>
                      </a:endParaRPr>
                    </a:p>
                  </a:txBody>
                  <a:tcPr marL="91419" marR="91419" marT="45709" marB="45709"/>
                </a:tc>
                <a:extLst>
                  <a:ext uri="{0D108BD9-81ED-4DB2-BD59-A6C34878D82A}">
                    <a16:rowId xmlns:a16="http://schemas.microsoft.com/office/drawing/2014/main" val="3182147964"/>
                  </a:ext>
                </a:extLst>
              </a:tr>
              <a:tr h="700878">
                <a:tc>
                  <a:txBody>
                    <a:bodyPr/>
                    <a:lstStyle/>
                    <a:p>
                      <a:pPr algn="r"/>
                      <a:r>
                        <a:rPr lang="en-US" sz="800" dirty="0"/>
                        <a:t>3</a:t>
                      </a:r>
                    </a:p>
                  </a:txBody>
                  <a:tcPr marL="91419" marR="91419" marT="45709" marB="45709"/>
                </a:tc>
                <a:tc>
                  <a:txBody>
                    <a:bodyPr/>
                    <a:lstStyle/>
                    <a:p>
                      <a:r>
                        <a:rPr lang="en-US" sz="800" dirty="0">
                          <a:solidFill>
                            <a:schemeClr val="tx1"/>
                          </a:solidFill>
                        </a:rPr>
                        <a:t>Candidate applies </a:t>
                      </a:r>
                    </a:p>
                    <a:p>
                      <a:r>
                        <a:rPr lang="en-US" sz="800" dirty="0">
                          <a:solidFill>
                            <a:schemeClr val="tx1"/>
                          </a:solidFill>
                        </a:rPr>
                        <a:t>(Candidate SSO</a:t>
                      </a:r>
                      <a:r>
                        <a:rPr lang="en-US" sz="800" baseline="0" dirty="0">
                          <a:solidFill>
                            <a:schemeClr val="tx1"/>
                          </a:solidFill>
                        </a:rPr>
                        <a:t> [candidate data &amp; passwords] </a:t>
                      </a:r>
                    </a:p>
                    <a:p>
                      <a:r>
                        <a:rPr lang="en-US" sz="800" baseline="0" dirty="0">
                          <a:solidFill>
                            <a:schemeClr val="tx1"/>
                          </a:solidFill>
                        </a:rPr>
                        <a:t>&amp; </a:t>
                      </a:r>
                      <a:r>
                        <a:rPr lang="en-US" sz="800" dirty="0">
                          <a:solidFill>
                            <a:schemeClr val="tx1"/>
                          </a:solidFill>
                        </a:rPr>
                        <a:t>Recruiter</a:t>
                      </a:r>
                      <a:r>
                        <a:rPr lang="en-US" sz="800" baseline="0" dirty="0">
                          <a:solidFill>
                            <a:schemeClr val="tx1"/>
                          </a:solidFill>
                        </a:rPr>
                        <a:t> SSO [Login to RMK])</a:t>
                      </a:r>
                      <a:endParaRPr lang="en-US" sz="800" b="0" dirty="0">
                        <a:solidFill>
                          <a:schemeClr val="tx1"/>
                        </a:solidFill>
                      </a:endParaRPr>
                    </a:p>
                  </a:txBody>
                  <a:tcPr marL="91419" marR="91419" marT="45709" marB="45709"/>
                </a:tc>
                <a:tc>
                  <a:txBody>
                    <a:bodyPr/>
                    <a:lstStyle/>
                    <a:p>
                      <a:pPr algn="r"/>
                      <a:r>
                        <a:rPr lang="en-US" sz="800" dirty="0"/>
                        <a:t>6b</a:t>
                      </a:r>
                    </a:p>
                  </a:txBody>
                  <a:tcPr marL="91419" marR="91419" marT="45709" marB="45709"/>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800" b="0" dirty="0">
                          <a:solidFill>
                            <a:schemeClr val="tx1"/>
                          </a:solidFill>
                        </a:rPr>
                        <a:t>Manage pending</a:t>
                      </a:r>
                      <a:r>
                        <a:rPr lang="en-US" sz="800" b="0" baseline="0" dirty="0">
                          <a:solidFill>
                            <a:schemeClr val="tx1"/>
                          </a:solidFill>
                        </a:rPr>
                        <a:t> hires – For requisitions not requiring ONB process, new hire data sent to EC </a:t>
                      </a:r>
                    </a:p>
                    <a:p>
                      <a:pPr marL="0" marR="0" lvl="0" indent="0" algn="l" defTabSz="1088558" rtl="0" eaLnBrk="1" fontAlgn="auto" latinLnBrk="0" hangingPunct="1">
                        <a:lnSpc>
                          <a:spcPct val="100000"/>
                        </a:lnSpc>
                        <a:spcBef>
                          <a:spcPts val="0"/>
                        </a:spcBef>
                        <a:spcAft>
                          <a:spcPts val="0"/>
                        </a:spcAft>
                        <a:buClrTx/>
                        <a:buSzTx/>
                        <a:buFontTx/>
                        <a:buNone/>
                        <a:tabLst/>
                        <a:defRPr/>
                      </a:pPr>
                      <a:endParaRPr lang="en-US" sz="800" b="0" baseline="0" dirty="0">
                        <a:solidFill>
                          <a:schemeClr val="tx1"/>
                        </a:solidFill>
                      </a:endParaRPr>
                    </a:p>
                    <a:p>
                      <a:pPr marL="0" marR="0" lvl="0" indent="0" algn="l" defTabSz="1088558" rtl="0" eaLnBrk="1" fontAlgn="auto" latinLnBrk="0" hangingPunct="1">
                        <a:lnSpc>
                          <a:spcPct val="100000"/>
                        </a:lnSpc>
                        <a:spcBef>
                          <a:spcPts val="0"/>
                        </a:spcBef>
                        <a:spcAft>
                          <a:spcPts val="0"/>
                        </a:spcAft>
                        <a:buClrTx/>
                        <a:buSzTx/>
                        <a:buFontTx/>
                        <a:buNone/>
                        <a:tabLst/>
                        <a:defRPr/>
                      </a:pPr>
                      <a:r>
                        <a:rPr lang="en-US" sz="800" b="0" baseline="0" dirty="0">
                          <a:solidFill>
                            <a:schemeClr val="tx1"/>
                          </a:solidFill>
                        </a:rPr>
                        <a:t>(</a:t>
                      </a:r>
                      <a:r>
                        <a:rPr lang="en-US" sz="800" b="0" baseline="0" dirty="0">
                          <a:solidFill>
                            <a:schemeClr val="tx1"/>
                          </a:solidFill>
                          <a:latin typeface="Calibri" panose="020F0502020204030204" pitchFamily="34" charset="0"/>
                        </a:rPr>
                        <a:t>E</a:t>
                      </a:r>
                      <a:r>
                        <a:rPr lang="en-US" sz="800" b="0" i="0" u="none" strike="noStrike" dirty="0">
                          <a:solidFill>
                            <a:srgbClr val="000000"/>
                          </a:solidFill>
                          <a:effectLst/>
                          <a:latin typeface="Calibri" panose="020F0502020204030204" pitchFamily="34" charset="0"/>
                        </a:rPr>
                        <a:t>C can only extract EE data for one individual wholly from ONB or RCM, not both.)</a:t>
                      </a:r>
                    </a:p>
                  </a:txBody>
                  <a:tcPr marL="91419" marR="91419" marT="45709" marB="45709"/>
                </a:tc>
                <a:tc>
                  <a:txBody>
                    <a:bodyPr/>
                    <a:lstStyle/>
                    <a:p>
                      <a:pPr algn="r"/>
                      <a:r>
                        <a:rPr lang="en-US" sz="800" dirty="0"/>
                        <a:t>10</a:t>
                      </a:r>
                    </a:p>
                  </a:txBody>
                  <a:tcPr marL="91419" marR="91419" marT="45709" marB="45709"/>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800" b="0" dirty="0">
                          <a:solidFill>
                            <a:schemeClr val="tx1"/>
                          </a:solidFill>
                        </a:rPr>
                        <a:t>EC provides</a:t>
                      </a:r>
                      <a:r>
                        <a:rPr lang="en-US" sz="800" b="0" baseline="0" dirty="0">
                          <a:solidFill>
                            <a:schemeClr val="tx1"/>
                          </a:solidFill>
                        </a:rPr>
                        <a:t> EEID to IDM – IDM creates account and returns certain data fields (e.g., email address)</a:t>
                      </a:r>
                      <a:endParaRPr lang="en-US" sz="800" b="0" dirty="0">
                        <a:solidFill>
                          <a:schemeClr val="tx1"/>
                        </a:solidFill>
                      </a:endParaRPr>
                    </a:p>
                  </a:txBody>
                  <a:tcPr marL="91419" marR="91419" marT="45709" marB="45709"/>
                </a:tc>
                <a:extLst>
                  <a:ext uri="{0D108BD9-81ED-4DB2-BD59-A6C34878D82A}">
                    <a16:rowId xmlns:a16="http://schemas.microsoft.com/office/drawing/2014/main" val="2834600343"/>
                  </a:ext>
                </a:extLst>
              </a:tr>
              <a:tr h="335202">
                <a:tc>
                  <a:txBody>
                    <a:bodyPr/>
                    <a:lstStyle/>
                    <a:p>
                      <a:pPr algn="r"/>
                      <a:r>
                        <a:rPr lang="en-US" sz="800" dirty="0"/>
                        <a:t>4</a:t>
                      </a:r>
                    </a:p>
                  </a:txBody>
                  <a:tcPr marL="91419" marR="91419" marT="45709" marB="45709"/>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800" baseline="0" dirty="0">
                          <a:solidFill>
                            <a:schemeClr val="tx1"/>
                          </a:solidFill>
                        </a:rPr>
                        <a:t>Outside Candidate Assessments</a:t>
                      </a:r>
                      <a:endParaRPr lang="en-US" sz="800" b="0" dirty="0">
                        <a:solidFill>
                          <a:schemeClr val="tx1"/>
                        </a:solidFill>
                      </a:endParaRPr>
                    </a:p>
                  </a:txBody>
                  <a:tcPr marL="91419" marR="91419" marT="45709" marB="45709"/>
                </a:tc>
                <a:tc>
                  <a:txBody>
                    <a:bodyPr/>
                    <a:lstStyle/>
                    <a:p>
                      <a:pPr algn="r"/>
                      <a:r>
                        <a:rPr lang="en-US" sz="800" dirty="0"/>
                        <a:t>7</a:t>
                      </a:r>
                    </a:p>
                  </a:txBody>
                  <a:tcPr marL="91419" marR="91419" marT="45709" marB="45709"/>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800" b="0" dirty="0">
                          <a:solidFill>
                            <a:schemeClr val="tx1"/>
                          </a:solidFill>
                        </a:rPr>
                        <a:t>Manage pending</a:t>
                      </a:r>
                      <a:r>
                        <a:rPr lang="en-US" sz="800" b="0" baseline="0" dirty="0">
                          <a:solidFill>
                            <a:schemeClr val="tx1"/>
                          </a:solidFill>
                        </a:rPr>
                        <a:t> hires – New hire data sent to EC upon completion of second ONB step (New Employee Step)</a:t>
                      </a:r>
                      <a:endParaRPr lang="en-US" sz="800" b="0" dirty="0">
                        <a:solidFill>
                          <a:schemeClr val="tx1"/>
                        </a:solidFill>
                      </a:endParaRPr>
                    </a:p>
                  </a:txBody>
                  <a:tcPr marL="91419" marR="91419" marT="45709" marB="45709"/>
                </a:tc>
                <a:tc>
                  <a:txBody>
                    <a:bodyPr/>
                    <a:lstStyle/>
                    <a:p>
                      <a:pPr algn="r"/>
                      <a:r>
                        <a:rPr lang="en-US" sz="800" dirty="0"/>
                        <a:t>11</a:t>
                      </a:r>
                    </a:p>
                  </a:txBody>
                  <a:tcPr marL="91419" marR="91419" marT="45709" marB="45709"/>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800" b="0" baseline="0" dirty="0"/>
                        <a:t>IDM sends EEID and account domain information to initiate provisioning systems</a:t>
                      </a:r>
                      <a:endParaRPr lang="en-US" sz="800" b="0" dirty="0"/>
                    </a:p>
                  </a:txBody>
                  <a:tcPr marL="91419" marR="91419" marT="45709" marB="45709"/>
                </a:tc>
                <a:extLst>
                  <a:ext uri="{0D108BD9-81ED-4DB2-BD59-A6C34878D82A}">
                    <a16:rowId xmlns:a16="http://schemas.microsoft.com/office/drawing/2014/main" val="793900668"/>
                  </a:ext>
                </a:extLst>
              </a:tr>
            </a:tbl>
          </a:graphicData>
        </a:graphic>
      </p:graphicFrame>
      <p:grpSp>
        <p:nvGrpSpPr>
          <p:cNvPr id="66" name="Group 65"/>
          <p:cNvGrpSpPr/>
          <p:nvPr/>
        </p:nvGrpSpPr>
        <p:grpSpPr>
          <a:xfrm>
            <a:off x="6805334" y="3127633"/>
            <a:ext cx="243059" cy="164757"/>
            <a:chOff x="4383782" y="1959942"/>
            <a:chExt cx="243059" cy="164757"/>
          </a:xfrm>
        </p:grpSpPr>
        <p:sp>
          <p:nvSpPr>
            <p:cNvPr id="68" name="Oval 67"/>
            <p:cNvSpPr/>
            <p:nvPr/>
          </p:nvSpPr>
          <p:spPr bwMode="gray">
            <a:xfrm>
              <a:off x="4383782" y="1959942"/>
              <a:ext cx="243059" cy="164757"/>
            </a:xfrm>
            <a:prstGeom prst="ellipse">
              <a:avLst/>
            </a:prstGeom>
            <a:solidFill>
              <a:srgbClr val="FF0000"/>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700" b="1" kern="0" dirty="0">
                <a:solidFill>
                  <a:schemeClr val="bg1"/>
                </a:solidFill>
                <a:ea typeface="Arial Unicode MS" pitchFamily="34" charset="-128"/>
                <a:cs typeface="Arial Unicode MS" pitchFamily="34" charset="-128"/>
              </a:endParaRPr>
            </a:p>
          </p:txBody>
        </p:sp>
        <p:sp>
          <p:nvSpPr>
            <p:cNvPr id="70" name="TextBox 69"/>
            <p:cNvSpPr txBox="1"/>
            <p:nvPr/>
          </p:nvSpPr>
          <p:spPr>
            <a:xfrm>
              <a:off x="4440254" y="1980765"/>
              <a:ext cx="158794" cy="12311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800" kern="0" dirty="0">
                  <a:solidFill>
                    <a:schemeClr val="bg1"/>
                  </a:solidFill>
                  <a:ea typeface="Arial Unicode MS" pitchFamily="34" charset="-128"/>
                  <a:cs typeface="Arial Unicode MS" pitchFamily="34" charset="-128"/>
                </a:rPr>
                <a:t>6a</a:t>
              </a:r>
            </a:p>
          </p:txBody>
        </p:sp>
      </p:grpSp>
      <p:grpSp>
        <p:nvGrpSpPr>
          <p:cNvPr id="71" name="Group 70"/>
          <p:cNvGrpSpPr/>
          <p:nvPr/>
        </p:nvGrpSpPr>
        <p:grpSpPr>
          <a:xfrm>
            <a:off x="6264248" y="2596363"/>
            <a:ext cx="243059" cy="164757"/>
            <a:chOff x="4383782" y="1959942"/>
            <a:chExt cx="243059" cy="164757"/>
          </a:xfrm>
        </p:grpSpPr>
        <p:sp>
          <p:nvSpPr>
            <p:cNvPr id="72" name="Oval 71"/>
            <p:cNvSpPr/>
            <p:nvPr/>
          </p:nvSpPr>
          <p:spPr bwMode="gray">
            <a:xfrm>
              <a:off x="4383782" y="1959942"/>
              <a:ext cx="243059" cy="164757"/>
            </a:xfrm>
            <a:prstGeom prst="ellipse">
              <a:avLst/>
            </a:prstGeom>
            <a:solidFill>
              <a:srgbClr val="FF0000"/>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700" b="1" kern="0" dirty="0">
                <a:solidFill>
                  <a:schemeClr val="bg1"/>
                </a:solidFill>
                <a:ea typeface="Arial Unicode MS" pitchFamily="34" charset="-128"/>
                <a:cs typeface="Arial Unicode MS" pitchFamily="34" charset="-128"/>
              </a:endParaRPr>
            </a:p>
          </p:txBody>
        </p:sp>
        <p:sp>
          <p:nvSpPr>
            <p:cNvPr id="73" name="TextBox 72"/>
            <p:cNvSpPr txBox="1"/>
            <p:nvPr/>
          </p:nvSpPr>
          <p:spPr>
            <a:xfrm>
              <a:off x="4440254" y="1980765"/>
              <a:ext cx="158794" cy="12311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800" kern="0" dirty="0">
                  <a:solidFill>
                    <a:schemeClr val="bg1"/>
                  </a:solidFill>
                  <a:ea typeface="Arial Unicode MS" pitchFamily="34" charset="-128"/>
                  <a:cs typeface="Arial Unicode MS" pitchFamily="34" charset="-128"/>
                </a:rPr>
                <a:t>6b</a:t>
              </a:r>
            </a:p>
          </p:txBody>
        </p:sp>
      </p:grpSp>
      <p:cxnSp>
        <p:nvCxnSpPr>
          <p:cNvPr id="74" name="Straight Arrow Connector 73"/>
          <p:cNvCxnSpPr/>
          <p:nvPr/>
        </p:nvCxnSpPr>
        <p:spPr>
          <a:xfrm flipH="1" flipV="1">
            <a:off x="6532743" y="2403806"/>
            <a:ext cx="6802" cy="749324"/>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27076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dirty="0"/>
              <a:t>Permission Framework</a:t>
            </a:r>
            <a:r>
              <a:rPr lang="en-US" dirty="0">
                <a:solidFill>
                  <a:schemeClr val="accent1"/>
                </a:solidFill>
              </a:rPr>
              <a:t> Review</a:t>
            </a:r>
            <a:endParaRPr lang="en-US" dirty="0"/>
          </a:p>
        </p:txBody>
      </p:sp>
      <p:pic>
        <p:nvPicPr>
          <p:cNvPr id="9" name="Picture Placeholder 4">
            <a:extLst>
              <a:ext uri="{FF2B5EF4-FFF2-40B4-BE49-F238E27FC236}">
                <a16:creationId xmlns:a16="http://schemas.microsoft.com/office/drawing/2014/main" id="{4F5696A4-A6FC-4367-9BDE-74EB4C19D983}"/>
              </a:ext>
            </a:extLst>
          </p:cNvPr>
          <p:cNvPicPr>
            <a:picLocks noGrp="1" noChangeAspect="1"/>
          </p:cNvPicPr>
          <p:nvPr>
            <p:ph type="pic" sz="quarter" idx="12"/>
          </p:nvPr>
        </p:nvPicPr>
        <p:blipFill>
          <a:blip r:embed="rId2"/>
          <a:srcRect t="1736" b="1736"/>
          <a:stretch>
            <a:fillRect/>
          </a:stretch>
        </p:blipFill>
        <p:spPr>
          <a:prstGeom prst="rect">
            <a:avLst/>
          </a:prstGeom>
        </p:spPr>
      </p:pic>
    </p:spTree>
    <p:extLst>
      <p:ext uri="{BB962C8B-B14F-4D97-AF65-F5344CB8AC3E}">
        <p14:creationId xmlns:p14="http://schemas.microsoft.com/office/powerpoint/2010/main" val="16109350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1"/>
          <p:cNvSpPr>
            <a:spLocks noGrp="1"/>
          </p:cNvSpPr>
          <p:nvPr>
            <p:ph type="title"/>
          </p:nvPr>
        </p:nvSpPr>
        <p:spPr>
          <a:xfrm>
            <a:off x="354240" y="380070"/>
            <a:ext cx="10513166" cy="1107740"/>
          </a:xfrm>
        </p:spPr>
        <p:txBody>
          <a:bodyPr/>
          <a:lstStyle/>
          <a:p>
            <a:r>
              <a:rPr lang="en-US" dirty="0"/>
              <a:t>Leading Practices – Permission Framework</a:t>
            </a:r>
            <a:br>
              <a:rPr lang="en-US" dirty="0"/>
            </a:br>
            <a:r>
              <a:rPr lang="en-US" b="0" dirty="0">
                <a:solidFill>
                  <a:schemeClr val="bg1">
                    <a:lumMod val="50000"/>
                  </a:schemeClr>
                </a:solidFill>
              </a:rPr>
              <a:t>Permission</a:t>
            </a:r>
            <a:r>
              <a:rPr lang="en-US" dirty="0"/>
              <a:t> </a:t>
            </a:r>
            <a:r>
              <a:rPr lang="en-US" b="0" dirty="0">
                <a:solidFill>
                  <a:schemeClr val="bg1">
                    <a:lumMod val="50000"/>
                  </a:schemeClr>
                </a:solidFill>
              </a:rPr>
              <a:t>Security</a:t>
            </a:r>
            <a:r>
              <a:rPr lang="en-US" dirty="0"/>
              <a:t> </a:t>
            </a:r>
            <a:r>
              <a:rPr lang="en-US" b="0" dirty="0">
                <a:solidFill>
                  <a:schemeClr val="bg1">
                    <a:lumMod val="50000"/>
                  </a:schemeClr>
                </a:solidFill>
              </a:rPr>
              <a:t>Governance</a:t>
            </a:r>
            <a:br>
              <a:rPr lang="en-US" b="0" dirty="0">
                <a:solidFill>
                  <a:schemeClr val="bg1">
                    <a:lumMod val="50000"/>
                  </a:schemeClr>
                </a:solidFill>
              </a:rPr>
            </a:br>
            <a:endParaRPr lang="en-US" b="0" dirty="0">
              <a:solidFill>
                <a:schemeClr val="bg1">
                  <a:lumMod val="50000"/>
                </a:schemeClr>
              </a:solidFill>
            </a:endParaRPr>
          </a:p>
        </p:txBody>
      </p:sp>
      <p:sp>
        <p:nvSpPr>
          <p:cNvPr id="66" name="Text Placeholder 3"/>
          <p:cNvSpPr txBox="1">
            <a:spLocks/>
          </p:cNvSpPr>
          <p:nvPr/>
        </p:nvSpPr>
        <p:spPr>
          <a:xfrm>
            <a:off x="266984" y="1234155"/>
            <a:ext cx="11058936" cy="5623845"/>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lvl="2" indent="0" defTabSz="913943">
              <a:spcBef>
                <a:spcPts val="600"/>
              </a:spcBef>
              <a:buSzPct val="80000"/>
              <a:buNone/>
              <a:defRPr/>
            </a:pPr>
            <a:r>
              <a:rPr lang="en-US" dirty="0"/>
              <a:t>Permissions in SuccessFactors drive what users can see and do.  Some of the information in the system is highly confidential so it is critical to ensure that role security is established and maintained with full understanding of permission impact.  At the onset, organizations must determine how they will manage this responsibility. There are various places within SuccessFactors where permissions are setup with different tools. Further details can be found on the following slides.</a:t>
            </a:r>
          </a:p>
          <a:p>
            <a:pPr marL="0" lvl="2" indent="0" defTabSz="913943">
              <a:spcBef>
                <a:spcPts val="600"/>
              </a:spcBef>
              <a:buSzPct val="80000"/>
              <a:buNone/>
              <a:defRPr/>
            </a:pPr>
            <a:endParaRPr lang="en-US" dirty="0"/>
          </a:p>
          <a:p>
            <a:pPr marL="0" lvl="2" indent="0" defTabSz="913943">
              <a:spcBef>
                <a:spcPts val="600"/>
              </a:spcBef>
              <a:buSzPct val="80000"/>
              <a:buNone/>
              <a:defRPr/>
            </a:pPr>
            <a:r>
              <a:rPr lang="en-US" dirty="0"/>
              <a:t>Leading Practice follows the model below:</a:t>
            </a:r>
          </a:p>
          <a:p>
            <a:pPr marL="342831" lvl="2" indent="-342831">
              <a:spcBef>
                <a:spcPts val="1800"/>
              </a:spcBef>
              <a:buClr>
                <a:schemeClr val="accent1"/>
              </a:buClr>
              <a:buSzPct val="80000"/>
              <a:buFont typeface="Arial" panose="020B0604020202020204" pitchFamily="34" charset="0"/>
              <a:buChar char="•"/>
              <a:defRPr/>
            </a:pPr>
            <a:r>
              <a:rPr lang="en-US" dirty="0"/>
              <a:t>SuccessFactors HCM Global “Super” System Admin has full access to all system permissions, understands their use and understands the data used to support it. This user can manage several other System Administrators that that have access to system wide settings. Depending on the size of the organization, the Super Admin should at least have one backup. In addition a 3</a:t>
            </a:r>
            <a:r>
              <a:rPr lang="en-US" baseline="30000" dirty="0"/>
              <a:t>rd</a:t>
            </a:r>
            <a:r>
              <a:rPr lang="en-US" dirty="0"/>
              <a:t> tier of local administrators is recommended to be setup: members of this group can’t change system wide settings but are able to manage user access/data for their area of responsibility. The 4</a:t>
            </a:r>
            <a:r>
              <a:rPr lang="en-US" baseline="30000" dirty="0"/>
              <a:t>th</a:t>
            </a:r>
            <a:r>
              <a:rPr lang="en-US" dirty="0"/>
              <a:t> level of permissions is the automatic assignment of Employee centric roles, like manager, HR etc.</a:t>
            </a:r>
          </a:p>
          <a:p>
            <a:pPr marL="342831" lvl="2" indent="-342831">
              <a:spcBef>
                <a:spcPts val="1800"/>
              </a:spcBef>
              <a:buClr>
                <a:schemeClr val="accent1"/>
              </a:buClr>
              <a:buSzPct val="80000"/>
              <a:buFont typeface="Arial" panose="020B0604020202020204" pitchFamily="34" charset="0"/>
              <a:buChar char="•"/>
              <a:defRPr/>
            </a:pPr>
            <a:r>
              <a:rPr lang="en-US" dirty="0"/>
              <a:t>For organizations that have need for a larger support model for permissions, they are typically divided up by module. Most commonly, the LMS module is supported by a separate admin. But note that this will introduce complexity into supporting Role based Permissions (RBP).</a:t>
            </a:r>
            <a:endParaRPr lang="en-US" sz="1600" dirty="0"/>
          </a:p>
          <a:p>
            <a:pPr marL="342659" lvl="2" indent="-342659" defTabSz="913943">
              <a:spcBef>
                <a:spcPts val="600"/>
              </a:spcBef>
              <a:buSzPct val="80000"/>
              <a:buFont typeface="Arial" panose="020B0604020202020204" pitchFamily="34" charset="0"/>
              <a:buChar char="•"/>
              <a:defRPr/>
            </a:pPr>
            <a:endParaRPr lang="en-US"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dirty="0"/>
          </a:p>
        </p:txBody>
      </p:sp>
      <p:sp>
        <p:nvSpPr>
          <p:cNvPr id="4" name="Frame 3"/>
          <p:cNvSpPr/>
          <p:nvPr/>
        </p:nvSpPr>
        <p:spPr bwMode="gray">
          <a:xfrm>
            <a:off x="10188083" y="380070"/>
            <a:ext cx="605720" cy="605720"/>
          </a:xfrm>
          <a:prstGeom prst="frame">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nl-NL" sz="1800" kern="0" dirty="0">
                <a:ea typeface="Arial Unicode MS" pitchFamily="34" charset="-128"/>
                <a:cs typeface="Arial Unicode MS" pitchFamily="34" charset="-128"/>
              </a:rPr>
              <a:t>1</a:t>
            </a:r>
          </a:p>
        </p:txBody>
      </p:sp>
    </p:spTree>
    <p:extLst>
      <p:ext uri="{BB962C8B-B14F-4D97-AF65-F5344CB8AC3E}">
        <p14:creationId xmlns:p14="http://schemas.microsoft.com/office/powerpoint/2010/main" val="40022903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296" y="503999"/>
            <a:ext cx="11183887" cy="369247"/>
          </a:xfrm>
        </p:spPr>
        <p:txBody>
          <a:bodyPr/>
          <a:lstStyle/>
          <a:p>
            <a:r>
              <a:rPr lang="en-US" dirty="0"/>
              <a:t>Permission Framework</a:t>
            </a:r>
          </a:p>
        </p:txBody>
      </p:sp>
      <p:sp>
        <p:nvSpPr>
          <p:cNvPr id="4" name="TextBox 3"/>
          <p:cNvSpPr txBox="1"/>
          <p:nvPr/>
        </p:nvSpPr>
        <p:spPr>
          <a:xfrm>
            <a:off x="5266727" y="5175481"/>
            <a:ext cx="1869532" cy="253857"/>
          </a:xfrm>
          <a:prstGeom prst="rect">
            <a:avLst/>
          </a:prstGeom>
          <a:noFill/>
        </p:spPr>
        <p:txBody>
          <a:bodyPr wrap="square" rtlCol="0">
            <a:spAutoFit/>
          </a:bodyPr>
          <a:lstStyle/>
          <a:p>
            <a:r>
              <a:rPr lang="en-US" sz="1000" dirty="0">
                <a:latin typeface="Arial" pitchFamily="34" charset="0"/>
                <a:cs typeface="Arial" pitchFamily="34" charset="0"/>
              </a:rPr>
              <a:t>= Default, Everyone Sees</a:t>
            </a:r>
          </a:p>
        </p:txBody>
      </p:sp>
      <p:sp>
        <p:nvSpPr>
          <p:cNvPr id="5" name="Rectangle 4"/>
          <p:cNvSpPr/>
          <p:nvPr/>
        </p:nvSpPr>
        <p:spPr>
          <a:xfrm>
            <a:off x="2508891" y="1690687"/>
            <a:ext cx="928167" cy="488074"/>
          </a:xfrm>
          <a:prstGeom prst="rect">
            <a:avLst/>
          </a:prstGeom>
          <a:solidFill>
            <a:srgbClr val="0096D6"/>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00" dirty="0">
                <a:solidFill>
                  <a:schemeClr val="bg1"/>
                </a:solidFill>
                <a:latin typeface="Arial" pitchFamily="34" charset="0"/>
                <a:cs typeface="Arial" pitchFamily="34" charset="0"/>
              </a:rPr>
              <a:t>Employee Profile Tab</a:t>
            </a:r>
          </a:p>
        </p:txBody>
      </p:sp>
      <p:sp>
        <p:nvSpPr>
          <p:cNvPr id="6" name="Rectangle 5"/>
          <p:cNvSpPr/>
          <p:nvPr/>
        </p:nvSpPr>
        <p:spPr>
          <a:xfrm>
            <a:off x="3525367" y="1690687"/>
            <a:ext cx="701283" cy="488074"/>
          </a:xfrm>
          <a:prstGeom prst="rect">
            <a:avLst/>
          </a:prstGeom>
          <a:solidFill>
            <a:srgbClr val="0096D6"/>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00" dirty="0">
                <a:solidFill>
                  <a:schemeClr val="bg1"/>
                </a:solidFill>
                <a:latin typeface="Arial" pitchFamily="34" charset="0"/>
                <a:cs typeface="Arial" pitchFamily="34" charset="0"/>
              </a:rPr>
              <a:t>Admin Tab</a:t>
            </a:r>
          </a:p>
        </p:txBody>
      </p:sp>
      <p:sp>
        <p:nvSpPr>
          <p:cNvPr id="7" name="Rectangle 6"/>
          <p:cNvSpPr/>
          <p:nvPr/>
        </p:nvSpPr>
        <p:spPr>
          <a:xfrm>
            <a:off x="2508892" y="2280893"/>
            <a:ext cx="928167" cy="899208"/>
          </a:xfrm>
          <a:prstGeom prst="rect">
            <a:avLst/>
          </a:prstGeom>
          <a:solidFill>
            <a:srgbClr val="0096D6"/>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00" dirty="0">
                <a:solidFill>
                  <a:schemeClr val="bg1"/>
                </a:solidFill>
                <a:latin typeface="Arial" pitchFamily="34" charset="0"/>
                <a:cs typeface="Arial" pitchFamily="34" charset="0"/>
              </a:rPr>
              <a:t>Employee Profile </a:t>
            </a:r>
          </a:p>
          <a:p>
            <a:pPr algn="ctr"/>
            <a:r>
              <a:rPr lang="en-US" sz="1000" dirty="0">
                <a:solidFill>
                  <a:schemeClr val="bg1"/>
                </a:solidFill>
                <a:latin typeface="Arial" pitchFamily="34" charset="0"/>
                <a:cs typeface="Arial" pitchFamily="34" charset="0"/>
              </a:rPr>
              <a:t>Page</a:t>
            </a:r>
          </a:p>
          <a:p>
            <a:pPr algn="ctr"/>
            <a:r>
              <a:rPr lang="en-US" sz="1000" dirty="0">
                <a:solidFill>
                  <a:schemeClr val="bg1"/>
                </a:solidFill>
                <a:latin typeface="Arial" pitchFamily="34" charset="0"/>
                <a:cs typeface="Arial" pitchFamily="34" charset="0"/>
              </a:rPr>
              <a:t>Details</a:t>
            </a:r>
          </a:p>
        </p:txBody>
      </p:sp>
      <p:sp>
        <p:nvSpPr>
          <p:cNvPr id="8" name="Rectangle 7"/>
          <p:cNvSpPr/>
          <p:nvPr/>
        </p:nvSpPr>
        <p:spPr>
          <a:xfrm>
            <a:off x="3525373" y="2280888"/>
            <a:ext cx="701283" cy="899213"/>
          </a:xfrm>
          <a:prstGeom prst="rect">
            <a:avLst/>
          </a:prstGeom>
          <a:solidFill>
            <a:srgbClr val="0096D6"/>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00" dirty="0">
                <a:solidFill>
                  <a:schemeClr val="bg1"/>
                </a:solidFill>
                <a:latin typeface="Arial" pitchFamily="34" charset="0"/>
                <a:cs typeface="Arial" pitchFamily="34" charset="0"/>
              </a:rPr>
              <a:t>Admin</a:t>
            </a:r>
          </a:p>
          <a:p>
            <a:pPr algn="ctr"/>
            <a:r>
              <a:rPr lang="en-US" sz="1000" dirty="0">
                <a:solidFill>
                  <a:schemeClr val="bg1"/>
                </a:solidFill>
                <a:latin typeface="Arial" pitchFamily="34" charset="0"/>
                <a:cs typeface="Arial" pitchFamily="34" charset="0"/>
              </a:rPr>
              <a:t>Page</a:t>
            </a:r>
          </a:p>
          <a:p>
            <a:pPr algn="ctr"/>
            <a:r>
              <a:rPr lang="en-US" sz="1000" dirty="0">
                <a:solidFill>
                  <a:schemeClr val="bg1"/>
                </a:solidFill>
                <a:latin typeface="Arial" pitchFamily="34" charset="0"/>
                <a:cs typeface="Arial" pitchFamily="34" charset="0"/>
              </a:rPr>
              <a:t>Details</a:t>
            </a:r>
          </a:p>
        </p:txBody>
      </p:sp>
      <p:sp>
        <p:nvSpPr>
          <p:cNvPr id="9" name="Rectangle 8"/>
          <p:cNvSpPr/>
          <p:nvPr/>
        </p:nvSpPr>
        <p:spPr>
          <a:xfrm>
            <a:off x="4317915" y="1690687"/>
            <a:ext cx="855993" cy="488074"/>
          </a:xfrm>
          <a:prstGeom prst="rect">
            <a:avLst/>
          </a:prstGeom>
          <a:solidFill>
            <a:srgbClr val="0096D6"/>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00" dirty="0">
                <a:solidFill>
                  <a:schemeClr val="bg1"/>
                </a:solidFill>
                <a:latin typeface="Arial" pitchFamily="34" charset="0"/>
                <a:cs typeface="Arial" pitchFamily="34" charset="0"/>
              </a:rPr>
              <a:t>Succession</a:t>
            </a:r>
          </a:p>
          <a:p>
            <a:pPr algn="ctr"/>
            <a:r>
              <a:rPr lang="en-US" sz="1000" dirty="0">
                <a:solidFill>
                  <a:schemeClr val="bg1"/>
                </a:solidFill>
                <a:latin typeface="Arial" pitchFamily="34" charset="0"/>
                <a:cs typeface="Arial" pitchFamily="34" charset="0"/>
              </a:rPr>
              <a:t>Tab</a:t>
            </a:r>
          </a:p>
        </p:txBody>
      </p:sp>
      <p:sp>
        <p:nvSpPr>
          <p:cNvPr id="10" name="Rectangle 9"/>
          <p:cNvSpPr/>
          <p:nvPr/>
        </p:nvSpPr>
        <p:spPr>
          <a:xfrm>
            <a:off x="4317914" y="2280893"/>
            <a:ext cx="855992" cy="899208"/>
          </a:xfrm>
          <a:prstGeom prst="rect">
            <a:avLst/>
          </a:prstGeom>
          <a:solidFill>
            <a:srgbClr val="0096D6"/>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00" dirty="0">
                <a:solidFill>
                  <a:schemeClr val="bg1"/>
                </a:solidFill>
                <a:latin typeface="Arial" pitchFamily="34" charset="0"/>
                <a:cs typeface="Arial" pitchFamily="34" charset="0"/>
              </a:rPr>
              <a:t>Succession</a:t>
            </a:r>
          </a:p>
          <a:p>
            <a:pPr algn="ctr"/>
            <a:r>
              <a:rPr lang="en-US" sz="1000" dirty="0">
                <a:solidFill>
                  <a:schemeClr val="bg1"/>
                </a:solidFill>
                <a:latin typeface="Arial" pitchFamily="34" charset="0"/>
                <a:cs typeface="Arial" pitchFamily="34" charset="0"/>
              </a:rPr>
              <a:t>Page Details</a:t>
            </a:r>
          </a:p>
        </p:txBody>
      </p:sp>
      <p:sp>
        <p:nvSpPr>
          <p:cNvPr id="11" name="Rectangle 10"/>
          <p:cNvSpPr/>
          <p:nvPr/>
        </p:nvSpPr>
        <p:spPr>
          <a:xfrm>
            <a:off x="5256413" y="1691348"/>
            <a:ext cx="876601" cy="487414"/>
          </a:xfrm>
          <a:prstGeom prst="rect">
            <a:avLst/>
          </a:prstGeom>
          <a:solidFill>
            <a:srgbClr val="0096D6"/>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00" dirty="0">
                <a:solidFill>
                  <a:schemeClr val="bg1"/>
                </a:solidFill>
                <a:latin typeface="Arial" pitchFamily="34" charset="0"/>
                <a:cs typeface="Arial" pitchFamily="34" charset="0"/>
              </a:rPr>
              <a:t>Calibration</a:t>
            </a:r>
          </a:p>
          <a:p>
            <a:pPr algn="ctr"/>
            <a:r>
              <a:rPr lang="en-US" sz="1000" dirty="0">
                <a:solidFill>
                  <a:schemeClr val="bg1"/>
                </a:solidFill>
                <a:latin typeface="Arial" pitchFamily="34" charset="0"/>
                <a:cs typeface="Arial" pitchFamily="34" charset="0"/>
              </a:rPr>
              <a:t>Tab</a:t>
            </a:r>
          </a:p>
        </p:txBody>
      </p:sp>
      <p:sp>
        <p:nvSpPr>
          <p:cNvPr id="12" name="Rectangle 11"/>
          <p:cNvSpPr/>
          <p:nvPr/>
        </p:nvSpPr>
        <p:spPr>
          <a:xfrm>
            <a:off x="5266726" y="2280895"/>
            <a:ext cx="866289" cy="899207"/>
          </a:xfrm>
          <a:prstGeom prst="rect">
            <a:avLst/>
          </a:prstGeom>
          <a:solidFill>
            <a:srgbClr val="0096D6"/>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00" dirty="0">
                <a:solidFill>
                  <a:schemeClr val="bg1"/>
                </a:solidFill>
                <a:latin typeface="Arial" pitchFamily="34" charset="0"/>
                <a:cs typeface="Arial" pitchFamily="34" charset="0"/>
              </a:rPr>
              <a:t>Calibration Page</a:t>
            </a:r>
          </a:p>
          <a:p>
            <a:pPr algn="ctr"/>
            <a:r>
              <a:rPr lang="en-US" sz="1000" dirty="0">
                <a:solidFill>
                  <a:schemeClr val="bg1"/>
                </a:solidFill>
                <a:latin typeface="Arial" pitchFamily="34" charset="0"/>
                <a:cs typeface="Arial" pitchFamily="34" charset="0"/>
              </a:rPr>
              <a:t>Details</a:t>
            </a:r>
          </a:p>
        </p:txBody>
      </p:sp>
      <p:sp>
        <p:nvSpPr>
          <p:cNvPr id="13" name="Rectangle 12"/>
          <p:cNvSpPr/>
          <p:nvPr/>
        </p:nvSpPr>
        <p:spPr>
          <a:xfrm>
            <a:off x="6219672" y="1690687"/>
            <a:ext cx="1782374" cy="488074"/>
          </a:xfrm>
          <a:prstGeom prst="rect">
            <a:avLst/>
          </a:prstGeom>
          <a:solidFill>
            <a:srgbClr val="0096D6"/>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00" dirty="0">
                <a:solidFill>
                  <a:schemeClr val="bg1"/>
                </a:solidFill>
                <a:latin typeface="Arial" pitchFamily="34" charset="0"/>
                <a:cs typeface="Arial" pitchFamily="34" charset="0"/>
              </a:rPr>
              <a:t>Reports</a:t>
            </a:r>
          </a:p>
          <a:p>
            <a:pPr algn="ctr"/>
            <a:r>
              <a:rPr lang="en-US" sz="1000" dirty="0">
                <a:solidFill>
                  <a:schemeClr val="bg1"/>
                </a:solidFill>
                <a:latin typeface="Arial" pitchFamily="34" charset="0"/>
                <a:cs typeface="Arial" pitchFamily="34" charset="0"/>
              </a:rPr>
              <a:t>Tab</a:t>
            </a:r>
          </a:p>
        </p:txBody>
      </p:sp>
      <p:sp>
        <p:nvSpPr>
          <p:cNvPr id="14" name="Rectangle 13"/>
          <p:cNvSpPr/>
          <p:nvPr/>
        </p:nvSpPr>
        <p:spPr>
          <a:xfrm>
            <a:off x="6219670" y="2280894"/>
            <a:ext cx="982777" cy="899209"/>
          </a:xfrm>
          <a:prstGeom prst="rect">
            <a:avLst/>
          </a:prstGeom>
          <a:solidFill>
            <a:srgbClr val="0096D6"/>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00" dirty="0">
                <a:solidFill>
                  <a:schemeClr val="bg1"/>
                </a:solidFill>
                <a:latin typeface="Arial" pitchFamily="34" charset="0"/>
                <a:cs typeface="Arial" pitchFamily="34" charset="0"/>
              </a:rPr>
              <a:t>Dashboards and Analytics Page</a:t>
            </a:r>
          </a:p>
          <a:p>
            <a:pPr algn="ctr"/>
            <a:r>
              <a:rPr lang="en-US" sz="1000" dirty="0">
                <a:solidFill>
                  <a:schemeClr val="bg1"/>
                </a:solidFill>
                <a:latin typeface="Arial" pitchFamily="34" charset="0"/>
                <a:cs typeface="Arial" pitchFamily="34" charset="0"/>
              </a:rPr>
              <a:t>Details</a:t>
            </a:r>
          </a:p>
        </p:txBody>
      </p:sp>
      <p:sp>
        <p:nvSpPr>
          <p:cNvPr id="15" name="Rectangle 14"/>
          <p:cNvSpPr/>
          <p:nvPr/>
        </p:nvSpPr>
        <p:spPr>
          <a:xfrm>
            <a:off x="7273962" y="2280894"/>
            <a:ext cx="728082" cy="899209"/>
          </a:xfrm>
          <a:prstGeom prst="rect">
            <a:avLst/>
          </a:prstGeom>
          <a:solidFill>
            <a:srgbClr val="FFC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000" dirty="0">
              <a:solidFill>
                <a:schemeClr val="tx1"/>
              </a:solidFill>
              <a:latin typeface="Arial" pitchFamily="34" charset="0"/>
              <a:cs typeface="Arial" pitchFamily="34" charset="0"/>
            </a:endParaRPr>
          </a:p>
        </p:txBody>
      </p:sp>
      <p:sp>
        <p:nvSpPr>
          <p:cNvPr id="16" name="Rectangle 15"/>
          <p:cNvSpPr/>
          <p:nvPr/>
        </p:nvSpPr>
        <p:spPr>
          <a:xfrm>
            <a:off x="8069994" y="1690687"/>
            <a:ext cx="701282" cy="488074"/>
          </a:xfrm>
          <a:prstGeom prst="rect">
            <a:avLst/>
          </a:prstGeom>
          <a:solidFill>
            <a:srgbClr val="0096D6"/>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00" dirty="0">
                <a:solidFill>
                  <a:schemeClr val="bg1"/>
                </a:solidFill>
                <a:latin typeface="Arial" pitchFamily="34" charset="0"/>
                <a:cs typeface="Arial" pitchFamily="34" charset="0"/>
              </a:rPr>
              <a:t>Learning</a:t>
            </a:r>
          </a:p>
          <a:p>
            <a:pPr algn="ctr"/>
            <a:r>
              <a:rPr lang="en-US" sz="1000" dirty="0">
                <a:solidFill>
                  <a:schemeClr val="bg1"/>
                </a:solidFill>
                <a:latin typeface="Arial" pitchFamily="34" charset="0"/>
                <a:cs typeface="Arial" pitchFamily="34" charset="0"/>
              </a:rPr>
              <a:t>Tab</a:t>
            </a:r>
          </a:p>
        </p:txBody>
      </p:sp>
      <p:sp>
        <p:nvSpPr>
          <p:cNvPr id="17" name="Rectangle 16"/>
          <p:cNvSpPr/>
          <p:nvPr/>
        </p:nvSpPr>
        <p:spPr>
          <a:xfrm>
            <a:off x="8069994" y="2280894"/>
            <a:ext cx="701282" cy="899209"/>
          </a:xfrm>
          <a:prstGeom prst="rect">
            <a:avLst/>
          </a:prstGeom>
          <a:solidFill>
            <a:srgbClr val="FFC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solidFill>
                  <a:schemeClr val="tx1"/>
                </a:solidFill>
                <a:latin typeface="Arial" pitchFamily="34" charset="0"/>
                <a:cs typeface="Arial" pitchFamily="34" charset="0"/>
              </a:rPr>
              <a:t>Learning</a:t>
            </a:r>
          </a:p>
          <a:p>
            <a:pPr algn="ctr"/>
            <a:r>
              <a:rPr lang="en-US" sz="1000" dirty="0">
                <a:solidFill>
                  <a:schemeClr val="tx1"/>
                </a:solidFill>
                <a:latin typeface="Arial" pitchFamily="34" charset="0"/>
                <a:cs typeface="Arial" pitchFamily="34" charset="0"/>
              </a:rPr>
              <a:t>Details</a:t>
            </a:r>
          </a:p>
        </p:txBody>
      </p:sp>
      <p:sp>
        <p:nvSpPr>
          <p:cNvPr id="18" name="Rectangle 17"/>
          <p:cNvSpPr/>
          <p:nvPr/>
        </p:nvSpPr>
        <p:spPr>
          <a:xfrm>
            <a:off x="8857005" y="1691189"/>
            <a:ext cx="701282" cy="487572"/>
          </a:xfrm>
          <a:prstGeom prst="rect">
            <a:avLst/>
          </a:prstGeom>
          <a:solidFill>
            <a:srgbClr val="0096D6"/>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00" dirty="0">
                <a:solidFill>
                  <a:schemeClr val="bg1"/>
                </a:solidFill>
                <a:latin typeface="Arial" pitchFamily="34" charset="0"/>
                <a:cs typeface="Arial" pitchFamily="34" charset="0"/>
              </a:rPr>
              <a:t>Jam</a:t>
            </a:r>
          </a:p>
          <a:p>
            <a:pPr algn="ctr"/>
            <a:r>
              <a:rPr lang="en-US" sz="1000" dirty="0">
                <a:solidFill>
                  <a:schemeClr val="bg1"/>
                </a:solidFill>
                <a:latin typeface="Arial" pitchFamily="34" charset="0"/>
                <a:cs typeface="Arial" pitchFamily="34" charset="0"/>
              </a:rPr>
              <a:t>Tab</a:t>
            </a:r>
          </a:p>
        </p:txBody>
      </p:sp>
      <p:sp>
        <p:nvSpPr>
          <p:cNvPr id="19" name="Rectangle 18"/>
          <p:cNvSpPr/>
          <p:nvPr/>
        </p:nvSpPr>
        <p:spPr>
          <a:xfrm>
            <a:off x="8857006" y="2280894"/>
            <a:ext cx="701282" cy="899209"/>
          </a:xfrm>
          <a:prstGeom prst="rect">
            <a:avLst/>
          </a:prstGeom>
          <a:solidFill>
            <a:srgbClr val="FFC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solidFill>
                  <a:schemeClr val="tx1"/>
                </a:solidFill>
                <a:latin typeface="Arial" pitchFamily="34" charset="0"/>
                <a:cs typeface="Arial" pitchFamily="34" charset="0"/>
              </a:rPr>
              <a:t>Jam</a:t>
            </a:r>
          </a:p>
          <a:p>
            <a:pPr algn="ctr"/>
            <a:r>
              <a:rPr lang="en-US" sz="1000" dirty="0">
                <a:solidFill>
                  <a:schemeClr val="tx1"/>
                </a:solidFill>
                <a:latin typeface="Arial" pitchFamily="34" charset="0"/>
                <a:cs typeface="Arial" pitchFamily="34" charset="0"/>
              </a:rPr>
              <a:t>Details</a:t>
            </a:r>
          </a:p>
        </p:txBody>
      </p:sp>
      <p:sp>
        <p:nvSpPr>
          <p:cNvPr id="20" name="Rectangle 19"/>
          <p:cNvSpPr/>
          <p:nvPr/>
        </p:nvSpPr>
        <p:spPr>
          <a:xfrm>
            <a:off x="2508891" y="3477324"/>
            <a:ext cx="928167" cy="479278"/>
          </a:xfrm>
          <a:prstGeom prst="rect">
            <a:avLst/>
          </a:prstGeom>
          <a:solidFill>
            <a:srgbClr val="0096D6"/>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00" dirty="0">
                <a:solidFill>
                  <a:schemeClr val="bg1"/>
                </a:solidFill>
                <a:latin typeface="Arial" pitchFamily="34" charset="0"/>
                <a:cs typeface="Arial" pitchFamily="34" charset="0"/>
              </a:rPr>
              <a:t>Performance</a:t>
            </a:r>
          </a:p>
          <a:p>
            <a:pPr algn="ctr"/>
            <a:r>
              <a:rPr lang="en-US" sz="1000" dirty="0">
                <a:solidFill>
                  <a:schemeClr val="bg1"/>
                </a:solidFill>
                <a:latin typeface="Arial" pitchFamily="34" charset="0"/>
                <a:cs typeface="Arial" pitchFamily="34" charset="0"/>
              </a:rPr>
              <a:t>Tab</a:t>
            </a:r>
          </a:p>
        </p:txBody>
      </p:sp>
      <p:sp>
        <p:nvSpPr>
          <p:cNvPr id="21" name="Rectangle 20"/>
          <p:cNvSpPr/>
          <p:nvPr/>
        </p:nvSpPr>
        <p:spPr>
          <a:xfrm>
            <a:off x="3539840" y="3477323"/>
            <a:ext cx="686813" cy="479280"/>
          </a:xfrm>
          <a:prstGeom prst="rect">
            <a:avLst/>
          </a:prstGeom>
          <a:solidFill>
            <a:srgbClr val="0096D6"/>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00" dirty="0">
                <a:solidFill>
                  <a:schemeClr val="bg1"/>
                </a:solidFill>
                <a:latin typeface="Arial" pitchFamily="34" charset="0"/>
                <a:cs typeface="Arial" pitchFamily="34" charset="0"/>
              </a:rPr>
              <a:t>Goals</a:t>
            </a:r>
          </a:p>
          <a:p>
            <a:pPr algn="ctr"/>
            <a:r>
              <a:rPr lang="en-US" sz="1000" dirty="0">
                <a:solidFill>
                  <a:schemeClr val="bg1"/>
                </a:solidFill>
                <a:latin typeface="Arial" pitchFamily="34" charset="0"/>
                <a:cs typeface="Arial" pitchFamily="34" charset="0"/>
              </a:rPr>
              <a:t>Tab</a:t>
            </a:r>
          </a:p>
        </p:txBody>
      </p:sp>
      <p:sp>
        <p:nvSpPr>
          <p:cNvPr id="22" name="Rectangle 21"/>
          <p:cNvSpPr/>
          <p:nvPr/>
        </p:nvSpPr>
        <p:spPr>
          <a:xfrm>
            <a:off x="3539840" y="4058069"/>
            <a:ext cx="686807" cy="899875"/>
          </a:xfrm>
          <a:prstGeom prst="rect">
            <a:avLst/>
          </a:prstGeom>
          <a:solidFill>
            <a:srgbClr val="21AF39"/>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000" dirty="0">
              <a:solidFill>
                <a:schemeClr val="bg1"/>
              </a:solidFill>
              <a:latin typeface="Arial" pitchFamily="34" charset="0"/>
              <a:cs typeface="Arial" pitchFamily="34" charset="0"/>
            </a:endParaRPr>
          </a:p>
          <a:p>
            <a:pPr algn="ctr"/>
            <a:r>
              <a:rPr lang="en-US" sz="1000" dirty="0">
                <a:solidFill>
                  <a:schemeClr val="bg1"/>
                </a:solidFill>
                <a:latin typeface="Arial" pitchFamily="34" charset="0"/>
                <a:cs typeface="Arial" pitchFamily="34" charset="0"/>
              </a:rPr>
              <a:t>Goals Page</a:t>
            </a:r>
          </a:p>
          <a:p>
            <a:pPr algn="ctr"/>
            <a:r>
              <a:rPr lang="en-US" sz="1000" dirty="0">
                <a:solidFill>
                  <a:schemeClr val="bg1"/>
                </a:solidFill>
                <a:latin typeface="Arial" pitchFamily="34" charset="0"/>
                <a:cs typeface="Arial" pitchFamily="34" charset="0"/>
              </a:rPr>
              <a:t>Details</a:t>
            </a:r>
          </a:p>
        </p:txBody>
      </p:sp>
      <p:sp>
        <p:nvSpPr>
          <p:cNvPr id="23" name="Rectangle 22"/>
          <p:cNvSpPr/>
          <p:nvPr/>
        </p:nvSpPr>
        <p:spPr>
          <a:xfrm>
            <a:off x="2508891" y="4058068"/>
            <a:ext cx="928167" cy="899876"/>
          </a:xfrm>
          <a:prstGeom prst="rect">
            <a:avLst/>
          </a:prstGeom>
          <a:solidFill>
            <a:srgbClr val="21AF39"/>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dirty="0">
                <a:solidFill>
                  <a:schemeClr val="bg1"/>
                </a:solidFill>
                <a:latin typeface="Arial" pitchFamily="34" charset="0"/>
                <a:cs typeface="Arial" pitchFamily="34" charset="0"/>
              </a:rPr>
              <a:t>Performance</a:t>
            </a:r>
          </a:p>
          <a:p>
            <a:pPr algn="ctr"/>
            <a:r>
              <a:rPr lang="en-US" sz="1000" dirty="0">
                <a:solidFill>
                  <a:schemeClr val="bg1"/>
                </a:solidFill>
                <a:latin typeface="Arial" pitchFamily="34" charset="0"/>
                <a:cs typeface="Arial" pitchFamily="34" charset="0"/>
              </a:rPr>
              <a:t>Page</a:t>
            </a:r>
          </a:p>
          <a:p>
            <a:pPr algn="ctr"/>
            <a:r>
              <a:rPr lang="en-US" sz="1000" dirty="0">
                <a:solidFill>
                  <a:schemeClr val="bg1"/>
                </a:solidFill>
                <a:latin typeface="Arial" pitchFamily="34" charset="0"/>
                <a:cs typeface="Arial" pitchFamily="34" charset="0"/>
              </a:rPr>
              <a:t>Details</a:t>
            </a:r>
          </a:p>
        </p:txBody>
      </p:sp>
      <p:sp>
        <p:nvSpPr>
          <p:cNvPr id="24" name="Rectangle 23"/>
          <p:cNvSpPr/>
          <p:nvPr/>
        </p:nvSpPr>
        <p:spPr>
          <a:xfrm>
            <a:off x="4317915" y="3477323"/>
            <a:ext cx="747666" cy="479280"/>
          </a:xfrm>
          <a:prstGeom prst="rect">
            <a:avLst/>
          </a:prstGeom>
          <a:solidFill>
            <a:srgbClr val="0096D6"/>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00" dirty="0">
                <a:solidFill>
                  <a:schemeClr val="bg1"/>
                </a:solidFill>
                <a:latin typeface="Arial" pitchFamily="34" charset="0"/>
                <a:cs typeface="Arial" pitchFamily="34" charset="0"/>
              </a:rPr>
              <a:t>Career Tab</a:t>
            </a:r>
          </a:p>
        </p:txBody>
      </p:sp>
      <p:sp>
        <p:nvSpPr>
          <p:cNvPr id="25" name="Rectangle 24"/>
          <p:cNvSpPr/>
          <p:nvPr/>
        </p:nvSpPr>
        <p:spPr>
          <a:xfrm>
            <a:off x="5133762" y="3477325"/>
            <a:ext cx="758677" cy="479280"/>
          </a:xfrm>
          <a:prstGeom prst="rect">
            <a:avLst/>
          </a:prstGeom>
          <a:solidFill>
            <a:srgbClr val="0096D6"/>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00" dirty="0">
                <a:solidFill>
                  <a:schemeClr val="bg1"/>
                </a:solidFill>
                <a:latin typeface="Arial" pitchFamily="34" charset="0"/>
                <a:cs typeface="Arial" pitchFamily="34" charset="0"/>
              </a:rPr>
              <a:t>Recruiting Tab</a:t>
            </a:r>
          </a:p>
        </p:txBody>
      </p:sp>
      <p:sp>
        <p:nvSpPr>
          <p:cNvPr id="26" name="Rectangle 25"/>
          <p:cNvSpPr/>
          <p:nvPr/>
        </p:nvSpPr>
        <p:spPr>
          <a:xfrm>
            <a:off x="4317915" y="4058068"/>
            <a:ext cx="747666" cy="899876"/>
          </a:xfrm>
          <a:prstGeom prst="rect">
            <a:avLst/>
          </a:prstGeom>
          <a:solidFill>
            <a:srgbClr val="008FD3"/>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dirty="0">
                <a:solidFill>
                  <a:schemeClr val="bg1"/>
                </a:solidFill>
                <a:latin typeface="Arial" pitchFamily="34" charset="0"/>
                <a:cs typeface="Arial" pitchFamily="34" charset="0"/>
              </a:rPr>
              <a:t>Career Page</a:t>
            </a:r>
          </a:p>
          <a:p>
            <a:pPr algn="ctr"/>
            <a:r>
              <a:rPr lang="en-US" sz="1000" dirty="0">
                <a:solidFill>
                  <a:schemeClr val="bg1"/>
                </a:solidFill>
                <a:latin typeface="Arial" pitchFamily="34" charset="0"/>
                <a:cs typeface="Arial" pitchFamily="34" charset="0"/>
              </a:rPr>
              <a:t>Details</a:t>
            </a:r>
          </a:p>
        </p:txBody>
      </p:sp>
      <p:sp>
        <p:nvSpPr>
          <p:cNvPr id="27" name="Rectangle 26"/>
          <p:cNvSpPr/>
          <p:nvPr/>
        </p:nvSpPr>
        <p:spPr>
          <a:xfrm>
            <a:off x="5134952" y="4058076"/>
            <a:ext cx="760841" cy="899869"/>
          </a:xfrm>
          <a:prstGeom prst="rect">
            <a:avLst/>
          </a:prstGeom>
          <a:solidFill>
            <a:srgbClr val="21AF39"/>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dirty="0">
                <a:solidFill>
                  <a:schemeClr val="bg1"/>
                </a:solidFill>
                <a:latin typeface="Arial" pitchFamily="34" charset="0"/>
                <a:cs typeface="Arial" pitchFamily="34" charset="0"/>
              </a:rPr>
              <a:t>Recruiting Page</a:t>
            </a:r>
          </a:p>
          <a:p>
            <a:pPr algn="ctr"/>
            <a:r>
              <a:rPr lang="en-US" sz="1000" dirty="0">
                <a:solidFill>
                  <a:schemeClr val="bg1"/>
                </a:solidFill>
                <a:latin typeface="Arial" pitchFamily="34" charset="0"/>
                <a:cs typeface="Arial" pitchFamily="34" charset="0"/>
              </a:rPr>
              <a:t>Details</a:t>
            </a:r>
          </a:p>
        </p:txBody>
      </p:sp>
      <p:sp>
        <p:nvSpPr>
          <p:cNvPr id="28" name="Rectangle 27"/>
          <p:cNvSpPr/>
          <p:nvPr/>
        </p:nvSpPr>
        <p:spPr>
          <a:xfrm>
            <a:off x="6912095" y="3459100"/>
            <a:ext cx="1716875" cy="488074"/>
          </a:xfrm>
          <a:prstGeom prst="rect">
            <a:avLst/>
          </a:prstGeom>
          <a:solidFill>
            <a:srgbClr val="0096D6"/>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00" dirty="0">
                <a:solidFill>
                  <a:schemeClr val="bg1"/>
                </a:solidFill>
                <a:latin typeface="Arial" pitchFamily="34" charset="0"/>
                <a:cs typeface="Arial" pitchFamily="34" charset="0"/>
              </a:rPr>
              <a:t>Compensation</a:t>
            </a:r>
          </a:p>
          <a:p>
            <a:pPr algn="ctr"/>
            <a:r>
              <a:rPr lang="en-US" sz="1000" dirty="0">
                <a:solidFill>
                  <a:schemeClr val="bg1"/>
                </a:solidFill>
                <a:latin typeface="Arial" pitchFamily="34" charset="0"/>
                <a:cs typeface="Arial" pitchFamily="34" charset="0"/>
              </a:rPr>
              <a:t>Tab</a:t>
            </a:r>
          </a:p>
        </p:txBody>
      </p:sp>
      <p:sp>
        <p:nvSpPr>
          <p:cNvPr id="29" name="Rectangle 28"/>
          <p:cNvSpPr/>
          <p:nvPr/>
        </p:nvSpPr>
        <p:spPr>
          <a:xfrm>
            <a:off x="6912096" y="4127282"/>
            <a:ext cx="733622" cy="821233"/>
          </a:xfrm>
          <a:prstGeom prst="rect">
            <a:avLst/>
          </a:prstGeom>
          <a:solidFill>
            <a:srgbClr val="21AF39"/>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dirty="0">
                <a:solidFill>
                  <a:schemeClr val="bg1"/>
                </a:solidFill>
                <a:latin typeface="Arial" pitchFamily="34" charset="0"/>
                <a:cs typeface="Arial" pitchFamily="34" charset="0"/>
              </a:rPr>
              <a:t>Comp</a:t>
            </a:r>
          </a:p>
          <a:p>
            <a:pPr algn="ctr"/>
            <a:r>
              <a:rPr lang="en-US" sz="1000" dirty="0">
                <a:solidFill>
                  <a:schemeClr val="bg1"/>
                </a:solidFill>
                <a:latin typeface="Arial" pitchFamily="34" charset="0"/>
                <a:cs typeface="Arial" pitchFamily="34" charset="0"/>
              </a:rPr>
              <a:t>Forms Page</a:t>
            </a:r>
          </a:p>
          <a:p>
            <a:pPr algn="ctr"/>
            <a:r>
              <a:rPr lang="en-US" sz="1000" dirty="0">
                <a:solidFill>
                  <a:schemeClr val="bg1"/>
                </a:solidFill>
                <a:latin typeface="Arial" pitchFamily="34" charset="0"/>
                <a:cs typeface="Arial" pitchFamily="34" charset="0"/>
              </a:rPr>
              <a:t>Details</a:t>
            </a:r>
          </a:p>
        </p:txBody>
      </p:sp>
      <p:sp>
        <p:nvSpPr>
          <p:cNvPr id="30" name="Rectangle 29"/>
          <p:cNvSpPr/>
          <p:nvPr/>
        </p:nvSpPr>
        <p:spPr>
          <a:xfrm>
            <a:off x="7721716" y="4057442"/>
            <a:ext cx="907254" cy="909039"/>
          </a:xfrm>
          <a:prstGeom prst="rect">
            <a:avLst/>
          </a:prstGeom>
          <a:solidFill>
            <a:srgbClr val="0096D6"/>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00" dirty="0">
                <a:solidFill>
                  <a:schemeClr val="bg1"/>
                </a:solidFill>
                <a:latin typeface="Arial" pitchFamily="34" charset="0"/>
                <a:cs typeface="Arial" pitchFamily="34" charset="0"/>
              </a:rPr>
              <a:t>Comp Exec</a:t>
            </a:r>
          </a:p>
          <a:p>
            <a:pPr algn="ctr"/>
            <a:r>
              <a:rPr lang="en-US" sz="1000" dirty="0">
                <a:solidFill>
                  <a:schemeClr val="bg1"/>
                </a:solidFill>
                <a:latin typeface="Arial" pitchFamily="34" charset="0"/>
                <a:cs typeface="Arial" pitchFamily="34" charset="0"/>
              </a:rPr>
              <a:t>Review</a:t>
            </a:r>
          </a:p>
          <a:p>
            <a:pPr algn="ctr"/>
            <a:r>
              <a:rPr lang="en-US" sz="1000" dirty="0">
                <a:solidFill>
                  <a:schemeClr val="bg1"/>
                </a:solidFill>
                <a:latin typeface="Arial" pitchFamily="34" charset="0"/>
                <a:cs typeface="Arial" pitchFamily="34" charset="0"/>
              </a:rPr>
              <a:t>Page</a:t>
            </a:r>
          </a:p>
          <a:p>
            <a:pPr algn="ctr"/>
            <a:r>
              <a:rPr lang="en-US" sz="1000" dirty="0">
                <a:solidFill>
                  <a:schemeClr val="bg1"/>
                </a:solidFill>
                <a:latin typeface="Arial" pitchFamily="34" charset="0"/>
                <a:cs typeface="Arial" pitchFamily="34" charset="0"/>
              </a:rPr>
              <a:t>Details</a:t>
            </a:r>
          </a:p>
        </p:txBody>
      </p:sp>
      <p:sp>
        <p:nvSpPr>
          <p:cNvPr id="31" name="Rectangle 30"/>
          <p:cNvSpPr/>
          <p:nvPr/>
        </p:nvSpPr>
        <p:spPr>
          <a:xfrm>
            <a:off x="9508910" y="3459100"/>
            <a:ext cx="872715" cy="488074"/>
          </a:xfrm>
          <a:prstGeom prst="rect">
            <a:avLst/>
          </a:prstGeom>
          <a:solidFill>
            <a:schemeClr val="bg2">
              <a:lumMod val="20000"/>
              <a:lumOff val="80000"/>
            </a:schemeClr>
          </a:solidFill>
          <a:ln>
            <a:solidFill>
              <a:schemeClr val="tx2">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000" dirty="0">
                <a:solidFill>
                  <a:schemeClr val="tx1"/>
                </a:solidFill>
                <a:latin typeface="Arial" pitchFamily="34" charset="0"/>
                <a:cs typeface="Arial" pitchFamily="34" charset="0"/>
              </a:rPr>
              <a:t>Company Info</a:t>
            </a:r>
          </a:p>
          <a:p>
            <a:pPr algn="ctr"/>
            <a:r>
              <a:rPr lang="en-US" sz="1000" dirty="0">
                <a:solidFill>
                  <a:schemeClr val="tx1"/>
                </a:solidFill>
                <a:latin typeface="Arial" pitchFamily="34" charset="0"/>
                <a:cs typeface="Arial" pitchFamily="34" charset="0"/>
              </a:rPr>
              <a:t>Tab</a:t>
            </a:r>
          </a:p>
        </p:txBody>
      </p:sp>
      <p:sp>
        <p:nvSpPr>
          <p:cNvPr id="32" name="Rectangle 31"/>
          <p:cNvSpPr/>
          <p:nvPr/>
        </p:nvSpPr>
        <p:spPr>
          <a:xfrm>
            <a:off x="9508907" y="4057441"/>
            <a:ext cx="872716" cy="899867"/>
          </a:xfrm>
          <a:prstGeom prst="rect">
            <a:avLst/>
          </a:prstGeom>
          <a:solidFill>
            <a:schemeClr val="bg2">
              <a:lumMod val="20000"/>
              <a:lumOff val="80000"/>
            </a:schemeClr>
          </a:solidFill>
          <a:ln>
            <a:solidFill>
              <a:schemeClr val="tx2">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000" dirty="0">
                <a:solidFill>
                  <a:schemeClr val="tx1"/>
                </a:solidFill>
                <a:latin typeface="Arial" pitchFamily="34" charset="0"/>
                <a:cs typeface="Arial" pitchFamily="34" charset="0"/>
              </a:rPr>
              <a:t>Company Info Page</a:t>
            </a:r>
          </a:p>
          <a:p>
            <a:pPr algn="ctr"/>
            <a:r>
              <a:rPr lang="en-US" sz="1000" dirty="0">
                <a:solidFill>
                  <a:schemeClr val="tx1"/>
                </a:solidFill>
                <a:latin typeface="Arial" pitchFamily="34" charset="0"/>
                <a:cs typeface="Arial" pitchFamily="34" charset="0"/>
              </a:rPr>
              <a:t>Details</a:t>
            </a:r>
          </a:p>
        </p:txBody>
      </p:sp>
      <p:sp>
        <p:nvSpPr>
          <p:cNvPr id="33" name="Rectangle 32"/>
          <p:cNvSpPr/>
          <p:nvPr/>
        </p:nvSpPr>
        <p:spPr>
          <a:xfrm>
            <a:off x="8718686" y="3459098"/>
            <a:ext cx="697630" cy="488074"/>
          </a:xfrm>
          <a:prstGeom prst="rect">
            <a:avLst/>
          </a:prstGeom>
          <a:solidFill>
            <a:schemeClr val="bg2">
              <a:lumMod val="20000"/>
              <a:lumOff val="80000"/>
            </a:schemeClr>
          </a:solidFill>
          <a:ln>
            <a:solidFill>
              <a:schemeClr val="tx2">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000" dirty="0">
                <a:solidFill>
                  <a:schemeClr val="tx1"/>
                </a:solidFill>
                <a:latin typeface="Arial" pitchFamily="34" charset="0"/>
                <a:cs typeface="Arial" pitchFamily="34" charset="0"/>
              </a:rPr>
              <a:t>Home Page</a:t>
            </a:r>
          </a:p>
          <a:p>
            <a:pPr algn="ctr"/>
            <a:r>
              <a:rPr lang="en-US" sz="1000" dirty="0">
                <a:solidFill>
                  <a:schemeClr val="tx1"/>
                </a:solidFill>
                <a:latin typeface="Arial" pitchFamily="34" charset="0"/>
                <a:cs typeface="Arial" pitchFamily="34" charset="0"/>
              </a:rPr>
              <a:t>Tab</a:t>
            </a:r>
          </a:p>
        </p:txBody>
      </p:sp>
      <p:sp>
        <p:nvSpPr>
          <p:cNvPr id="34" name="Rectangle 33"/>
          <p:cNvSpPr/>
          <p:nvPr/>
        </p:nvSpPr>
        <p:spPr>
          <a:xfrm>
            <a:off x="8718686" y="4057440"/>
            <a:ext cx="697630" cy="899868"/>
          </a:xfrm>
          <a:prstGeom prst="rect">
            <a:avLst/>
          </a:prstGeom>
          <a:solidFill>
            <a:srgbClr val="FFC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solidFill>
                  <a:schemeClr val="tx1"/>
                </a:solidFill>
                <a:latin typeface="Arial" pitchFamily="34" charset="0"/>
                <a:cs typeface="Arial" pitchFamily="34" charset="0"/>
              </a:rPr>
              <a:t>Home Page</a:t>
            </a:r>
          </a:p>
          <a:p>
            <a:pPr algn="ctr"/>
            <a:r>
              <a:rPr lang="en-US" sz="1000" dirty="0">
                <a:solidFill>
                  <a:schemeClr val="tx1"/>
                </a:solidFill>
                <a:latin typeface="Arial" pitchFamily="34" charset="0"/>
                <a:cs typeface="Arial" pitchFamily="34" charset="0"/>
              </a:rPr>
              <a:t>Details</a:t>
            </a:r>
          </a:p>
        </p:txBody>
      </p:sp>
      <p:sp>
        <p:nvSpPr>
          <p:cNvPr id="35" name="Rectangle 34"/>
          <p:cNvSpPr/>
          <p:nvPr/>
        </p:nvSpPr>
        <p:spPr>
          <a:xfrm>
            <a:off x="4574600" y="5179517"/>
            <a:ext cx="634871" cy="174663"/>
          </a:xfrm>
          <a:prstGeom prst="rect">
            <a:avLst/>
          </a:prstGeom>
          <a:solidFill>
            <a:schemeClr val="bg2">
              <a:lumMod val="20000"/>
              <a:lumOff val="80000"/>
            </a:schemeClr>
          </a:solidFill>
          <a:ln>
            <a:solidFill>
              <a:schemeClr val="tx2">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000" dirty="0">
              <a:solidFill>
                <a:schemeClr val="tx1"/>
              </a:solidFill>
              <a:latin typeface="Arial" pitchFamily="34" charset="0"/>
              <a:cs typeface="Arial" pitchFamily="34" charset="0"/>
            </a:endParaRPr>
          </a:p>
        </p:txBody>
      </p:sp>
      <p:sp>
        <p:nvSpPr>
          <p:cNvPr id="36" name="TextBox 35"/>
          <p:cNvSpPr txBox="1"/>
          <p:nvPr/>
        </p:nvSpPr>
        <p:spPr>
          <a:xfrm>
            <a:off x="2288876" y="5160829"/>
            <a:ext cx="2128985" cy="246164"/>
          </a:xfrm>
          <a:prstGeom prst="rect">
            <a:avLst/>
          </a:prstGeom>
          <a:noFill/>
        </p:spPr>
        <p:txBody>
          <a:bodyPr wrap="square" rtlCol="0">
            <a:spAutoFit/>
          </a:bodyPr>
          <a:lstStyle/>
          <a:p>
            <a:r>
              <a:rPr lang="en-US" sz="1000" dirty="0">
                <a:latin typeface="Arial" pitchFamily="34" charset="0"/>
                <a:cs typeface="Arial" pitchFamily="34" charset="0"/>
              </a:rPr>
              <a:t>= Role Based Permissions (RBP)</a:t>
            </a:r>
          </a:p>
        </p:txBody>
      </p:sp>
      <p:sp>
        <p:nvSpPr>
          <p:cNvPr id="37" name="TextBox 36"/>
          <p:cNvSpPr txBox="1"/>
          <p:nvPr/>
        </p:nvSpPr>
        <p:spPr>
          <a:xfrm>
            <a:off x="5266724" y="5416925"/>
            <a:ext cx="1811911" cy="246164"/>
          </a:xfrm>
          <a:prstGeom prst="rect">
            <a:avLst/>
          </a:prstGeom>
          <a:noFill/>
        </p:spPr>
        <p:txBody>
          <a:bodyPr wrap="square" rtlCol="0">
            <a:spAutoFit/>
          </a:bodyPr>
          <a:lstStyle/>
          <a:p>
            <a:r>
              <a:rPr lang="en-US" sz="1000" dirty="0">
                <a:latin typeface="Arial" pitchFamily="34" charset="0"/>
                <a:cs typeface="Arial" pitchFamily="34" charset="0"/>
              </a:rPr>
              <a:t>= Other Module Permissions</a:t>
            </a:r>
          </a:p>
        </p:txBody>
      </p:sp>
      <p:sp>
        <p:nvSpPr>
          <p:cNvPr id="38" name="Rectangle 37"/>
          <p:cNvSpPr/>
          <p:nvPr/>
        </p:nvSpPr>
        <p:spPr>
          <a:xfrm>
            <a:off x="1624058" y="5190235"/>
            <a:ext cx="634871" cy="174663"/>
          </a:xfrm>
          <a:prstGeom prst="rect">
            <a:avLst/>
          </a:prstGeom>
          <a:solidFill>
            <a:srgbClr val="0096D6"/>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400" dirty="0">
              <a:solidFill>
                <a:schemeClr val="bg1"/>
              </a:solidFill>
              <a:latin typeface="Arial" pitchFamily="34" charset="0"/>
              <a:cs typeface="Arial" pitchFamily="34" charset="0"/>
            </a:endParaRPr>
          </a:p>
        </p:txBody>
      </p:sp>
      <p:sp>
        <p:nvSpPr>
          <p:cNvPr id="39" name="Rectangle 38"/>
          <p:cNvSpPr/>
          <p:nvPr/>
        </p:nvSpPr>
        <p:spPr>
          <a:xfrm>
            <a:off x="4571245" y="5452674"/>
            <a:ext cx="634871" cy="174663"/>
          </a:xfrm>
          <a:prstGeom prst="rect">
            <a:avLst/>
          </a:prstGeom>
          <a:solidFill>
            <a:srgbClr val="FFC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400" dirty="0">
              <a:solidFill>
                <a:schemeClr val="tx1"/>
              </a:solidFill>
              <a:latin typeface="Arial" pitchFamily="34" charset="0"/>
              <a:cs typeface="Arial" pitchFamily="34" charset="0"/>
            </a:endParaRPr>
          </a:p>
        </p:txBody>
      </p:sp>
      <p:sp>
        <p:nvSpPr>
          <p:cNvPr id="40" name="Rectangle 39"/>
          <p:cNvSpPr/>
          <p:nvPr/>
        </p:nvSpPr>
        <p:spPr>
          <a:xfrm>
            <a:off x="1632310" y="5457396"/>
            <a:ext cx="634871" cy="174663"/>
          </a:xfrm>
          <a:prstGeom prst="rect">
            <a:avLst/>
          </a:prstGeom>
          <a:solidFill>
            <a:srgbClr val="21AF39"/>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400" dirty="0">
              <a:solidFill>
                <a:schemeClr val="bg1"/>
              </a:solidFill>
              <a:latin typeface="Arial" pitchFamily="34" charset="0"/>
              <a:cs typeface="Arial" pitchFamily="34" charset="0"/>
            </a:endParaRPr>
          </a:p>
        </p:txBody>
      </p:sp>
      <p:sp>
        <p:nvSpPr>
          <p:cNvPr id="41" name="TextBox 40"/>
          <p:cNvSpPr txBox="1"/>
          <p:nvPr/>
        </p:nvSpPr>
        <p:spPr>
          <a:xfrm>
            <a:off x="2301086" y="5421645"/>
            <a:ext cx="2270160" cy="400017"/>
          </a:xfrm>
          <a:prstGeom prst="rect">
            <a:avLst/>
          </a:prstGeom>
          <a:noFill/>
        </p:spPr>
        <p:txBody>
          <a:bodyPr wrap="square" rtlCol="0">
            <a:spAutoFit/>
          </a:bodyPr>
          <a:lstStyle/>
          <a:p>
            <a:r>
              <a:rPr lang="en-US" sz="1000" dirty="0">
                <a:latin typeface="Arial" pitchFamily="34" charset="0"/>
                <a:cs typeface="Arial" pitchFamily="34" charset="0"/>
              </a:rPr>
              <a:t>= Employee Centric Permissions (xml)</a:t>
            </a:r>
          </a:p>
        </p:txBody>
      </p:sp>
      <p:sp>
        <p:nvSpPr>
          <p:cNvPr id="42" name="TextBox 41"/>
          <p:cNvSpPr txBox="1"/>
          <p:nvPr/>
        </p:nvSpPr>
        <p:spPr>
          <a:xfrm>
            <a:off x="1263388" y="1734054"/>
            <a:ext cx="1308725" cy="246164"/>
          </a:xfrm>
          <a:prstGeom prst="rect">
            <a:avLst/>
          </a:prstGeom>
          <a:noFill/>
        </p:spPr>
        <p:txBody>
          <a:bodyPr wrap="square" rtlCol="0">
            <a:spAutoFit/>
          </a:bodyPr>
          <a:lstStyle/>
          <a:p>
            <a:r>
              <a:rPr lang="en-US" sz="1000" dirty="0">
                <a:latin typeface="Arial" pitchFamily="34" charset="0"/>
                <a:cs typeface="Arial" pitchFamily="34" charset="0"/>
              </a:rPr>
              <a:t>Module Tab Access</a:t>
            </a:r>
          </a:p>
        </p:txBody>
      </p:sp>
      <p:sp>
        <p:nvSpPr>
          <p:cNvPr id="43" name="TextBox 42"/>
          <p:cNvSpPr txBox="1"/>
          <p:nvPr/>
        </p:nvSpPr>
        <p:spPr>
          <a:xfrm>
            <a:off x="1256239" y="2529825"/>
            <a:ext cx="1315874" cy="246164"/>
          </a:xfrm>
          <a:prstGeom prst="rect">
            <a:avLst/>
          </a:prstGeom>
          <a:noFill/>
        </p:spPr>
        <p:txBody>
          <a:bodyPr wrap="square" rtlCol="0">
            <a:spAutoFit/>
          </a:bodyPr>
          <a:lstStyle/>
          <a:p>
            <a:r>
              <a:rPr lang="en-US" sz="1000" dirty="0">
                <a:latin typeface="Arial" pitchFamily="34" charset="0"/>
                <a:cs typeface="Arial" pitchFamily="34" charset="0"/>
              </a:rPr>
              <a:t>Module Page Detail</a:t>
            </a:r>
          </a:p>
        </p:txBody>
      </p:sp>
      <p:sp>
        <p:nvSpPr>
          <p:cNvPr id="44" name="TextBox 43"/>
          <p:cNvSpPr txBox="1"/>
          <p:nvPr/>
        </p:nvSpPr>
        <p:spPr>
          <a:xfrm>
            <a:off x="1259814" y="3539028"/>
            <a:ext cx="1315874" cy="246164"/>
          </a:xfrm>
          <a:prstGeom prst="rect">
            <a:avLst/>
          </a:prstGeom>
          <a:noFill/>
        </p:spPr>
        <p:txBody>
          <a:bodyPr wrap="square" rtlCol="0">
            <a:spAutoFit/>
          </a:bodyPr>
          <a:lstStyle/>
          <a:p>
            <a:r>
              <a:rPr lang="en-US" sz="1000" dirty="0">
                <a:latin typeface="Arial" pitchFamily="34" charset="0"/>
                <a:cs typeface="Arial" pitchFamily="34" charset="0"/>
              </a:rPr>
              <a:t>Module Tab Access</a:t>
            </a:r>
          </a:p>
        </p:txBody>
      </p:sp>
      <p:sp>
        <p:nvSpPr>
          <p:cNvPr id="45" name="TextBox 44"/>
          <p:cNvSpPr txBox="1"/>
          <p:nvPr/>
        </p:nvSpPr>
        <p:spPr>
          <a:xfrm>
            <a:off x="1266962" y="4305571"/>
            <a:ext cx="1308725" cy="246164"/>
          </a:xfrm>
          <a:prstGeom prst="rect">
            <a:avLst/>
          </a:prstGeom>
          <a:noFill/>
        </p:spPr>
        <p:txBody>
          <a:bodyPr wrap="square" rtlCol="0">
            <a:spAutoFit/>
          </a:bodyPr>
          <a:lstStyle/>
          <a:p>
            <a:r>
              <a:rPr lang="en-US" sz="1000" dirty="0">
                <a:latin typeface="Arial" pitchFamily="34" charset="0"/>
                <a:cs typeface="Arial" pitchFamily="34" charset="0"/>
              </a:rPr>
              <a:t>Module Page Detail</a:t>
            </a:r>
          </a:p>
        </p:txBody>
      </p:sp>
      <p:sp>
        <p:nvSpPr>
          <p:cNvPr id="46" name="Rectangle 45"/>
          <p:cNvSpPr/>
          <p:nvPr/>
        </p:nvSpPr>
        <p:spPr>
          <a:xfrm>
            <a:off x="5975970" y="3485861"/>
            <a:ext cx="845268" cy="479280"/>
          </a:xfrm>
          <a:prstGeom prst="rect">
            <a:avLst/>
          </a:prstGeom>
          <a:solidFill>
            <a:srgbClr val="0096D6"/>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00" dirty="0">
                <a:solidFill>
                  <a:schemeClr val="bg1"/>
                </a:solidFill>
                <a:latin typeface="Arial" pitchFamily="34" charset="0"/>
                <a:cs typeface="Arial" pitchFamily="34" charset="0"/>
              </a:rPr>
              <a:t>Onboarding Tab</a:t>
            </a:r>
          </a:p>
        </p:txBody>
      </p:sp>
      <p:sp>
        <p:nvSpPr>
          <p:cNvPr id="47" name="Rectangle 46"/>
          <p:cNvSpPr/>
          <p:nvPr/>
        </p:nvSpPr>
        <p:spPr>
          <a:xfrm>
            <a:off x="5977160" y="4066612"/>
            <a:ext cx="844079" cy="899869"/>
          </a:xfrm>
          <a:prstGeom prst="rect">
            <a:avLst/>
          </a:prstGeom>
          <a:solidFill>
            <a:srgbClr val="21AF39"/>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000" dirty="0">
              <a:solidFill>
                <a:schemeClr val="bg1"/>
              </a:solidFill>
              <a:latin typeface="Arial" pitchFamily="34" charset="0"/>
              <a:cs typeface="Arial" pitchFamily="34" charset="0"/>
            </a:endParaRPr>
          </a:p>
          <a:p>
            <a:pPr algn="ctr"/>
            <a:r>
              <a:rPr lang="en-US" sz="1000" dirty="0">
                <a:solidFill>
                  <a:schemeClr val="bg1"/>
                </a:solidFill>
                <a:latin typeface="Arial" pitchFamily="34" charset="0"/>
                <a:cs typeface="Arial" pitchFamily="34" charset="0"/>
              </a:rPr>
              <a:t>Onboarding Page</a:t>
            </a:r>
          </a:p>
          <a:p>
            <a:pPr algn="ctr"/>
            <a:r>
              <a:rPr lang="en-US" sz="1000" dirty="0">
                <a:solidFill>
                  <a:schemeClr val="bg1"/>
                </a:solidFill>
                <a:latin typeface="Arial" pitchFamily="34" charset="0"/>
                <a:cs typeface="Arial" pitchFamily="34" charset="0"/>
              </a:rPr>
              <a:t>Details</a:t>
            </a:r>
          </a:p>
        </p:txBody>
      </p:sp>
      <p:sp>
        <p:nvSpPr>
          <p:cNvPr id="48" name="Rectangle 47"/>
          <p:cNvSpPr/>
          <p:nvPr/>
        </p:nvSpPr>
        <p:spPr>
          <a:xfrm>
            <a:off x="3539840" y="4057440"/>
            <a:ext cx="686807" cy="161691"/>
          </a:xfrm>
          <a:prstGeom prst="rect">
            <a:avLst/>
          </a:prstGeom>
          <a:solidFill>
            <a:srgbClr val="0096D6"/>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00" dirty="0">
                <a:solidFill>
                  <a:schemeClr val="bg1"/>
                </a:solidFill>
                <a:latin typeface="Arial" pitchFamily="34" charset="0"/>
                <a:cs typeface="Arial" pitchFamily="34" charset="0"/>
              </a:rPr>
              <a:t>*</a:t>
            </a:r>
          </a:p>
        </p:txBody>
      </p:sp>
      <p:sp>
        <p:nvSpPr>
          <p:cNvPr id="49" name="Rectangle 48"/>
          <p:cNvSpPr/>
          <p:nvPr/>
        </p:nvSpPr>
        <p:spPr>
          <a:xfrm>
            <a:off x="5975970" y="4066611"/>
            <a:ext cx="845268" cy="161691"/>
          </a:xfrm>
          <a:prstGeom prst="rect">
            <a:avLst/>
          </a:prstGeom>
          <a:solidFill>
            <a:srgbClr val="0096D6"/>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00" dirty="0">
                <a:solidFill>
                  <a:schemeClr val="bg1"/>
                </a:solidFill>
                <a:latin typeface="Arial" pitchFamily="34" charset="0"/>
                <a:cs typeface="Arial" pitchFamily="34" charset="0"/>
              </a:rPr>
              <a:t>*</a:t>
            </a:r>
          </a:p>
        </p:txBody>
      </p:sp>
      <p:sp>
        <p:nvSpPr>
          <p:cNvPr id="50" name="TextBox 49"/>
          <p:cNvSpPr txBox="1"/>
          <p:nvPr/>
        </p:nvSpPr>
        <p:spPr>
          <a:xfrm>
            <a:off x="7915765" y="5199871"/>
            <a:ext cx="2376144" cy="253857"/>
          </a:xfrm>
          <a:prstGeom prst="rect">
            <a:avLst/>
          </a:prstGeom>
          <a:noFill/>
        </p:spPr>
        <p:txBody>
          <a:bodyPr wrap="square" rtlCol="0">
            <a:spAutoFit/>
          </a:bodyPr>
          <a:lstStyle/>
          <a:p>
            <a:r>
              <a:rPr lang="en-US" sz="1000" dirty="0">
                <a:latin typeface="Arial" pitchFamily="34" charset="0"/>
                <a:cs typeface="Arial" pitchFamily="34" charset="0"/>
              </a:rPr>
              <a:t>= Mixture of RBP &amp; Form Template</a:t>
            </a:r>
          </a:p>
        </p:txBody>
      </p:sp>
      <p:sp>
        <p:nvSpPr>
          <p:cNvPr id="51" name="Rectangle 50"/>
          <p:cNvSpPr/>
          <p:nvPr/>
        </p:nvSpPr>
        <p:spPr>
          <a:xfrm>
            <a:off x="7250948" y="5229278"/>
            <a:ext cx="634871" cy="174663"/>
          </a:xfrm>
          <a:prstGeom prst="rect">
            <a:avLst/>
          </a:prstGeom>
          <a:solidFill>
            <a:srgbClr val="0096D6"/>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solidFill>
                  <a:schemeClr val="bg1"/>
                </a:solidFill>
                <a:latin typeface="Arial" pitchFamily="34" charset="0"/>
                <a:cs typeface="Arial" pitchFamily="34" charset="0"/>
              </a:rPr>
              <a:t>*</a:t>
            </a:r>
          </a:p>
        </p:txBody>
      </p:sp>
      <p:sp>
        <p:nvSpPr>
          <p:cNvPr id="52" name="Rectangle 51"/>
          <p:cNvSpPr/>
          <p:nvPr/>
        </p:nvSpPr>
        <p:spPr>
          <a:xfrm>
            <a:off x="7288177" y="2269837"/>
            <a:ext cx="713867" cy="506151"/>
          </a:xfrm>
          <a:prstGeom prst="rect">
            <a:avLst/>
          </a:prstGeom>
          <a:solidFill>
            <a:srgbClr val="0096D6"/>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000" dirty="0">
              <a:solidFill>
                <a:schemeClr val="bg1"/>
              </a:solidFill>
              <a:latin typeface="Arial" pitchFamily="34" charset="0"/>
              <a:cs typeface="Arial" pitchFamily="34" charset="0"/>
            </a:endParaRPr>
          </a:p>
        </p:txBody>
      </p:sp>
      <p:sp>
        <p:nvSpPr>
          <p:cNvPr id="3" name="TextBox 2"/>
          <p:cNvSpPr txBox="1"/>
          <p:nvPr/>
        </p:nvSpPr>
        <p:spPr>
          <a:xfrm>
            <a:off x="7213931" y="2403460"/>
            <a:ext cx="862359" cy="615411"/>
          </a:xfrm>
          <a:prstGeom prst="rect">
            <a:avLst/>
          </a:prstGeom>
          <a:noFill/>
        </p:spPr>
        <p:txBody>
          <a:bodyPr wrap="square" lIns="0" tIns="0" rIns="0" bIns="0" rtlCol="0">
            <a:spAutoFit/>
          </a:bodyPr>
          <a:lstStyle/>
          <a:p>
            <a:pPr algn="ctr"/>
            <a:r>
              <a:rPr lang="en-US" sz="1000" dirty="0">
                <a:solidFill>
                  <a:schemeClr val="bg1"/>
                </a:solidFill>
                <a:latin typeface="Arial" pitchFamily="34" charset="0"/>
                <a:cs typeface="Arial" pitchFamily="34" charset="0"/>
              </a:rPr>
              <a:t>Work Force Analytics</a:t>
            </a:r>
          </a:p>
          <a:p>
            <a:pPr algn="ctr"/>
            <a:endParaRPr lang="en-US" sz="1000" dirty="0">
              <a:solidFill>
                <a:schemeClr val="bg1"/>
              </a:solidFill>
              <a:latin typeface="Arial" pitchFamily="34" charset="0"/>
              <a:cs typeface="Arial" pitchFamily="34" charset="0"/>
            </a:endParaRPr>
          </a:p>
          <a:p>
            <a:pPr algn="ctr"/>
            <a:r>
              <a:rPr lang="en-US" sz="1000" dirty="0">
                <a:latin typeface="Arial" pitchFamily="34" charset="0"/>
                <a:cs typeface="Arial" pitchFamily="34" charset="0"/>
              </a:rPr>
              <a:t>Details</a:t>
            </a:r>
          </a:p>
        </p:txBody>
      </p:sp>
      <p:sp>
        <p:nvSpPr>
          <p:cNvPr id="53" name="Rectangle 52"/>
          <p:cNvSpPr/>
          <p:nvPr/>
        </p:nvSpPr>
        <p:spPr>
          <a:xfrm>
            <a:off x="7250948" y="5488427"/>
            <a:ext cx="634871" cy="174663"/>
          </a:xfrm>
          <a:prstGeom prst="rect">
            <a:avLst/>
          </a:prstGeom>
          <a:solidFill>
            <a:srgbClr val="FFC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400" dirty="0">
              <a:solidFill>
                <a:schemeClr val="tx1"/>
              </a:solidFill>
              <a:latin typeface="Arial" pitchFamily="34" charset="0"/>
              <a:cs typeface="Arial" pitchFamily="34" charset="0"/>
            </a:endParaRPr>
          </a:p>
        </p:txBody>
      </p:sp>
      <p:sp>
        <p:nvSpPr>
          <p:cNvPr id="54" name="Rectangle 53"/>
          <p:cNvSpPr/>
          <p:nvPr/>
        </p:nvSpPr>
        <p:spPr>
          <a:xfrm>
            <a:off x="7250949" y="5483127"/>
            <a:ext cx="328313" cy="186891"/>
          </a:xfrm>
          <a:prstGeom prst="rect">
            <a:avLst/>
          </a:prstGeom>
          <a:solidFill>
            <a:srgbClr val="008FD3"/>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400" dirty="0">
              <a:solidFill>
                <a:schemeClr val="tx1"/>
              </a:solidFill>
              <a:latin typeface="Arial" pitchFamily="34" charset="0"/>
              <a:cs typeface="Arial" pitchFamily="34" charset="0"/>
            </a:endParaRPr>
          </a:p>
        </p:txBody>
      </p:sp>
      <p:sp>
        <p:nvSpPr>
          <p:cNvPr id="55" name="TextBox 54"/>
          <p:cNvSpPr txBox="1"/>
          <p:nvPr/>
        </p:nvSpPr>
        <p:spPr>
          <a:xfrm>
            <a:off x="7927498" y="5427328"/>
            <a:ext cx="2376144" cy="246164"/>
          </a:xfrm>
          <a:prstGeom prst="rect">
            <a:avLst/>
          </a:prstGeom>
          <a:noFill/>
        </p:spPr>
        <p:txBody>
          <a:bodyPr wrap="square" rtlCol="0">
            <a:spAutoFit/>
          </a:bodyPr>
          <a:lstStyle/>
          <a:p>
            <a:r>
              <a:rPr lang="en-US" sz="1000" dirty="0">
                <a:latin typeface="Arial" pitchFamily="34" charset="0"/>
                <a:cs typeface="Arial" pitchFamily="34" charset="0"/>
              </a:rPr>
              <a:t>= Either RBP or WFA Permissions</a:t>
            </a:r>
          </a:p>
        </p:txBody>
      </p:sp>
      <p:sp>
        <p:nvSpPr>
          <p:cNvPr id="56" name="Rectangle 55"/>
          <p:cNvSpPr/>
          <p:nvPr/>
        </p:nvSpPr>
        <p:spPr>
          <a:xfrm>
            <a:off x="5124806" y="4074226"/>
            <a:ext cx="767632" cy="144905"/>
          </a:xfrm>
          <a:prstGeom prst="rect">
            <a:avLst/>
          </a:prstGeom>
          <a:solidFill>
            <a:srgbClr val="0096D6"/>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00" dirty="0">
                <a:solidFill>
                  <a:schemeClr val="bg1"/>
                </a:solidFill>
                <a:latin typeface="Arial" pitchFamily="34" charset="0"/>
                <a:cs typeface="Arial" pitchFamily="34" charset="0"/>
              </a:rPr>
              <a:t>*</a:t>
            </a:r>
          </a:p>
        </p:txBody>
      </p:sp>
      <p:sp>
        <p:nvSpPr>
          <p:cNvPr id="61" name="Freeform: Shape 60"/>
          <p:cNvSpPr/>
          <p:nvPr/>
        </p:nvSpPr>
        <p:spPr bwMode="gray">
          <a:xfrm>
            <a:off x="8616292" y="2215562"/>
            <a:ext cx="1613274" cy="1075516"/>
          </a:xfrm>
          <a:custGeom>
            <a:avLst/>
            <a:gdLst>
              <a:gd name="connsiteX0" fmla="*/ 763793 w 1613647"/>
              <a:gd name="connsiteY0" fmla="*/ 21516 h 1075765"/>
              <a:gd name="connsiteX1" fmla="*/ 763793 w 1613647"/>
              <a:gd name="connsiteY1" fmla="*/ 21516 h 1075765"/>
              <a:gd name="connsiteX2" fmla="*/ 484094 w 1613647"/>
              <a:gd name="connsiteY2" fmla="*/ 32273 h 1075765"/>
              <a:gd name="connsiteX3" fmla="*/ 441064 w 1613647"/>
              <a:gd name="connsiteY3" fmla="*/ 43031 h 1075765"/>
              <a:gd name="connsiteX4" fmla="*/ 365760 w 1613647"/>
              <a:gd name="connsiteY4" fmla="*/ 64546 h 1075765"/>
              <a:gd name="connsiteX5" fmla="*/ 301214 w 1613647"/>
              <a:gd name="connsiteY5" fmla="*/ 75304 h 1075765"/>
              <a:gd name="connsiteX6" fmla="*/ 247426 w 1613647"/>
              <a:gd name="connsiteY6" fmla="*/ 86061 h 1075765"/>
              <a:gd name="connsiteX7" fmla="*/ 204396 w 1613647"/>
              <a:gd name="connsiteY7" fmla="*/ 96819 h 1075765"/>
              <a:gd name="connsiteX8" fmla="*/ 161365 w 1613647"/>
              <a:gd name="connsiteY8" fmla="*/ 118334 h 1075765"/>
              <a:gd name="connsiteX9" fmla="*/ 118334 w 1613647"/>
              <a:gd name="connsiteY9" fmla="*/ 129092 h 1075765"/>
              <a:gd name="connsiteX10" fmla="*/ 0 w 1613647"/>
              <a:gd name="connsiteY10" fmla="*/ 204396 h 1075765"/>
              <a:gd name="connsiteX11" fmla="*/ 21516 w 1613647"/>
              <a:gd name="connsiteY11" fmla="*/ 322730 h 1075765"/>
              <a:gd name="connsiteX12" fmla="*/ 43031 w 1613647"/>
              <a:gd name="connsiteY12" fmla="*/ 387276 h 1075765"/>
              <a:gd name="connsiteX13" fmla="*/ 75304 w 1613647"/>
              <a:gd name="connsiteY13" fmla="*/ 462579 h 1075765"/>
              <a:gd name="connsiteX14" fmla="*/ 86061 w 1613647"/>
              <a:gd name="connsiteY14" fmla="*/ 516367 h 1075765"/>
              <a:gd name="connsiteX15" fmla="*/ 139850 w 1613647"/>
              <a:gd name="connsiteY15" fmla="*/ 666974 h 1075765"/>
              <a:gd name="connsiteX16" fmla="*/ 150607 w 1613647"/>
              <a:gd name="connsiteY16" fmla="*/ 720763 h 1075765"/>
              <a:gd name="connsiteX17" fmla="*/ 182880 w 1613647"/>
              <a:gd name="connsiteY17" fmla="*/ 763793 h 1075765"/>
              <a:gd name="connsiteX18" fmla="*/ 204396 w 1613647"/>
              <a:gd name="connsiteY18" fmla="*/ 796066 h 1075765"/>
              <a:gd name="connsiteX19" fmla="*/ 279699 w 1613647"/>
              <a:gd name="connsiteY19" fmla="*/ 839097 h 1075765"/>
              <a:gd name="connsiteX20" fmla="*/ 344245 w 1613647"/>
              <a:gd name="connsiteY20" fmla="*/ 925158 h 1075765"/>
              <a:gd name="connsiteX21" fmla="*/ 398033 w 1613647"/>
              <a:gd name="connsiteY21" fmla="*/ 957431 h 1075765"/>
              <a:gd name="connsiteX22" fmla="*/ 462579 w 1613647"/>
              <a:gd name="connsiteY22" fmla="*/ 1000461 h 1075765"/>
              <a:gd name="connsiteX23" fmla="*/ 580913 w 1613647"/>
              <a:gd name="connsiteY23" fmla="*/ 1021977 h 1075765"/>
              <a:gd name="connsiteX24" fmla="*/ 645459 w 1613647"/>
              <a:gd name="connsiteY24" fmla="*/ 1043492 h 1075765"/>
              <a:gd name="connsiteX25" fmla="*/ 720763 w 1613647"/>
              <a:gd name="connsiteY25" fmla="*/ 1075765 h 1075765"/>
              <a:gd name="connsiteX26" fmla="*/ 946673 w 1613647"/>
              <a:gd name="connsiteY26" fmla="*/ 1065007 h 1075765"/>
              <a:gd name="connsiteX27" fmla="*/ 1011219 w 1613647"/>
              <a:gd name="connsiteY27" fmla="*/ 1000461 h 1075765"/>
              <a:gd name="connsiteX28" fmla="*/ 1043492 w 1613647"/>
              <a:gd name="connsiteY28" fmla="*/ 914400 h 1075765"/>
              <a:gd name="connsiteX29" fmla="*/ 1054250 w 1613647"/>
              <a:gd name="connsiteY29" fmla="*/ 871370 h 1075765"/>
              <a:gd name="connsiteX30" fmla="*/ 1065007 w 1613647"/>
              <a:gd name="connsiteY30" fmla="*/ 839097 h 1075765"/>
              <a:gd name="connsiteX31" fmla="*/ 1054250 w 1613647"/>
              <a:gd name="connsiteY31" fmla="*/ 645459 h 1075765"/>
              <a:gd name="connsiteX32" fmla="*/ 1032734 w 1613647"/>
              <a:gd name="connsiteY32" fmla="*/ 494852 h 1075765"/>
              <a:gd name="connsiteX33" fmla="*/ 1021977 w 1613647"/>
              <a:gd name="connsiteY33" fmla="*/ 462579 h 1075765"/>
              <a:gd name="connsiteX34" fmla="*/ 1011219 w 1613647"/>
              <a:gd name="connsiteY34" fmla="*/ 408791 h 1075765"/>
              <a:gd name="connsiteX35" fmla="*/ 978946 w 1613647"/>
              <a:gd name="connsiteY35" fmla="*/ 344245 h 1075765"/>
              <a:gd name="connsiteX36" fmla="*/ 935916 w 1613647"/>
              <a:gd name="connsiteY36" fmla="*/ 204396 h 1075765"/>
              <a:gd name="connsiteX37" fmla="*/ 914400 w 1613647"/>
              <a:gd name="connsiteY37" fmla="*/ 182880 h 1075765"/>
              <a:gd name="connsiteX38" fmla="*/ 892885 w 1613647"/>
              <a:gd name="connsiteY38" fmla="*/ 139850 h 1075765"/>
              <a:gd name="connsiteX39" fmla="*/ 871370 w 1613647"/>
              <a:gd name="connsiteY39" fmla="*/ 107577 h 1075765"/>
              <a:gd name="connsiteX40" fmla="*/ 817581 w 1613647"/>
              <a:gd name="connsiteY40" fmla="*/ 53789 h 1075765"/>
              <a:gd name="connsiteX41" fmla="*/ 806824 w 1613647"/>
              <a:gd name="connsiteY41" fmla="*/ 53789 h 1075765"/>
              <a:gd name="connsiteX42" fmla="*/ 1613647 w 1613647"/>
              <a:gd name="connsiteY42" fmla="*/ 398033 h 1075765"/>
              <a:gd name="connsiteX43" fmla="*/ 1592132 w 1613647"/>
              <a:gd name="connsiteY43" fmla="*/ 0 h 1075765"/>
              <a:gd name="connsiteX44" fmla="*/ 1506071 w 1613647"/>
              <a:gd name="connsiteY44" fmla="*/ 290457 h 1075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613647" h="1075765">
                <a:moveTo>
                  <a:pt x="763793" y="21516"/>
                </a:moveTo>
                <a:lnTo>
                  <a:pt x="763793" y="21516"/>
                </a:lnTo>
                <a:cubicBezTo>
                  <a:pt x="670560" y="25102"/>
                  <a:pt x="577189" y="26067"/>
                  <a:pt x="484094" y="32273"/>
                </a:cubicBezTo>
                <a:cubicBezTo>
                  <a:pt x="469342" y="33256"/>
                  <a:pt x="455328" y="39141"/>
                  <a:pt x="441064" y="43031"/>
                </a:cubicBezTo>
                <a:cubicBezTo>
                  <a:pt x="415878" y="49900"/>
                  <a:pt x="391197" y="58676"/>
                  <a:pt x="365760" y="64546"/>
                </a:cubicBezTo>
                <a:cubicBezTo>
                  <a:pt x="344506" y="69451"/>
                  <a:pt x="322674" y="71402"/>
                  <a:pt x="301214" y="75304"/>
                </a:cubicBezTo>
                <a:cubicBezTo>
                  <a:pt x="283225" y="78575"/>
                  <a:pt x="265275" y="82095"/>
                  <a:pt x="247426" y="86061"/>
                </a:cubicBezTo>
                <a:cubicBezTo>
                  <a:pt x="232993" y="89268"/>
                  <a:pt x="218239" y="91628"/>
                  <a:pt x="204396" y="96819"/>
                </a:cubicBezTo>
                <a:cubicBezTo>
                  <a:pt x="189380" y="102450"/>
                  <a:pt x="176381" y="112703"/>
                  <a:pt x="161365" y="118334"/>
                </a:cubicBezTo>
                <a:cubicBezTo>
                  <a:pt x="147521" y="123525"/>
                  <a:pt x="131982" y="123405"/>
                  <a:pt x="118334" y="129092"/>
                </a:cubicBezTo>
                <a:cubicBezTo>
                  <a:pt x="32904" y="164688"/>
                  <a:pt x="48198" y="156198"/>
                  <a:pt x="0" y="204396"/>
                </a:cubicBezTo>
                <a:cubicBezTo>
                  <a:pt x="7172" y="243841"/>
                  <a:pt x="12333" y="283704"/>
                  <a:pt x="21516" y="322730"/>
                </a:cubicBezTo>
                <a:cubicBezTo>
                  <a:pt x="26710" y="344806"/>
                  <a:pt x="35859" y="365761"/>
                  <a:pt x="43031" y="387276"/>
                </a:cubicBezTo>
                <a:cubicBezTo>
                  <a:pt x="58859" y="434759"/>
                  <a:pt x="48720" y="409411"/>
                  <a:pt x="75304" y="462579"/>
                </a:cubicBezTo>
                <a:cubicBezTo>
                  <a:pt x="78890" y="480508"/>
                  <a:pt x="81038" y="498786"/>
                  <a:pt x="86061" y="516367"/>
                </a:cubicBezTo>
                <a:cubicBezTo>
                  <a:pt x="105252" y="583535"/>
                  <a:pt x="116592" y="608831"/>
                  <a:pt x="139850" y="666974"/>
                </a:cubicBezTo>
                <a:cubicBezTo>
                  <a:pt x="143436" y="684904"/>
                  <a:pt x="143181" y="704054"/>
                  <a:pt x="150607" y="720763"/>
                </a:cubicBezTo>
                <a:cubicBezTo>
                  <a:pt x="157889" y="737147"/>
                  <a:pt x="172459" y="749203"/>
                  <a:pt x="182880" y="763793"/>
                </a:cubicBezTo>
                <a:cubicBezTo>
                  <a:pt x="190395" y="774314"/>
                  <a:pt x="195254" y="786924"/>
                  <a:pt x="204396" y="796066"/>
                </a:cubicBezTo>
                <a:cubicBezTo>
                  <a:pt x="236960" y="828630"/>
                  <a:pt x="242774" y="826788"/>
                  <a:pt x="279699" y="839097"/>
                </a:cubicBezTo>
                <a:cubicBezTo>
                  <a:pt x="301214" y="867784"/>
                  <a:pt x="313496" y="906709"/>
                  <a:pt x="344245" y="925158"/>
                </a:cubicBezTo>
                <a:cubicBezTo>
                  <a:pt x="362174" y="935916"/>
                  <a:pt x="380393" y="946205"/>
                  <a:pt x="398033" y="957431"/>
                </a:cubicBezTo>
                <a:cubicBezTo>
                  <a:pt x="419849" y="971314"/>
                  <a:pt x="437073" y="996210"/>
                  <a:pt x="462579" y="1000461"/>
                </a:cubicBezTo>
                <a:cubicBezTo>
                  <a:pt x="483668" y="1003976"/>
                  <a:pt x="557284" y="1015533"/>
                  <a:pt x="580913" y="1021977"/>
                </a:cubicBezTo>
                <a:cubicBezTo>
                  <a:pt x="602793" y="1027944"/>
                  <a:pt x="624402" y="1035069"/>
                  <a:pt x="645459" y="1043492"/>
                </a:cubicBezTo>
                <a:cubicBezTo>
                  <a:pt x="778411" y="1096672"/>
                  <a:pt x="616865" y="1041131"/>
                  <a:pt x="720763" y="1075765"/>
                </a:cubicBezTo>
                <a:lnTo>
                  <a:pt x="946673" y="1065007"/>
                </a:lnTo>
                <a:cubicBezTo>
                  <a:pt x="976126" y="1057371"/>
                  <a:pt x="1011219" y="1000461"/>
                  <a:pt x="1011219" y="1000461"/>
                </a:cubicBezTo>
                <a:cubicBezTo>
                  <a:pt x="1038833" y="890011"/>
                  <a:pt x="1001301" y="1026909"/>
                  <a:pt x="1043492" y="914400"/>
                </a:cubicBezTo>
                <a:cubicBezTo>
                  <a:pt x="1048683" y="900557"/>
                  <a:pt x="1050188" y="885586"/>
                  <a:pt x="1054250" y="871370"/>
                </a:cubicBezTo>
                <a:cubicBezTo>
                  <a:pt x="1057365" y="860467"/>
                  <a:pt x="1061421" y="849855"/>
                  <a:pt x="1065007" y="839097"/>
                </a:cubicBezTo>
                <a:cubicBezTo>
                  <a:pt x="1061421" y="774551"/>
                  <a:pt x="1059025" y="709928"/>
                  <a:pt x="1054250" y="645459"/>
                </a:cubicBezTo>
                <a:cubicBezTo>
                  <a:pt x="1050726" y="597891"/>
                  <a:pt x="1044650" y="542516"/>
                  <a:pt x="1032734" y="494852"/>
                </a:cubicBezTo>
                <a:cubicBezTo>
                  <a:pt x="1029984" y="483851"/>
                  <a:pt x="1024727" y="473580"/>
                  <a:pt x="1021977" y="462579"/>
                </a:cubicBezTo>
                <a:cubicBezTo>
                  <a:pt x="1017542" y="444840"/>
                  <a:pt x="1017639" y="425911"/>
                  <a:pt x="1011219" y="408791"/>
                </a:cubicBezTo>
                <a:cubicBezTo>
                  <a:pt x="977494" y="318858"/>
                  <a:pt x="998985" y="431080"/>
                  <a:pt x="978946" y="344245"/>
                </a:cubicBezTo>
                <a:cubicBezTo>
                  <a:pt x="959281" y="259032"/>
                  <a:pt x="976165" y="254707"/>
                  <a:pt x="935916" y="204396"/>
                </a:cubicBezTo>
                <a:cubicBezTo>
                  <a:pt x="929580" y="196476"/>
                  <a:pt x="920026" y="191319"/>
                  <a:pt x="914400" y="182880"/>
                </a:cubicBezTo>
                <a:cubicBezTo>
                  <a:pt x="905505" y="169537"/>
                  <a:pt x="900841" y="153773"/>
                  <a:pt x="892885" y="139850"/>
                </a:cubicBezTo>
                <a:cubicBezTo>
                  <a:pt x="886470" y="128624"/>
                  <a:pt x="877785" y="118803"/>
                  <a:pt x="871370" y="107577"/>
                </a:cubicBezTo>
                <a:cubicBezTo>
                  <a:pt x="844083" y="59825"/>
                  <a:pt x="865563" y="65784"/>
                  <a:pt x="817581" y="53789"/>
                </a:cubicBezTo>
                <a:cubicBezTo>
                  <a:pt x="814102" y="52919"/>
                  <a:pt x="810410" y="53789"/>
                  <a:pt x="806824" y="53789"/>
                </a:cubicBezTo>
                <a:lnTo>
                  <a:pt x="1613647" y="398033"/>
                </a:lnTo>
                <a:lnTo>
                  <a:pt x="1592132" y="0"/>
                </a:lnTo>
                <a:lnTo>
                  <a:pt x="1506071" y="290457"/>
                </a:lnTo>
              </a:path>
            </a:pathLst>
          </a:custGeom>
          <a:noFill/>
          <a:ln w="6350" algn="ctr">
            <a:noFill/>
            <a:miter lim="800000"/>
            <a:headEnd/>
            <a:tailEnd/>
          </a:ln>
        </p:spPr>
        <p:txBody>
          <a:bodyPr rtlCol="0" anchor="ctr"/>
          <a:lstStyle/>
          <a:p>
            <a:pPr algn="ctr"/>
            <a:endParaRPr lang="en-US"/>
          </a:p>
        </p:txBody>
      </p:sp>
      <p:sp>
        <p:nvSpPr>
          <p:cNvPr id="62" name="Rectangle 61"/>
          <p:cNvSpPr/>
          <p:nvPr/>
        </p:nvSpPr>
        <p:spPr>
          <a:xfrm>
            <a:off x="6913562" y="4048279"/>
            <a:ext cx="745714" cy="135357"/>
          </a:xfrm>
          <a:prstGeom prst="rect">
            <a:avLst/>
          </a:prstGeom>
          <a:solidFill>
            <a:srgbClr val="0096D6"/>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00" dirty="0">
                <a:solidFill>
                  <a:schemeClr val="bg1"/>
                </a:solidFill>
                <a:latin typeface="Arial" pitchFamily="34" charset="0"/>
                <a:cs typeface="Arial" pitchFamily="34" charset="0"/>
              </a:rPr>
              <a:t>*</a:t>
            </a:r>
          </a:p>
        </p:txBody>
      </p:sp>
    </p:spTree>
    <p:extLst>
      <p:ext uri="{BB962C8B-B14F-4D97-AF65-F5344CB8AC3E}">
        <p14:creationId xmlns:p14="http://schemas.microsoft.com/office/powerpoint/2010/main" val="9456829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1"/>
          <p:cNvSpPr>
            <a:spLocks noGrp="1"/>
          </p:cNvSpPr>
          <p:nvPr>
            <p:ph type="title"/>
          </p:nvPr>
        </p:nvSpPr>
        <p:spPr>
          <a:xfrm>
            <a:off x="354240" y="380070"/>
            <a:ext cx="10513166" cy="738322"/>
          </a:xfrm>
        </p:spPr>
        <p:txBody>
          <a:bodyPr/>
          <a:lstStyle/>
          <a:p>
            <a:r>
              <a:rPr lang="en-US" dirty="0"/>
              <a:t>Leading Practices – Permission Framework</a:t>
            </a:r>
            <a:br>
              <a:rPr lang="en-US" dirty="0"/>
            </a:br>
            <a:r>
              <a:rPr lang="en-US" b="0" dirty="0">
                <a:solidFill>
                  <a:schemeClr val="bg1">
                    <a:lumMod val="50000"/>
                  </a:schemeClr>
                </a:solidFill>
              </a:rPr>
              <a:t>Planning and Preparation</a:t>
            </a:r>
          </a:p>
        </p:txBody>
      </p:sp>
      <p:sp>
        <p:nvSpPr>
          <p:cNvPr id="66" name="Text Placeholder 3"/>
          <p:cNvSpPr txBox="1">
            <a:spLocks/>
          </p:cNvSpPr>
          <p:nvPr/>
        </p:nvSpPr>
        <p:spPr>
          <a:xfrm>
            <a:off x="354240" y="1672715"/>
            <a:ext cx="10858937" cy="4389841"/>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lvl="2" indent="0" defTabSz="913943">
              <a:spcBef>
                <a:spcPts val="600"/>
              </a:spcBef>
              <a:buSzPct val="80000"/>
              <a:buNone/>
              <a:defRPr/>
            </a:pPr>
            <a:endParaRPr lang="en-US" sz="1600"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sz="1600"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dirty="0"/>
          </a:p>
        </p:txBody>
      </p:sp>
      <p:sp>
        <p:nvSpPr>
          <p:cNvPr id="7" name="Text Placeholder 3"/>
          <p:cNvSpPr txBox="1">
            <a:spLocks/>
          </p:cNvSpPr>
          <p:nvPr/>
        </p:nvSpPr>
        <p:spPr>
          <a:xfrm>
            <a:off x="354240" y="1118392"/>
            <a:ext cx="11363846" cy="5124695"/>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342831" indent="-342831">
              <a:buFont typeface="Arial" panose="020B0604020202020204" pitchFamily="34" charset="0"/>
              <a:buChar char="•"/>
            </a:pPr>
            <a:r>
              <a:rPr lang="en-US" sz="1800" dirty="0"/>
              <a:t>Global Permission ownership and governance are very critical especially when replacing multiple local systems with one global SF system. Define named Super - and system administrators that will own Permission creation and maintenance.</a:t>
            </a:r>
            <a:r>
              <a:rPr lang="en-US" sz="1800" dirty="0">
                <a:solidFill>
                  <a:schemeClr val="dk1"/>
                </a:solidFill>
              </a:rPr>
              <a:t> </a:t>
            </a:r>
          </a:p>
          <a:p>
            <a:pPr marL="342831" indent="-342831">
              <a:buFont typeface="Arial" panose="020B0604020202020204" pitchFamily="34" charset="0"/>
              <a:buChar char="•"/>
            </a:pPr>
            <a:r>
              <a:rPr lang="en-US" sz="1800" dirty="0"/>
              <a:t>The SuccessFactors Permission Framework is very much client data dependent:</a:t>
            </a:r>
          </a:p>
          <a:p>
            <a:pPr marL="522759" lvl="1" indent="-342831">
              <a:buFont typeface="Arial" panose="020B0604020202020204" pitchFamily="34" charset="0"/>
              <a:buChar char="•"/>
            </a:pPr>
            <a:r>
              <a:rPr lang="en-US" sz="1600" dirty="0"/>
              <a:t>Employee Centric Manager, Matrix and HR relationship data are required for the Employee Centric permission model and can also be used in RBP. Ensure these reporting structures are made available according to the organizational setup </a:t>
            </a:r>
          </a:p>
          <a:p>
            <a:pPr marL="522759" lvl="1" indent="-342831">
              <a:buFont typeface="Arial" panose="020B0604020202020204" pitchFamily="34" charset="0"/>
              <a:buChar char="•"/>
            </a:pPr>
            <a:r>
              <a:rPr lang="en-US" sz="1600" dirty="0"/>
              <a:t>Define other data needed to support the required permissions and ensure data is available through Employee Central or Data Import</a:t>
            </a:r>
          </a:p>
          <a:p>
            <a:pPr marL="522759" lvl="1" indent="-342831">
              <a:buFont typeface="Arial" panose="020B0604020202020204" pitchFamily="34" charset="0"/>
              <a:buChar char="•"/>
            </a:pPr>
            <a:r>
              <a:rPr lang="en-US" sz="1600" dirty="0"/>
              <a:t>Employee data must be loaded first before creating Permission elements</a:t>
            </a:r>
          </a:p>
          <a:p>
            <a:pPr marL="342831" indent="-342831">
              <a:buFont typeface="Arial" panose="020B0604020202020204" pitchFamily="34" charset="0"/>
              <a:buChar char="•"/>
            </a:pPr>
            <a:r>
              <a:rPr lang="en-US" sz="1800" dirty="0"/>
              <a:t>Allow ample time for internal discussion to determine roles; start with the most generic roles </a:t>
            </a:r>
            <a:br>
              <a:rPr lang="en-US" sz="1800" dirty="0"/>
            </a:br>
            <a:r>
              <a:rPr lang="en-US" sz="1800" dirty="0"/>
              <a:t>(e.g., everyone, self, employee, manager and matrix manager)</a:t>
            </a:r>
          </a:p>
          <a:p>
            <a:pPr marL="342831" indent="-342831">
              <a:buFont typeface="Arial" panose="020B0604020202020204" pitchFamily="34" charset="0"/>
              <a:buChar char="•"/>
            </a:pPr>
            <a:r>
              <a:rPr lang="en-US" sz="1800" dirty="0"/>
              <a:t>Discuss HR role specification early in the project, as they typically depend on specific data fields.</a:t>
            </a:r>
            <a:br>
              <a:rPr lang="en-US" sz="1800" dirty="0"/>
            </a:br>
            <a:r>
              <a:rPr lang="en-US" sz="1800" dirty="0"/>
              <a:t>Creating HR specific roles is often depending of “real” customer data being available though.</a:t>
            </a:r>
          </a:p>
          <a:p>
            <a:pPr marL="342831" indent="-342831">
              <a:buFont typeface="Arial" panose="020B0604020202020204" pitchFamily="34" charset="0"/>
              <a:buChar char="•"/>
            </a:pPr>
            <a:r>
              <a:rPr lang="en-US" sz="1800" dirty="0"/>
              <a:t>Use the SF permission workbook or leverage an own tool for Planning permissions</a:t>
            </a:r>
            <a:r>
              <a:rPr lang="en-US" sz="1800" dirty="0">
                <a:solidFill>
                  <a:srgbClr val="FF0000"/>
                </a:solidFill>
              </a:rPr>
              <a:t>.  </a:t>
            </a:r>
          </a:p>
          <a:p>
            <a:pPr marL="342831" indent="-342831">
              <a:buFont typeface="Arial" panose="020B0604020202020204" pitchFamily="34" charset="0"/>
              <a:buChar char="•"/>
            </a:pPr>
            <a:endParaRPr lang="en-US" sz="1800" dirty="0"/>
          </a:p>
          <a:p>
            <a:pPr marL="342831" indent="-342831">
              <a:buFont typeface="Arial" panose="020B0604020202020204" pitchFamily="34" charset="0"/>
              <a:buChar char="•"/>
            </a:pPr>
            <a:endParaRPr lang="en-US" dirty="0"/>
          </a:p>
          <a:p>
            <a:pPr marL="342831" indent="-342831">
              <a:buFont typeface="Arial" panose="020B0604020202020204" pitchFamily="34" charset="0"/>
              <a:buChar char="•"/>
            </a:pPr>
            <a:endParaRPr lang="en-US" dirty="0"/>
          </a:p>
        </p:txBody>
      </p:sp>
      <p:sp>
        <p:nvSpPr>
          <p:cNvPr id="8" name="Frame 7"/>
          <p:cNvSpPr/>
          <p:nvPr/>
        </p:nvSpPr>
        <p:spPr bwMode="gray">
          <a:xfrm>
            <a:off x="10188083" y="380070"/>
            <a:ext cx="605720" cy="605720"/>
          </a:xfrm>
          <a:prstGeom prst="frame">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nl-NL" sz="1800" kern="0" dirty="0">
                <a:ea typeface="Arial Unicode MS" pitchFamily="34" charset="-128"/>
                <a:cs typeface="Arial Unicode MS" pitchFamily="34" charset="-128"/>
              </a:rPr>
              <a:t>2</a:t>
            </a:r>
          </a:p>
        </p:txBody>
      </p:sp>
    </p:spTree>
    <p:extLst>
      <p:ext uri="{BB962C8B-B14F-4D97-AF65-F5344CB8AC3E}">
        <p14:creationId xmlns:p14="http://schemas.microsoft.com/office/powerpoint/2010/main" val="16832215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1"/>
          <p:cNvSpPr>
            <a:spLocks noGrp="1"/>
          </p:cNvSpPr>
          <p:nvPr>
            <p:ph type="title"/>
          </p:nvPr>
        </p:nvSpPr>
        <p:spPr>
          <a:xfrm>
            <a:off x="354240" y="380070"/>
            <a:ext cx="10513166" cy="738322"/>
          </a:xfrm>
        </p:spPr>
        <p:txBody>
          <a:bodyPr/>
          <a:lstStyle/>
          <a:p>
            <a:r>
              <a:rPr lang="en-US" dirty="0"/>
              <a:t>Leading Practices – Permission Framework</a:t>
            </a:r>
            <a:br>
              <a:rPr lang="en-US" dirty="0"/>
            </a:br>
            <a:r>
              <a:rPr lang="en-US" b="0" dirty="0">
                <a:solidFill>
                  <a:schemeClr val="bg1">
                    <a:lumMod val="50000"/>
                  </a:schemeClr>
                </a:solidFill>
              </a:rPr>
              <a:t>Setup Permissions (RBP)</a:t>
            </a:r>
          </a:p>
        </p:txBody>
      </p:sp>
      <p:sp>
        <p:nvSpPr>
          <p:cNvPr id="66" name="Text Placeholder 3"/>
          <p:cNvSpPr txBox="1">
            <a:spLocks/>
          </p:cNvSpPr>
          <p:nvPr/>
        </p:nvSpPr>
        <p:spPr>
          <a:xfrm>
            <a:off x="325337" y="1687695"/>
            <a:ext cx="10858937" cy="4389841"/>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lvl="2" indent="0" defTabSz="913943">
              <a:spcBef>
                <a:spcPts val="600"/>
              </a:spcBef>
              <a:buSzPct val="80000"/>
              <a:buNone/>
              <a:defRPr/>
            </a:pPr>
            <a:endParaRPr lang="en-US" sz="1600"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sz="1600"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dirty="0"/>
          </a:p>
        </p:txBody>
      </p:sp>
      <p:sp>
        <p:nvSpPr>
          <p:cNvPr id="7" name="Text Placeholder 3"/>
          <p:cNvSpPr txBox="1">
            <a:spLocks/>
          </p:cNvSpPr>
          <p:nvPr/>
        </p:nvSpPr>
        <p:spPr>
          <a:xfrm>
            <a:off x="354240" y="1918163"/>
            <a:ext cx="11363846" cy="4589650"/>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342831" indent="-342831">
              <a:buFont typeface="Arial" panose="020B0604020202020204" pitchFamily="34" charset="0"/>
              <a:buChar char="•"/>
            </a:pPr>
            <a:r>
              <a:rPr lang="en-US" sz="1600" dirty="0"/>
              <a:t>Start defining the Permission Basic Roles first including the most common settings for all users.</a:t>
            </a:r>
            <a:br>
              <a:rPr lang="en-US" sz="1600" dirty="0"/>
            </a:br>
            <a:r>
              <a:rPr lang="en-US" sz="1600" dirty="0"/>
              <a:t>This is expected to be the Role Everyone, Employee, Manager, HR and Administrator</a:t>
            </a:r>
          </a:p>
          <a:p>
            <a:pPr marL="342831" indent="-342831" fontAlgn="base">
              <a:spcAft>
                <a:spcPct val="0"/>
              </a:spcAft>
              <a:buFont typeface="Arial" panose="020B0604020202020204" pitchFamily="34" charset="0"/>
              <a:buChar char="•"/>
            </a:pPr>
            <a:r>
              <a:rPr lang="en-US" sz="1600" dirty="0"/>
              <a:t>Avoid Duplication of permissions across roles</a:t>
            </a:r>
          </a:p>
          <a:p>
            <a:pPr marL="522759" lvl="1" indent="-342831" fontAlgn="base">
              <a:spcAft>
                <a:spcPct val="0"/>
              </a:spcAft>
              <a:buFont typeface="Arial" panose="020B0604020202020204" pitchFamily="34" charset="0"/>
              <a:buChar char="•"/>
            </a:pPr>
            <a:r>
              <a:rPr lang="en-US" altLang="ja-JP" sz="1400" dirty="0"/>
              <a:t>If a permission has been granted to everyone, it never needs to be repeated again in another role.</a:t>
            </a:r>
          </a:p>
          <a:p>
            <a:pPr marL="522759" lvl="1" indent="-342831" fontAlgn="base">
              <a:spcAft>
                <a:spcPct val="0"/>
              </a:spcAft>
              <a:buFont typeface="Arial" panose="020B0604020202020204" pitchFamily="34" charset="0"/>
              <a:buChar char="•"/>
            </a:pPr>
            <a:r>
              <a:rPr lang="en-US" altLang="ja-JP" sz="1400" dirty="0"/>
              <a:t>Excessive duplication can result in slower system response times, as well as make it more difficult to locate/resolve permissions issues quickly.</a:t>
            </a:r>
          </a:p>
          <a:p>
            <a:pPr marL="522759" lvl="1" indent="-342831" fontAlgn="base">
              <a:spcAft>
                <a:spcPct val="0"/>
              </a:spcAft>
              <a:buFont typeface="Arial" panose="020B0604020202020204" pitchFamily="34" charset="0"/>
              <a:buChar char="•"/>
            </a:pPr>
            <a:r>
              <a:rPr lang="en-US" altLang="ja-JP" sz="1400" dirty="0"/>
              <a:t>A user</a:t>
            </a:r>
            <a:r>
              <a:rPr lang="en-US" sz="1400" dirty="0"/>
              <a:t> in multiple groups gets the combined permissions of all groups they are a member of.</a:t>
            </a:r>
          </a:p>
          <a:p>
            <a:pPr marL="342831" indent="-342831">
              <a:buFont typeface="Arial" panose="020B0604020202020204" pitchFamily="34" charset="0"/>
              <a:buChar char="•"/>
            </a:pPr>
            <a:r>
              <a:rPr lang="en-US" sz="1600" dirty="0"/>
              <a:t>Naming Conventions </a:t>
            </a:r>
          </a:p>
          <a:p>
            <a:pPr marL="522759" lvl="1" indent="-342831">
              <a:buFont typeface="Arial" panose="020B0604020202020204" pitchFamily="34" charset="0"/>
              <a:buChar char="•"/>
            </a:pPr>
            <a:r>
              <a:rPr lang="en-US" sz="1400" dirty="0"/>
              <a:t>Ensure the Role Names are clear and represent the purpose</a:t>
            </a:r>
          </a:p>
          <a:p>
            <a:pPr marL="522759" lvl="1" indent="-342831">
              <a:buFont typeface="Arial" panose="020B0604020202020204" pitchFamily="34" charset="0"/>
              <a:buChar char="•"/>
            </a:pPr>
            <a:r>
              <a:rPr lang="en-US" sz="1400" dirty="0"/>
              <a:t>When establishing Groups, include ‘Granted’ and “Target” at the beginning of each group name to facilitate searching and understanding purpose</a:t>
            </a:r>
          </a:p>
        </p:txBody>
      </p:sp>
      <p:sp>
        <p:nvSpPr>
          <p:cNvPr id="6" name="Frame 5"/>
          <p:cNvSpPr/>
          <p:nvPr/>
        </p:nvSpPr>
        <p:spPr bwMode="gray">
          <a:xfrm>
            <a:off x="10188083" y="380070"/>
            <a:ext cx="605720" cy="605720"/>
          </a:xfrm>
          <a:prstGeom prst="frame">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nl-NL" sz="1800" kern="0" dirty="0">
                <a:ea typeface="Arial Unicode MS" pitchFamily="34" charset="-128"/>
                <a:cs typeface="Arial Unicode MS" pitchFamily="34" charset="-128"/>
              </a:rPr>
              <a:t>3a</a:t>
            </a:r>
          </a:p>
        </p:txBody>
      </p:sp>
    </p:spTree>
    <p:extLst>
      <p:ext uri="{BB962C8B-B14F-4D97-AF65-F5344CB8AC3E}">
        <p14:creationId xmlns:p14="http://schemas.microsoft.com/office/powerpoint/2010/main" val="17117506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gray">
          <a:xfrm>
            <a:off x="308530" y="378852"/>
            <a:ext cx="10513166" cy="738322"/>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t>Leading Practices</a:t>
            </a:r>
            <a:br>
              <a:rPr lang="en-US" dirty="0"/>
            </a:br>
            <a:r>
              <a:rPr lang="en-US" b="0" dirty="0">
                <a:solidFill>
                  <a:schemeClr val="bg1">
                    <a:lumMod val="50000"/>
                  </a:schemeClr>
                </a:solidFill>
              </a:rPr>
              <a:t>Example for RBP naming conventions</a:t>
            </a:r>
            <a:endParaRPr lang="en-US" b="0" dirty="0">
              <a:solidFill>
                <a:srgbClr val="FF0000"/>
              </a:solidFill>
            </a:endParaRPr>
          </a:p>
        </p:txBody>
      </p:sp>
      <p:pic>
        <p:nvPicPr>
          <p:cNvPr id="10" name="Picture 9">
            <a:extLst>
              <a:ext uri="{FF2B5EF4-FFF2-40B4-BE49-F238E27FC236}">
                <a16:creationId xmlns:a16="http://schemas.microsoft.com/office/drawing/2014/main" id="{00000000-0008-0000-0B00-000002000000}"/>
              </a:ext>
            </a:extLst>
          </p:cNvPr>
          <p:cNvPicPr>
            <a:picLocks noChangeAspect="1"/>
          </p:cNvPicPr>
          <p:nvPr/>
        </p:nvPicPr>
        <p:blipFill>
          <a:blip r:embed="rId3"/>
          <a:stretch>
            <a:fillRect/>
          </a:stretch>
        </p:blipFill>
        <p:spPr>
          <a:xfrm>
            <a:off x="308531" y="1248481"/>
            <a:ext cx="8409006" cy="2990158"/>
          </a:xfrm>
          <a:prstGeom prst="rect">
            <a:avLst/>
          </a:prstGeom>
        </p:spPr>
      </p:pic>
      <p:pic>
        <p:nvPicPr>
          <p:cNvPr id="11" name="Picture 10">
            <a:extLst>
              <a:ext uri="{FF2B5EF4-FFF2-40B4-BE49-F238E27FC236}">
                <a16:creationId xmlns:a16="http://schemas.microsoft.com/office/drawing/2014/main" id="{00000000-0008-0000-0B00-000005000000}"/>
              </a:ext>
            </a:extLst>
          </p:cNvPr>
          <p:cNvPicPr>
            <a:picLocks noChangeAspect="1"/>
          </p:cNvPicPr>
          <p:nvPr/>
        </p:nvPicPr>
        <p:blipFill>
          <a:blip r:embed="rId4"/>
          <a:stretch>
            <a:fillRect/>
          </a:stretch>
        </p:blipFill>
        <p:spPr>
          <a:xfrm>
            <a:off x="3917925" y="2630027"/>
            <a:ext cx="8139750" cy="4227974"/>
          </a:xfrm>
          <a:prstGeom prst="rect">
            <a:avLst/>
          </a:prstGeom>
        </p:spPr>
      </p:pic>
    </p:spTree>
    <p:extLst>
      <p:ext uri="{BB962C8B-B14F-4D97-AF65-F5344CB8AC3E}">
        <p14:creationId xmlns:p14="http://schemas.microsoft.com/office/powerpoint/2010/main" val="3620615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1"/>
          <p:cNvGrpSpPr/>
          <p:nvPr/>
        </p:nvGrpSpPr>
        <p:grpSpPr>
          <a:xfrm>
            <a:off x="2191196" y="1815804"/>
            <a:ext cx="8035660" cy="3995810"/>
            <a:chOff x="740040" y="1879601"/>
            <a:chExt cx="8035660" cy="3698032"/>
          </a:xfrm>
        </p:grpSpPr>
        <p:sp>
          <p:nvSpPr>
            <p:cNvPr id="21" name="Freeform 20"/>
            <p:cNvSpPr/>
            <p:nvPr/>
          </p:nvSpPr>
          <p:spPr>
            <a:xfrm>
              <a:off x="790840" y="1879601"/>
              <a:ext cx="7924158" cy="3698032"/>
            </a:xfrm>
            <a:custGeom>
              <a:avLst/>
              <a:gdLst>
                <a:gd name="connsiteX0" fmla="*/ 0 w 4107916"/>
                <a:gd name="connsiteY0" fmla="*/ 3667103 h 3667103"/>
                <a:gd name="connsiteX1" fmla="*/ 907111 w 4107916"/>
                <a:gd name="connsiteY1" fmla="*/ 3006247 h 3667103"/>
                <a:gd name="connsiteX2" fmla="*/ 1438418 w 4107916"/>
                <a:gd name="connsiteY2" fmla="*/ 660856 h 3667103"/>
                <a:gd name="connsiteX3" fmla="*/ 4107916 w 4107916"/>
                <a:gd name="connsiteY3" fmla="*/ 0 h 3667103"/>
                <a:gd name="connsiteX0" fmla="*/ 0 w 4107916"/>
                <a:gd name="connsiteY0" fmla="*/ 3667103 h 3667103"/>
                <a:gd name="connsiteX1" fmla="*/ 907111 w 4107916"/>
                <a:gd name="connsiteY1" fmla="*/ 3006247 h 3667103"/>
                <a:gd name="connsiteX2" fmla="*/ 1528352 w 4107916"/>
                <a:gd name="connsiteY2" fmla="*/ 742783 h 3667103"/>
                <a:gd name="connsiteX3" fmla="*/ 4107916 w 4107916"/>
                <a:gd name="connsiteY3" fmla="*/ 0 h 3667103"/>
                <a:gd name="connsiteX0" fmla="*/ 0 w 4107916"/>
                <a:gd name="connsiteY0" fmla="*/ 3667103 h 3667103"/>
                <a:gd name="connsiteX1" fmla="*/ 831014 w 4107916"/>
                <a:gd name="connsiteY1" fmla="*/ 2951629 h 3667103"/>
                <a:gd name="connsiteX2" fmla="*/ 1528352 w 4107916"/>
                <a:gd name="connsiteY2" fmla="*/ 742783 h 3667103"/>
                <a:gd name="connsiteX3" fmla="*/ 4107916 w 4107916"/>
                <a:gd name="connsiteY3" fmla="*/ 0 h 3667103"/>
                <a:gd name="connsiteX0" fmla="*/ 0 w 4107916"/>
                <a:gd name="connsiteY0" fmla="*/ 3667103 h 3667103"/>
                <a:gd name="connsiteX1" fmla="*/ 782588 w 4107916"/>
                <a:gd name="connsiteY1" fmla="*/ 2910665 h 3667103"/>
                <a:gd name="connsiteX2" fmla="*/ 1528352 w 4107916"/>
                <a:gd name="connsiteY2" fmla="*/ 742783 h 3667103"/>
                <a:gd name="connsiteX3" fmla="*/ 4107916 w 4107916"/>
                <a:gd name="connsiteY3" fmla="*/ 0 h 3667103"/>
                <a:gd name="connsiteX0" fmla="*/ 0 w 4107916"/>
                <a:gd name="connsiteY0" fmla="*/ 3667103 h 3667103"/>
                <a:gd name="connsiteX1" fmla="*/ 782588 w 4107916"/>
                <a:gd name="connsiteY1" fmla="*/ 2910665 h 3667103"/>
                <a:gd name="connsiteX2" fmla="*/ 1528352 w 4107916"/>
                <a:gd name="connsiteY2" fmla="*/ 742783 h 3667103"/>
                <a:gd name="connsiteX3" fmla="*/ 4107916 w 4107916"/>
                <a:gd name="connsiteY3" fmla="*/ 0 h 3667103"/>
                <a:gd name="connsiteX0" fmla="*/ 0 w 4466427"/>
                <a:gd name="connsiteY0" fmla="*/ 3778458 h 3778458"/>
                <a:gd name="connsiteX1" fmla="*/ 782588 w 4466427"/>
                <a:gd name="connsiteY1" fmla="*/ 3022020 h 3778458"/>
                <a:gd name="connsiteX2" fmla="*/ 1528352 w 4466427"/>
                <a:gd name="connsiteY2" fmla="*/ 854138 h 3778458"/>
                <a:gd name="connsiteX3" fmla="*/ 4036500 w 4466427"/>
                <a:gd name="connsiteY3" fmla="*/ 123797 h 3778458"/>
                <a:gd name="connsiteX4" fmla="*/ 4107916 w 4466427"/>
                <a:gd name="connsiteY4" fmla="*/ 111355 h 3778458"/>
                <a:gd name="connsiteX0" fmla="*/ 0 w 4466427"/>
                <a:gd name="connsiteY0" fmla="*/ 3693791 h 3693791"/>
                <a:gd name="connsiteX1" fmla="*/ 782588 w 4466427"/>
                <a:gd name="connsiteY1" fmla="*/ 2937353 h 3693791"/>
                <a:gd name="connsiteX2" fmla="*/ 1528352 w 4466427"/>
                <a:gd name="connsiteY2" fmla="*/ 769471 h 3693791"/>
                <a:gd name="connsiteX3" fmla="*/ 4036500 w 4466427"/>
                <a:gd name="connsiteY3" fmla="*/ 39130 h 3693791"/>
                <a:gd name="connsiteX4" fmla="*/ 4107916 w 4466427"/>
                <a:gd name="connsiteY4" fmla="*/ 534688 h 3693791"/>
                <a:gd name="connsiteX0" fmla="*/ 0 w 4107916"/>
                <a:gd name="connsiteY0" fmla="*/ 3654661 h 3654661"/>
                <a:gd name="connsiteX1" fmla="*/ 782588 w 4107916"/>
                <a:gd name="connsiteY1" fmla="*/ 2898223 h 3654661"/>
                <a:gd name="connsiteX2" fmla="*/ 1528352 w 4107916"/>
                <a:gd name="connsiteY2" fmla="*/ 730341 h 3654661"/>
                <a:gd name="connsiteX3" fmla="*/ 4036500 w 4107916"/>
                <a:gd name="connsiteY3" fmla="*/ 0 h 3654661"/>
                <a:gd name="connsiteX4" fmla="*/ 4107916 w 4107916"/>
                <a:gd name="connsiteY4" fmla="*/ 495558 h 3654661"/>
                <a:gd name="connsiteX0" fmla="*/ 0 w 4107916"/>
                <a:gd name="connsiteY0" fmla="*/ 3654661 h 4015532"/>
                <a:gd name="connsiteX1" fmla="*/ 782588 w 4107916"/>
                <a:gd name="connsiteY1" fmla="*/ 2898223 h 4015532"/>
                <a:gd name="connsiteX2" fmla="*/ 1528352 w 4107916"/>
                <a:gd name="connsiteY2" fmla="*/ 730341 h 4015532"/>
                <a:gd name="connsiteX3" fmla="*/ 4036500 w 4107916"/>
                <a:gd name="connsiteY3" fmla="*/ 0 h 4015532"/>
                <a:gd name="connsiteX4" fmla="*/ 4107916 w 4107916"/>
                <a:gd name="connsiteY4" fmla="*/ 4013458 h 4015532"/>
                <a:gd name="connsiteX0" fmla="*/ 0 w 4050915"/>
                <a:gd name="connsiteY0" fmla="*/ 3654661 h 3698032"/>
                <a:gd name="connsiteX1" fmla="*/ 782588 w 4050915"/>
                <a:gd name="connsiteY1" fmla="*/ 2898223 h 3698032"/>
                <a:gd name="connsiteX2" fmla="*/ 1528352 w 4050915"/>
                <a:gd name="connsiteY2" fmla="*/ 730341 h 3698032"/>
                <a:gd name="connsiteX3" fmla="*/ 4036500 w 4050915"/>
                <a:gd name="connsiteY3" fmla="*/ 0 h 3698032"/>
                <a:gd name="connsiteX4" fmla="*/ 4030007 w 4050915"/>
                <a:gd name="connsiteY4" fmla="*/ 3695958 h 3698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0915" h="3698032">
                  <a:moveTo>
                    <a:pt x="0" y="3654661"/>
                  </a:moveTo>
                  <a:cubicBezTo>
                    <a:pt x="333687" y="3574753"/>
                    <a:pt x="555535" y="3412919"/>
                    <a:pt x="782588" y="2898223"/>
                  </a:cubicBezTo>
                  <a:cubicBezTo>
                    <a:pt x="1009641" y="2383527"/>
                    <a:pt x="986033" y="1213378"/>
                    <a:pt x="1528352" y="730341"/>
                  </a:cubicBezTo>
                  <a:cubicBezTo>
                    <a:pt x="2070671" y="247304"/>
                    <a:pt x="3606573" y="39131"/>
                    <a:pt x="4036500" y="0"/>
                  </a:cubicBezTo>
                  <a:cubicBezTo>
                    <a:pt x="4050915" y="37070"/>
                    <a:pt x="4018104" y="3698032"/>
                    <a:pt x="4030007" y="3695958"/>
                  </a:cubicBezTo>
                </a:path>
              </a:pathLst>
            </a:custGeom>
            <a:gradFill flip="none" rotWithShape="1">
              <a:gsLst>
                <a:gs pos="0">
                  <a:schemeClr val="accent1">
                    <a:lumMod val="50000"/>
                  </a:schemeClr>
                </a:gs>
                <a:gs pos="59000">
                  <a:schemeClr val="tx1">
                    <a:alpha val="0"/>
                  </a:schemeClr>
                </a:gs>
              </a:gsLst>
              <a:lin ang="4020000" scaled="0"/>
              <a:tileRect/>
            </a:gradFill>
            <a:ln w="57150" cmpd="sng">
              <a:no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Apple Braille"/>
              </a:endParaRPr>
            </a:p>
          </p:txBody>
        </p:sp>
        <p:sp>
          <p:nvSpPr>
            <p:cNvPr id="4" name="Freeform 3"/>
            <p:cNvSpPr/>
            <p:nvPr/>
          </p:nvSpPr>
          <p:spPr>
            <a:xfrm>
              <a:off x="740040" y="1892558"/>
              <a:ext cx="8035660" cy="3667103"/>
            </a:xfrm>
            <a:custGeom>
              <a:avLst/>
              <a:gdLst>
                <a:gd name="connsiteX0" fmla="*/ 0 w 4107916"/>
                <a:gd name="connsiteY0" fmla="*/ 3667103 h 3667103"/>
                <a:gd name="connsiteX1" fmla="*/ 907111 w 4107916"/>
                <a:gd name="connsiteY1" fmla="*/ 3006247 h 3667103"/>
                <a:gd name="connsiteX2" fmla="*/ 1438418 w 4107916"/>
                <a:gd name="connsiteY2" fmla="*/ 660856 h 3667103"/>
                <a:gd name="connsiteX3" fmla="*/ 4107916 w 4107916"/>
                <a:gd name="connsiteY3" fmla="*/ 0 h 3667103"/>
                <a:gd name="connsiteX0" fmla="*/ 0 w 4107916"/>
                <a:gd name="connsiteY0" fmla="*/ 3667103 h 3667103"/>
                <a:gd name="connsiteX1" fmla="*/ 907111 w 4107916"/>
                <a:gd name="connsiteY1" fmla="*/ 3006247 h 3667103"/>
                <a:gd name="connsiteX2" fmla="*/ 1528352 w 4107916"/>
                <a:gd name="connsiteY2" fmla="*/ 742783 h 3667103"/>
                <a:gd name="connsiteX3" fmla="*/ 4107916 w 4107916"/>
                <a:gd name="connsiteY3" fmla="*/ 0 h 3667103"/>
                <a:gd name="connsiteX0" fmla="*/ 0 w 4107916"/>
                <a:gd name="connsiteY0" fmla="*/ 3667103 h 3667103"/>
                <a:gd name="connsiteX1" fmla="*/ 831014 w 4107916"/>
                <a:gd name="connsiteY1" fmla="*/ 2951629 h 3667103"/>
                <a:gd name="connsiteX2" fmla="*/ 1528352 w 4107916"/>
                <a:gd name="connsiteY2" fmla="*/ 742783 h 3667103"/>
                <a:gd name="connsiteX3" fmla="*/ 4107916 w 4107916"/>
                <a:gd name="connsiteY3" fmla="*/ 0 h 3667103"/>
                <a:gd name="connsiteX0" fmla="*/ 0 w 4107916"/>
                <a:gd name="connsiteY0" fmla="*/ 3667103 h 3667103"/>
                <a:gd name="connsiteX1" fmla="*/ 782588 w 4107916"/>
                <a:gd name="connsiteY1" fmla="*/ 2910665 h 3667103"/>
                <a:gd name="connsiteX2" fmla="*/ 1528352 w 4107916"/>
                <a:gd name="connsiteY2" fmla="*/ 742783 h 3667103"/>
                <a:gd name="connsiteX3" fmla="*/ 4107916 w 4107916"/>
                <a:gd name="connsiteY3" fmla="*/ 0 h 3667103"/>
                <a:gd name="connsiteX0" fmla="*/ 0 w 4107916"/>
                <a:gd name="connsiteY0" fmla="*/ 3667103 h 3667103"/>
                <a:gd name="connsiteX1" fmla="*/ 782588 w 4107916"/>
                <a:gd name="connsiteY1" fmla="*/ 2910665 h 3667103"/>
                <a:gd name="connsiteX2" fmla="*/ 1528352 w 4107916"/>
                <a:gd name="connsiteY2" fmla="*/ 742783 h 3667103"/>
                <a:gd name="connsiteX3" fmla="*/ 4107916 w 4107916"/>
                <a:gd name="connsiteY3" fmla="*/ 0 h 3667103"/>
              </a:gdLst>
              <a:ahLst/>
              <a:cxnLst>
                <a:cxn ang="0">
                  <a:pos x="connsiteX0" y="connsiteY0"/>
                </a:cxn>
                <a:cxn ang="0">
                  <a:pos x="connsiteX1" y="connsiteY1"/>
                </a:cxn>
                <a:cxn ang="0">
                  <a:pos x="connsiteX2" y="connsiteY2"/>
                </a:cxn>
                <a:cxn ang="0">
                  <a:pos x="connsiteX3" y="connsiteY3"/>
                </a:cxn>
              </a:cxnLst>
              <a:rect l="l" t="t" r="r" b="b"/>
              <a:pathLst>
                <a:path w="4107916" h="3667103">
                  <a:moveTo>
                    <a:pt x="0" y="3667103"/>
                  </a:moveTo>
                  <a:cubicBezTo>
                    <a:pt x="333687" y="3587195"/>
                    <a:pt x="555535" y="3425361"/>
                    <a:pt x="782588" y="2910665"/>
                  </a:cubicBezTo>
                  <a:cubicBezTo>
                    <a:pt x="1009641" y="2395969"/>
                    <a:pt x="974131" y="1227894"/>
                    <a:pt x="1528352" y="742783"/>
                  </a:cubicBezTo>
                  <a:cubicBezTo>
                    <a:pt x="2082573" y="257672"/>
                    <a:pt x="3468619" y="136058"/>
                    <a:pt x="4107916" y="0"/>
                  </a:cubicBezTo>
                </a:path>
              </a:pathLst>
            </a:custGeom>
            <a:ln w="57150" cmpd="sng">
              <a:solidFill>
                <a:schemeClr val="accent3"/>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Apple Braille"/>
              </a:endParaRPr>
            </a:p>
          </p:txBody>
        </p:sp>
      </p:grpSp>
      <p:sp>
        <p:nvSpPr>
          <p:cNvPr id="20" name="Freeform 19"/>
          <p:cNvSpPr/>
          <p:nvPr/>
        </p:nvSpPr>
        <p:spPr>
          <a:xfrm>
            <a:off x="2130120" y="2262548"/>
            <a:ext cx="7971531" cy="3206582"/>
          </a:xfrm>
          <a:custGeom>
            <a:avLst/>
            <a:gdLst>
              <a:gd name="connsiteX0" fmla="*/ 0 w 7971531"/>
              <a:gd name="connsiteY0" fmla="*/ 4376042 h 4376042"/>
              <a:gd name="connsiteX1" fmla="*/ 3143348 w 7971531"/>
              <a:gd name="connsiteY1" fmla="*/ 3596403 h 4376042"/>
              <a:gd name="connsiteX2" fmla="*/ 5243104 w 7971531"/>
              <a:gd name="connsiteY2" fmla="*/ 930538 h 4376042"/>
              <a:gd name="connsiteX3" fmla="*/ 7971531 w 7971531"/>
              <a:gd name="connsiteY3" fmla="*/ 0 h 4376042"/>
            </a:gdLst>
            <a:ahLst/>
            <a:cxnLst>
              <a:cxn ang="0">
                <a:pos x="connsiteX0" y="connsiteY0"/>
              </a:cxn>
              <a:cxn ang="0">
                <a:pos x="connsiteX1" y="connsiteY1"/>
              </a:cxn>
              <a:cxn ang="0">
                <a:pos x="connsiteX2" y="connsiteY2"/>
              </a:cxn>
              <a:cxn ang="0">
                <a:pos x="connsiteX3" y="connsiteY3"/>
              </a:cxn>
            </a:cxnLst>
            <a:rect l="l" t="t" r="r" b="b"/>
            <a:pathLst>
              <a:path w="7971531" h="4376042">
                <a:moveTo>
                  <a:pt x="0" y="4376042"/>
                </a:moveTo>
                <a:cubicBezTo>
                  <a:pt x="1134748" y="4273348"/>
                  <a:pt x="2269497" y="4170654"/>
                  <a:pt x="3143348" y="3596403"/>
                </a:cubicBezTo>
                <a:cubicBezTo>
                  <a:pt x="4017199" y="3022152"/>
                  <a:pt x="4438407" y="1529938"/>
                  <a:pt x="5243104" y="930538"/>
                </a:cubicBezTo>
                <a:cubicBezTo>
                  <a:pt x="6047801" y="331138"/>
                  <a:pt x="7971531" y="0"/>
                  <a:pt x="7971531" y="0"/>
                </a:cubicBezTo>
              </a:path>
            </a:pathLst>
          </a:custGeom>
          <a:ln w="19050" cmpd="sng">
            <a:noFill/>
            <a:prstDash val="dash"/>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Apple Braille"/>
            </a:endParaRPr>
          </a:p>
        </p:txBody>
      </p:sp>
      <p:sp>
        <p:nvSpPr>
          <p:cNvPr id="13" name="TextBox 12"/>
          <p:cNvSpPr txBox="1"/>
          <p:nvPr/>
        </p:nvSpPr>
        <p:spPr>
          <a:xfrm rot="16200000">
            <a:off x="1111506" y="3456667"/>
            <a:ext cx="1573362" cy="338554"/>
          </a:xfrm>
          <a:prstGeom prst="rect">
            <a:avLst/>
          </a:prstGeom>
          <a:noFill/>
        </p:spPr>
        <p:txBody>
          <a:bodyPr wrap="square" rtlCol="0">
            <a:spAutoFit/>
          </a:bodyPr>
          <a:lstStyle/>
          <a:p>
            <a:pPr algn="ctr"/>
            <a:r>
              <a:rPr lang="en-US" sz="1600" b="1" dirty="0">
                <a:latin typeface="Apple Braille"/>
              </a:rPr>
              <a:t>Performance</a:t>
            </a:r>
          </a:p>
        </p:txBody>
      </p:sp>
      <p:sp>
        <p:nvSpPr>
          <p:cNvPr id="16" name="TextBox 15"/>
          <p:cNvSpPr txBox="1"/>
          <p:nvPr/>
        </p:nvSpPr>
        <p:spPr>
          <a:xfrm>
            <a:off x="2067465" y="5991523"/>
            <a:ext cx="2209727" cy="338554"/>
          </a:xfrm>
          <a:prstGeom prst="rect">
            <a:avLst/>
          </a:prstGeom>
          <a:noFill/>
        </p:spPr>
        <p:txBody>
          <a:bodyPr wrap="square" rtlCol="0">
            <a:spAutoFit/>
          </a:bodyPr>
          <a:lstStyle/>
          <a:p>
            <a:r>
              <a:rPr lang="en-US" sz="1600" b="1" dirty="0">
                <a:latin typeface="Apple Braille"/>
              </a:rPr>
              <a:t>January  </a:t>
            </a:r>
          </a:p>
        </p:txBody>
      </p:sp>
      <p:cxnSp>
        <p:nvCxnSpPr>
          <p:cNvPr id="18" name="Straight Arrow Connector 17"/>
          <p:cNvCxnSpPr/>
          <p:nvPr/>
        </p:nvCxnSpPr>
        <p:spPr>
          <a:xfrm>
            <a:off x="2123368" y="5887700"/>
            <a:ext cx="7568025" cy="0"/>
          </a:xfrm>
          <a:prstGeom prst="straightConnector1">
            <a:avLst/>
          </a:prstGeom>
          <a:ln>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2136956" y="1676104"/>
            <a:ext cx="0" cy="4211597"/>
          </a:xfrm>
          <a:prstGeom prst="straightConnector1">
            <a:avLst/>
          </a:prstGeom>
          <a:ln>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6696227" y="6031254"/>
            <a:ext cx="2129357" cy="338554"/>
          </a:xfrm>
          <a:prstGeom prst="rect">
            <a:avLst/>
          </a:prstGeom>
          <a:noFill/>
        </p:spPr>
        <p:txBody>
          <a:bodyPr wrap="square" rtlCol="0">
            <a:spAutoFit/>
          </a:bodyPr>
          <a:lstStyle/>
          <a:p>
            <a:r>
              <a:rPr lang="en-US" sz="1600" b="1" dirty="0">
                <a:latin typeface="Apple Braille"/>
              </a:rPr>
              <a:t>December   January  </a:t>
            </a:r>
          </a:p>
        </p:txBody>
      </p:sp>
      <p:sp>
        <p:nvSpPr>
          <p:cNvPr id="5" name="Title 4"/>
          <p:cNvSpPr>
            <a:spLocks noGrp="1"/>
          </p:cNvSpPr>
          <p:nvPr>
            <p:ph type="title"/>
          </p:nvPr>
        </p:nvSpPr>
        <p:spPr/>
        <p:txBody>
          <a:bodyPr/>
          <a:lstStyle/>
          <a:p>
            <a:r>
              <a:rPr lang="en-US" dirty="0"/>
              <a:t>New Hire Life Cycle - HR Calendar Process Clusters</a:t>
            </a:r>
            <a:endParaRPr lang="en-GB" dirty="0"/>
          </a:p>
        </p:txBody>
      </p:sp>
      <p:sp>
        <p:nvSpPr>
          <p:cNvPr id="23" name="Round Diagonal Corner Rectangle 4"/>
          <p:cNvSpPr/>
          <p:nvPr/>
        </p:nvSpPr>
        <p:spPr bwMode="gray">
          <a:xfrm>
            <a:off x="2586648" y="4563384"/>
            <a:ext cx="1279114" cy="1238520"/>
          </a:xfrm>
          <a:prstGeom prst="round2DiagRect">
            <a:avLst/>
          </a:prstGeom>
          <a:solidFill>
            <a:schemeClr val="accent1">
              <a:lumMod val="40000"/>
              <a:lumOff val="60000"/>
            </a:schemeClr>
          </a:solidFill>
          <a:ln w="6350" algn="ctr">
            <a:solidFill>
              <a:srgbClr val="02908A"/>
            </a:solidFill>
            <a:miter lim="800000"/>
            <a:headEnd/>
            <a:tailEnd/>
          </a:ln>
          <a:effectLst>
            <a:outerShdw blurRad="50800" dist="38100" dir="8100000" algn="tr" rotWithShape="0">
              <a:prstClr val="black">
                <a:alpha val="40000"/>
              </a:prstClr>
            </a:outerShdw>
          </a:effectLst>
        </p:spPr>
        <p:txBody>
          <a:bodyPr lIns="89974" tIns="71978" rIns="89974" bIns="71978" rtlCol="0" anchor="ctr"/>
          <a:lstStyle/>
          <a:p>
            <a:pPr algn="ctr" fontAlgn="base">
              <a:spcBef>
                <a:spcPts val="600"/>
              </a:spcBef>
              <a:spcAft>
                <a:spcPct val="0"/>
              </a:spcAft>
              <a:buClr>
                <a:srgbClr val="F0AB00"/>
              </a:buClr>
              <a:buSzPct val="80000"/>
            </a:pPr>
            <a:endParaRPr lang="en-US" sz="1600" kern="0" dirty="0">
              <a:latin typeface="Apple Braille" charset="0"/>
              <a:ea typeface="Apple Braille" charset="0"/>
              <a:cs typeface="Apple Braille" charset="0"/>
            </a:endParaRPr>
          </a:p>
        </p:txBody>
      </p:sp>
      <p:sp>
        <p:nvSpPr>
          <p:cNvPr id="24" name="TextBox 23"/>
          <p:cNvSpPr txBox="1"/>
          <p:nvPr/>
        </p:nvSpPr>
        <p:spPr>
          <a:xfrm>
            <a:off x="2513559" y="4989784"/>
            <a:ext cx="1420386" cy="43078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b="1" kern="0" dirty="0">
                <a:latin typeface="Apple Braille" charset="0"/>
                <a:ea typeface="Apple Braille" charset="0"/>
                <a:cs typeface="Apple Braille" charset="0"/>
              </a:rPr>
              <a:t>1. Recruit &amp; Hire Process</a:t>
            </a:r>
          </a:p>
        </p:txBody>
      </p:sp>
      <p:sp>
        <p:nvSpPr>
          <p:cNvPr id="26" name="Round Diagonal Corner Rectangle 27"/>
          <p:cNvSpPr/>
          <p:nvPr/>
        </p:nvSpPr>
        <p:spPr bwMode="gray">
          <a:xfrm>
            <a:off x="5717986" y="2515249"/>
            <a:ext cx="1279114" cy="1238520"/>
          </a:xfrm>
          <a:prstGeom prst="round2DiagRect">
            <a:avLst/>
          </a:prstGeom>
          <a:solidFill>
            <a:schemeClr val="accent1">
              <a:lumMod val="40000"/>
              <a:lumOff val="60000"/>
            </a:schemeClr>
          </a:solidFill>
          <a:ln w="6350" algn="ctr">
            <a:solidFill>
              <a:srgbClr val="02908A"/>
            </a:solidFill>
            <a:miter lim="800000"/>
            <a:headEnd/>
            <a:tailEnd/>
          </a:ln>
          <a:effectLst>
            <a:outerShdw blurRad="50800" dist="38100" dir="8100000" algn="tr" rotWithShape="0">
              <a:prstClr val="black">
                <a:alpha val="40000"/>
              </a:prstClr>
            </a:outerShdw>
          </a:effectLst>
        </p:spPr>
        <p:txBody>
          <a:bodyPr lIns="89974" tIns="71978" rIns="89974" bIns="71978" rtlCol="0" anchor="ctr"/>
          <a:lstStyle/>
          <a:p>
            <a:pPr algn="ctr" fontAlgn="base">
              <a:spcBef>
                <a:spcPts val="600"/>
              </a:spcBef>
              <a:spcAft>
                <a:spcPct val="0"/>
              </a:spcAft>
              <a:buClr>
                <a:srgbClr val="F0AB00"/>
              </a:buClr>
              <a:buSzPct val="80000"/>
            </a:pPr>
            <a:endParaRPr lang="en-US" sz="1600" kern="0" dirty="0">
              <a:latin typeface="Apple Braille" charset="0"/>
              <a:ea typeface="Apple Braille" charset="0"/>
              <a:cs typeface="Apple Braille" charset="0"/>
            </a:endParaRPr>
          </a:p>
        </p:txBody>
      </p:sp>
      <p:sp>
        <p:nvSpPr>
          <p:cNvPr id="28" name="TextBox 27"/>
          <p:cNvSpPr txBox="1"/>
          <p:nvPr/>
        </p:nvSpPr>
        <p:spPr>
          <a:xfrm>
            <a:off x="5717987" y="2916155"/>
            <a:ext cx="1288903" cy="43078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b="1" kern="0" dirty="0">
                <a:latin typeface="Apple Braille" charset="0"/>
                <a:ea typeface="Apple Braille" charset="0"/>
                <a:cs typeface="Apple Braille" charset="0"/>
              </a:rPr>
              <a:t>2. Perform &amp; Reward Process</a:t>
            </a:r>
          </a:p>
        </p:txBody>
      </p:sp>
      <p:sp>
        <p:nvSpPr>
          <p:cNvPr id="29" name="Round Diagonal Corner Rectangle 30"/>
          <p:cNvSpPr/>
          <p:nvPr/>
        </p:nvSpPr>
        <p:spPr bwMode="gray">
          <a:xfrm>
            <a:off x="8605698" y="1092721"/>
            <a:ext cx="1279114" cy="1238520"/>
          </a:xfrm>
          <a:prstGeom prst="round2DiagRect">
            <a:avLst/>
          </a:prstGeom>
          <a:solidFill>
            <a:schemeClr val="accent1">
              <a:lumMod val="40000"/>
              <a:lumOff val="60000"/>
            </a:schemeClr>
          </a:solidFill>
          <a:ln w="6350" algn="ctr">
            <a:solidFill>
              <a:srgbClr val="02908A"/>
            </a:solidFill>
            <a:miter lim="800000"/>
            <a:headEnd/>
            <a:tailEnd/>
          </a:ln>
          <a:effectLst>
            <a:outerShdw blurRad="50800" dist="38100" dir="8100000" algn="tr" rotWithShape="0">
              <a:prstClr val="black">
                <a:alpha val="40000"/>
              </a:prstClr>
            </a:outerShdw>
          </a:effectLst>
        </p:spPr>
        <p:txBody>
          <a:bodyPr lIns="89974" tIns="71978" rIns="89974" bIns="71978" rtlCol="0" anchor="ctr"/>
          <a:lstStyle/>
          <a:p>
            <a:pPr algn="ctr" fontAlgn="base">
              <a:spcBef>
                <a:spcPts val="600"/>
              </a:spcBef>
              <a:spcAft>
                <a:spcPct val="0"/>
              </a:spcAft>
              <a:buClr>
                <a:srgbClr val="F0AB00"/>
              </a:buClr>
              <a:buSzPct val="80000"/>
            </a:pPr>
            <a:endParaRPr lang="en-US" sz="1600" kern="0" dirty="0">
              <a:latin typeface="Apple Braille" charset="0"/>
              <a:ea typeface="Apple Braille" charset="0"/>
              <a:cs typeface="Apple Braille" charset="0"/>
            </a:endParaRPr>
          </a:p>
        </p:txBody>
      </p:sp>
      <p:sp>
        <p:nvSpPr>
          <p:cNvPr id="30" name="TextBox 29"/>
          <p:cNvSpPr txBox="1"/>
          <p:nvPr/>
        </p:nvSpPr>
        <p:spPr>
          <a:xfrm>
            <a:off x="8605698" y="1373929"/>
            <a:ext cx="1352203" cy="43078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b="1" kern="0" dirty="0">
                <a:latin typeface="Apple Braille" charset="0"/>
                <a:ea typeface="Apple Braille" charset="0"/>
                <a:cs typeface="Apple Braille" charset="0"/>
              </a:rPr>
              <a:t>3. Learn &amp; Develop Process</a:t>
            </a:r>
          </a:p>
        </p:txBody>
      </p:sp>
    </p:spTree>
    <p:extLst>
      <p:ext uri="{BB962C8B-B14F-4D97-AF65-F5344CB8AC3E}">
        <p14:creationId xmlns:p14="http://schemas.microsoft.com/office/powerpoint/2010/main" val="19377464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1"/>
          <p:cNvSpPr>
            <a:spLocks noGrp="1"/>
          </p:cNvSpPr>
          <p:nvPr>
            <p:ph type="title"/>
          </p:nvPr>
        </p:nvSpPr>
        <p:spPr>
          <a:xfrm>
            <a:off x="354240" y="380070"/>
            <a:ext cx="10513166" cy="738322"/>
          </a:xfrm>
        </p:spPr>
        <p:txBody>
          <a:bodyPr/>
          <a:lstStyle/>
          <a:p>
            <a:r>
              <a:rPr lang="en-US" dirty="0"/>
              <a:t>Leading Practices – Permission Framework</a:t>
            </a:r>
            <a:br>
              <a:rPr lang="en-US" dirty="0"/>
            </a:br>
            <a:r>
              <a:rPr lang="en-US" b="0" dirty="0">
                <a:solidFill>
                  <a:schemeClr val="bg1">
                    <a:lumMod val="50000"/>
                  </a:schemeClr>
                </a:solidFill>
              </a:rPr>
              <a:t>Setup Permissions (RBP)</a:t>
            </a:r>
          </a:p>
        </p:txBody>
      </p:sp>
      <p:sp>
        <p:nvSpPr>
          <p:cNvPr id="66" name="Text Placeholder 3"/>
          <p:cNvSpPr txBox="1">
            <a:spLocks/>
          </p:cNvSpPr>
          <p:nvPr/>
        </p:nvSpPr>
        <p:spPr>
          <a:xfrm>
            <a:off x="325337" y="1687695"/>
            <a:ext cx="10858937" cy="4389841"/>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lvl="2" indent="0" defTabSz="913943">
              <a:spcBef>
                <a:spcPts val="600"/>
              </a:spcBef>
              <a:buSzPct val="80000"/>
              <a:buNone/>
              <a:defRPr/>
            </a:pPr>
            <a:endParaRPr lang="en-US" sz="1600"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sz="1600"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dirty="0"/>
          </a:p>
        </p:txBody>
      </p:sp>
      <p:sp>
        <p:nvSpPr>
          <p:cNvPr id="7" name="Text Placeholder 3"/>
          <p:cNvSpPr txBox="1">
            <a:spLocks/>
          </p:cNvSpPr>
          <p:nvPr/>
        </p:nvSpPr>
        <p:spPr>
          <a:xfrm>
            <a:off x="354240" y="1761718"/>
            <a:ext cx="11363846" cy="4746095"/>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342831" indent="-342831">
              <a:buFont typeface="Arial" panose="020B0604020202020204" pitchFamily="34" charset="0"/>
              <a:buChar char="•"/>
            </a:pPr>
            <a:r>
              <a:rPr lang="en-US" sz="1600" dirty="0"/>
              <a:t>Fill out the Role “Description” field briefly explaining the purpose of the element.</a:t>
            </a:r>
          </a:p>
          <a:p>
            <a:pPr marL="342831" indent="-342831">
              <a:buFont typeface="Arial" panose="020B0604020202020204" pitchFamily="34" charset="0"/>
              <a:buChar char="•"/>
            </a:pPr>
            <a:r>
              <a:rPr lang="en-US" sz="1600" dirty="0"/>
              <a:t>Cluster Groups in hierarchical Order using a leading number range that helps grouping them. (10, 20 etc.)</a:t>
            </a:r>
          </a:p>
          <a:p>
            <a:pPr marL="342831" indent="-342831">
              <a:buFont typeface="Arial" panose="020B0604020202020204" pitchFamily="34" charset="0"/>
              <a:buChar char="•"/>
            </a:pPr>
            <a:r>
              <a:rPr lang="en-US" sz="1600" dirty="0"/>
              <a:t>Include a “Login Role”: This role supports all Users Access based on Granted &amp; Target Groups. In a phased implementation, this role will allow ‘easy on’ support.  </a:t>
            </a:r>
          </a:p>
          <a:p>
            <a:pPr marL="342831" indent="-342831">
              <a:buFont typeface="Arial" panose="020B0604020202020204" pitchFamily="34" charset="0"/>
              <a:buChar char="•"/>
            </a:pPr>
            <a:r>
              <a:rPr lang="en-US" sz="1600" dirty="0"/>
              <a:t>Be sure System Admin roles still have User Login permission in the event the Login Role is used to turn off system access to users</a:t>
            </a:r>
          </a:p>
          <a:p>
            <a:pPr marL="342831" indent="-342831">
              <a:buFont typeface="Arial" panose="020B0604020202020204" pitchFamily="34" charset="0"/>
              <a:buChar char="•"/>
            </a:pPr>
            <a:r>
              <a:rPr lang="en-AU" sz="1600" dirty="0"/>
              <a:t>Consider the option of creating Static RBP Groups through file imports</a:t>
            </a:r>
            <a:endParaRPr lang="en-US" sz="1600" dirty="0"/>
          </a:p>
          <a:p>
            <a:pPr marL="541230" lvl="1" indent="-269821" fontAlgn="base">
              <a:spcBef>
                <a:spcPts val="1200"/>
              </a:spcBef>
              <a:spcAft>
                <a:spcPct val="0"/>
              </a:spcAft>
              <a:buClr>
                <a:srgbClr val="F0AB00"/>
              </a:buClr>
              <a:buFont typeface="Arial" panose="020B0604020202020204" pitchFamily="34" charset="0"/>
              <a:buChar char="•"/>
            </a:pPr>
            <a:endParaRPr lang="en-US" dirty="0"/>
          </a:p>
          <a:p>
            <a:pPr marL="342831" indent="-342831">
              <a:buFont typeface="Arial" panose="020B0604020202020204" pitchFamily="34" charset="0"/>
              <a:buChar char="•"/>
            </a:pPr>
            <a:endParaRPr lang="en-US" sz="1800" dirty="0"/>
          </a:p>
        </p:txBody>
      </p:sp>
      <p:sp>
        <p:nvSpPr>
          <p:cNvPr id="6" name="Frame 5"/>
          <p:cNvSpPr/>
          <p:nvPr/>
        </p:nvSpPr>
        <p:spPr bwMode="gray">
          <a:xfrm>
            <a:off x="10188083" y="380070"/>
            <a:ext cx="605720" cy="605720"/>
          </a:xfrm>
          <a:prstGeom prst="frame">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nl-NL" sz="1800" kern="0" dirty="0">
                <a:ea typeface="Arial Unicode MS" pitchFamily="34" charset="-128"/>
                <a:cs typeface="Arial Unicode MS" pitchFamily="34" charset="-128"/>
              </a:rPr>
              <a:t>3b</a:t>
            </a:r>
          </a:p>
        </p:txBody>
      </p:sp>
    </p:spTree>
    <p:extLst>
      <p:ext uri="{BB962C8B-B14F-4D97-AF65-F5344CB8AC3E}">
        <p14:creationId xmlns:p14="http://schemas.microsoft.com/office/powerpoint/2010/main" val="10871064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5336" y="1563716"/>
            <a:ext cx="7667605" cy="4391027"/>
          </a:xfrm>
        </p:spPr>
        <p:txBody>
          <a:bodyPr>
            <a:normAutofit fontScale="92500" lnSpcReduction="10000"/>
          </a:bodyPr>
          <a:lstStyle/>
          <a:p>
            <a:pPr marL="541230" lvl="1" indent="-269821" fontAlgn="base">
              <a:spcBef>
                <a:spcPts val="1200"/>
              </a:spcBef>
              <a:spcAft>
                <a:spcPct val="0"/>
              </a:spcAft>
              <a:buClr>
                <a:srgbClr val="F0AB00"/>
              </a:buClr>
              <a:buFont typeface="Arial" panose="020B0604020202020204" pitchFamily="34" charset="0"/>
              <a:buChar char="•"/>
            </a:pPr>
            <a:r>
              <a:rPr lang="en-US" kern="0" dirty="0">
                <a:ea typeface="Arial Unicode MS" pitchFamily="34" charset="-128"/>
                <a:cs typeface="Arial Unicode MS" pitchFamily="34" charset="-128"/>
              </a:rPr>
              <a:t>Security Permission Reports</a:t>
            </a:r>
          </a:p>
          <a:p>
            <a:pPr marL="917030" lvl="3" indent="-285693" fontAlgn="base">
              <a:spcBef>
                <a:spcPts val="1200"/>
              </a:spcBef>
              <a:spcAft>
                <a:spcPct val="0"/>
              </a:spcAft>
              <a:buClr>
                <a:srgbClr val="F0AB00"/>
              </a:buClr>
              <a:buFont typeface="Wingdings" panose="05000000000000000000" pitchFamily="2" charset="2"/>
              <a:buChar char="Ø"/>
            </a:pPr>
            <a:r>
              <a:rPr lang="en-US" altLang="ja-JP" dirty="0"/>
              <a:t>4 RBP-related Ad-Hoc Reporting</a:t>
            </a:r>
            <a:br>
              <a:rPr lang="en-US" altLang="ja-JP" dirty="0"/>
            </a:br>
            <a:r>
              <a:rPr lang="en-US" altLang="ja-JP" dirty="0"/>
              <a:t>datasets can be reported.</a:t>
            </a:r>
          </a:p>
          <a:p>
            <a:pPr marL="917030" lvl="3" indent="-285693" fontAlgn="base">
              <a:spcBef>
                <a:spcPts val="1200"/>
              </a:spcBef>
              <a:spcAft>
                <a:spcPct val="0"/>
              </a:spcAft>
              <a:buClr>
                <a:srgbClr val="F0AB00"/>
              </a:buClr>
              <a:buFont typeface="Wingdings" panose="05000000000000000000" pitchFamily="2" charset="2"/>
              <a:buChar char="Ø"/>
            </a:pPr>
            <a:r>
              <a:rPr lang="en-US" altLang="ja-JP" dirty="0"/>
              <a:t>A</a:t>
            </a:r>
            <a:r>
              <a:rPr lang="en-US" dirty="0"/>
              <a:t>udit info is available on RBP screens</a:t>
            </a:r>
          </a:p>
          <a:p>
            <a:pPr marL="917030" lvl="3" indent="-285693" fontAlgn="base">
              <a:spcBef>
                <a:spcPts val="1200"/>
              </a:spcBef>
              <a:spcAft>
                <a:spcPct val="0"/>
              </a:spcAft>
              <a:buClr>
                <a:srgbClr val="F0AB00"/>
              </a:buClr>
              <a:buFont typeface="Wingdings" panose="05000000000000000000" pitchFamily="2" charset="2"/>
              <a:buChar char="Ø"/>
            </a:pPr>
            <a:r>
              <a:rPr lang="en-US" altLang="ja-JP" dirty="0"/>
              <a:t>APIs can be used to query and compare RBP details</a:t>
            </a:r>
          </a:p>
          <a:p>
            <a:pPr marL="541230" lvl="1" indent="-269821" fontAlgn="base">
              <a:spcBef>
                <a:spcPts val="1200"/>
              </a:spcBef>
              <a:spcAft>
                <a:spcPct val="0"/>
              </a:spcAft>
              <a:buClr>
                <a:srgbClr val="F0AB00"/>
              </a:buClr>
              <a:buFont typeface="Arial" panose="020B0604020202020204" pitchFamily="34" charset="0"/>
              <a:buChar char="•"/>
            </a:pPr>
            <a:r>
              <a:rPr lang="en-US" kern="0" dirty="0">
                <a:ea typeface="Arial Unicode MS" pitchFamily="34" charset="-128"/>
                <a:cs typeface="Arial Unicode MS" pitchFamily="34" charset="-128"/>
              </a:rPr>
              <a:t>What fields can be used to define groups?</a:t>
            </a:r>
          </a:p>
          <a:p>
            <a:pPr marL="917030" lvl="3" indent="-285693" fontAlgn="base">
              <a:spcBef>
                <a:spcPts val="1200"/>
              </a:spcBef>
              <a:spcAft>
                <a:spcPct val="0"/>
              </a:spcAft>
              <a:buClr>
                <a:srgbClr val="F0AB00"/>
              </a:buClr>
              <a:buFont typeface="Wingdings" panose="05000000000000000000" pitchFamily="2" charset="2"/>
              <a:buChar char="Ø"/>
            </a:pPr>
            <a:r>
              <a:rPr lang="en-US" dirty="0"/>
              <a:t>Availability of group fields is dependent upon configuration of your instance</a:t>
            </a:r>
            <a:br>
              <a:rPr lang="en-US" dirty="0"/>
            </a:br>
            <a:r>
              <a:rPr lang="en-US" dirty="0"/>
              <a:t>which includes  ALL Standard Elements in the Data Model and Employee Central Job Information and Compensation fields are available. </a:t>
            </a:r>
          </a:p>
          <a:p>
            <a:pPr marL="917030" lvl="3" indent="-285693" fontAlgn="base">
              <a:spcBef>
                <a:spcPts val="1200"/>
              </a:spcBef>
              <a:spcAft>
                <a:spcPct val="0"/>
              </a:spcAft>
              <a:buClr>
                <a:srgbClr val="F0AB00"/>
              </a:buClr>
              <a:buFont typeface="Wingdings" panose="05000000000000000000" pitchFamily="2" charset="2"/>
              <a:buChar char="Ø"/>
            </a:pPr>
            <a:r>
              <a:rPr lang="en-US" dirty="0"/>
              <a:t>In addition to standard elements, groups can be defined through</a:t>
            </a:r>
            <a:br>
              <a:rPr lang="en-US" dirty="0"/>
            </a:br>
            <a:r>
              <a:rPr lang="en-US" dirty="0"/>
              <a:t>relationships like the Manager, Matrix Manager, HR Manager, </a:t>
            </a:r>
            <a:br>
              <a:rPr lang="en-US" dirty="0"/>
            </a:br>
            <a:r>
              <a:rPr lang="en-US" dirty="0"/>
              <a:t>Custom Manager and Second Manager through the user data file</a:t>
            </a:r>
            <a:br>
              <a:rPr lang="en-US" dirty="0"/>
            </a:br>
            <a:r>
              <a:rPr lang="en-US" dirty="0"/>
              <a:t>if the customer has this defined.</a:t>
            </a:r>
            <a:endParaRPr lang="en-US" altLang="ja-JP" dirty="0"/>
          </a:p>
          <a:p>
            <a:pPr marL="917030" lvl="3" indent="-285693" fontAlgn="base">
              <a:spcBef>
                <a:spcPts val="1200"/>
              </a:spcBef>
              <a:spcAft>
                <a:spcPct val="0"/>
              </a:spcAft>
              <a:buClr>
                <a:srgbClr val="F0AB00"/>
              </a:buClr>
              <a:buFont typeface="Wingdings" panose="05000000000000000000" pitchFamily="2" charset="2"/>
              <a:buChar char="Ø"/>
            </a:pPr>
            <a:r>
              <a:rPr lang="en-US" altLang="ja-JP" dirty="0"/>
              <a:t>Can a group contain named users?  </a:t>
            </a:r>
            <a:br>
              <a:rPr lang="en-US" altLang="ja-JP" dirty="0"/>
            </a:br>
            <a:r>
              <a:rPr lang="en-US" altLang="ja-JP" dirty="0"/>
              <a:t>Yes.  Username is one of the fields allowed in a group.</a:t>
            </a:r>
          </a:p>
          <a:p>
            <a:pPr marL="917030" lvl="3" indent="-285693" fontAlgn="base">
              <a:spcBef>
                <a:spcPts val="1200"/>
              </a:spcBef>
              <a:spcAft>
                <a:spcPct val="0"/>
              </a:spcAft>
              <a:buClr>
                <a:srgbClr val="F0AB00"/>
              </a:buClr>
              <a:buFont typeface="Wingdings" panose="05000000000000000000" pitchFamily="2" charset="2"/>
              <a:buChar char="Ø"/>
            </a:pPr>
            <a:endParaRPr lang="en-US" kern="0" dirty="0">
              <a:ea typeface="Arial Unicode MS" pitchFamily="34" charset="-128"/>
              <a:cs typeface="Arial Unicode MS" pitchFamily="34" charset="-128"/>
            </a:endParaRPr>
          </a:p>
          <a:p>
            <a:pPr marL="917030" lvl="3" indent="-285693" fontAlgn="base">
              <a:spcBef>
                <a:spcPts val="1200"/>
              </a:spcBef>
              <a:spcAft>
                <a:spcPct val="0"/>
              </a:spcAft>
              <a:buClr>
                <a:srgbClr val="F0AB00"/>
              </a:buClr>
              <a:buFont typeface="Wingdings" panose="05000000000000000000" pitchFamily="2" charset="2"/>
              <a:buChar char="Ø"/>
            </a:pPr>
            <a:endParaRPr lang="en-US" kern="0" dirty="0">
              <a:ea typeface="Arial Unicode MS" pitchFamily="34" charset="-128"/>
              <a:cs typeface="Arial Unicode MS" pitchFamily="34" charset="-128"/>
            </a:endParaRPr>
          </a:p>
          <a:p>
            <a:pPr marL="541230" lvl="1" indent="-269821" fontAlgn="base">
              <a:spcBef>
                <a:spcPts val="1200"/>
              </a:spcBef>
              <a:spcAft>
                <a:spcPct val="0"/>
              </a:spcAft>
              <a:buClr>
                <a:srgbClr val="F0AB00"/>
              </a:buClr>
              <a:buFont typeface="Arial" panose="020B0604020202020204" pitchFamily="34" charset="0"/>
              <a:buChar char="•"/>
            </a:pPr>
            <a:endParaRPr lang="en-US" kern="0" dirty="0">
              <a:ea typeface="Arial Unicode MS" pitchFamily="34" charset="-128"/>
              <a:cs typeface="Arial Unicode MS" pitchFamily="34" charset="-128"/>
            </a:endParaRPr>
          </a:p>
          <a:p>
            <a:pPr marL="271409" lvl="1" fontAlgn="base">
              <a:spcBef>
                <a:spcPts val="1200"/>
              </a:spcBef>
              <a:spcAft>
                <a:spcPct val="0"/>
              </a:spcAft>
              <a:buClr>
                <a:srgbClr val="F0AB00"/>
              </a:buClr>
            </a:pPr>
            <a:endParaRPr lang="en-US" kern="0" dirty="0">
              <a:ea typeface="Arial Unicode MS" pitchFamily="34" charset="-128"/>
              <a:cs typeface="Arial Unicode MS" pitchFamily="34" charset="-128"/>
            </a:endParaRPr>
          </a:p>
          <a:p>
            <a:pPr marL="541230" lvl="1" indent="-269821" fontAlgn="base">
              <a:spcBef>
                <a:spcPts val="1200"/>
              </a:spcBef>
              <a:spcAft>
                <a:spcPct val="0"/>
              </a:spcAft>
              <a:buClr>
                <a:srgbClr val="F0AB00"/>
              </a:buClr>
              <a:buFont typeface="Arial" panose="020B0604020202020204" pitchFamily="34" charset="0"/>
              <a:buChar char="•"/>
            </a:pPr>
            <a:endParaRPr lang="en-US" dirty="0"/>
          </a:p>
        </p:txBody>
      </p:sp>
      <p:grpSp>
        <p:nvGrpSpPr>
          <p:cNvPr id="12" name="Group 11"/>
          <p:cNvGrpSpPr/>
          <p:nvPr/>
        </p:nvGrpSpPr>
        <p:grpSpPr>
          <a:xfrm>
            <a:off x="5954906" y="1668845"/>
            <a:ext cx="1808805" cy="1095474"/>
            <a:chOff x="4840448" y="1644247"/>
            <a:chExt cx="1809224" cy="1095728"/>
          </a:xfrm>
        </p:grpSpPr>
        <p:pic>
          <p:nvPicPr>
            <p:cNvPr id="4" name="Picture 3"/>
            <p:cNvPicPr>
              <a:picLocks noChangeAspect="1"/>
            </p:cNvPicPr>
            <p:nvPr/>
          </p:nvPicPr>
          <p:blipFill>
            <a:blip r:embed="rId3"/>
            <a:stretch>
              <a:fillRect/>
            </a:stretch>
          </p:blipFill>
          <p:spPr>
            <a:xfrm>
              <a:off x="4840449" y="1644248"/>
              <a:ext cx="1809223" cy="1095727"/>
            </a:xfrm>
            <a:prstGeom prst="rect">
              <a:avLst/>
            </a:prstGeom>
          </p:spPr>
        </p:pic>
        <p:sp>
          <p:nvSpPr>
            <p:cNvPr id="5" name="Rectangle 4"/>
            <p:cNvSpPr/>
            <p:nvPr/>
          </p:nvSpPr>
          <p:spPr>
            <a:xfrm>
              <a:off x="4840448" y="1644247"/>
              <a:ext cx="1809223" cy="1095727"/>
            </a:xfrm>
            <a:prstGeom prst="rect">
              <a:avLst/>
            </a:prstGeom>
            <a:noFill/>
            <a:ln>
              <a:solidFill>
                <a:srgbClr val="F0A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bg1"/>
                </a:solidFill>
                <a:latin typeface="Arial" pitchFamily="34" charset="0"/>
                <a:cs typeface="Arial" pitchFamily="34" charset="0"/>
              </a:endParaRPr>
            </a:p>
          </p:txBody>
        </p:sp>
      </p:grpSp>
      <p:grpSp>
        <p:nvGrpSpPr>
          <p:cNvPr id="2" name="Group 1"/>
          <p:cNvGrpSpPr/>
          <p:nvPr/>
        </p:nvGrpSpPr>
        <p:grpSpPr>
          <a:xfrm>
            <a:off x="8134830" y="3024812"/>
            <a:ext cx="3374333" cy="2929930"/>
            <a:chOff x="7230427" y="2419350"/>
            <a:chExt cx="3375114" cy="2930608"/>
          </a:xfrm>
        </p:grpSpPr>
        <p:pic>
          <p:nvPicPr>
            <p:cNvPr id="6" name="Picture 5"/>
            <p:cNvPicPr>
              <a:picLocks noChangeAspect="1"/>
            </p:cNvPicPr>
            <p:nvPr/>
          </p:nvPicPr>
          <p:blipFill>
            <a:blip r:embed="rId4"/>
            <a:stretch>
              <a:fillRect/>
            </a:stretch>
          </p:blipFill>
          <p:spPr>
            <a:xfrm>
              <a:off x="7230427" y="2419350"/>
              <a:ext cx="3375113" cy="2854408"/>
            </a:xfrm>
            <a:prstGeom prst="rect">
              <a:avLst/>
            </a:prstGeom>
          </p:spPr>
        </p:pic>
        <p:sp>
          <p:nvSpPr>
            <p:cNvPr id="7" name="Rectangle 6"/>
            <p:cNvSpPr/>
            <p:nvPr/>
          </p:nvSpPr>
          <p:spPr>
            <a:xfrm>
              <a:off x="7230429" y="2419350"/>
              <a:ext cx="3375112" cy="2930608"/>
            </a:xfrm>
            <a:prstGeom prst="rect">
              <a:avLst/>
            </a:prstGeom>
            <a:noFill/>
            <a:ln>
              <a:solidFill>
                <a:srgbClr val="F0A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bg1"/>
                </a:solidFill>
                <a:latin typeface="Arial" pitchFamily="34" charset="0"/>
                <a:cs typeface="Arial" pitchFamily="34" charset="0"/>
              </a:endParaRPr>
            </a:p>
          </p:txBody>
        </p:sp>
      </p:grpSp>
      <p:sp>
        <p:nvSpPr>
          <p:cNvPr id="8" name="Title 1"/>
          <p:cNvSpPr txBox="1">
            <a:spLocks/>
          </p:cNvSpPr>
          <p:nvPr/>
        </p:nvSpPr>
        <p:spPr bwMode="gray">
          <a:xfrm>
            <a:off x="354240" y="380070"/>
            <a:ext cx="10513166" cy="738322"/>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t>Leading Practice</a:t>
            </a:r>
            <a:br>
              <a:rPr lang="en-US" dirty="0"/>
            </a:br>
            <a:r>
              <a:rPr lang="en-US" b="0" dirty="0">
                <a:solidFill>
                  <a:schemeClr val="bg1">
                    <a:lumMod val="50000"/>
                  </a:schemeClr>
                </a:solidFill>
              </a:rPr>
              <a:t>Considerations for RBP Setup continued</a:t>
            </a:r>
          </a:p>
        </p:txBody>
      </p:sp>
      <p:sp>
        <p:nvSpPr>
          <p:cNvPr id="9" name="Frame 8"/>
          <p:cNvSpPr/>
          <p:nvPr/>
        </p:nvSpPr>
        <p:spPr bwMode="gray">
          <a:xfrm>
            <a:off x="10188083" y="380070"/>
            <a:ext cx="605720" cy="605720"/>
          </a:xfrm>
          <a:prstGeom prst="frame">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nl-NL" sz="1800" kern="0" dirty="0">
                <a:ea typeface="Arial Unicode MS" pitchFamily="34" charset="-128"/>
                <a:cs typeface="Arial Unicode MS" pitchFamily="34" charset="-128"/>
              </a:rPr>
              <a:t>3d</a:t>
            </a:r>
          </a:p>
        </p:txBody>
      </p:sp>
      <p:pic>
        <p:nvPicPr>
          <p:cNvPr id="10" name="Picture 9"/>
          <p:cNvPicPr>
            <a:picLocks noChangeAspect="1"/>
          </p:cNvPicPr>
          <p:nvPr/>
        </p:nvPicPr>
        <p:blipFill>
          <a:blip r:embed="rId5"/>
          <a:stretch>
            <a:fillRect/>
          </a:stretch>
        </p:blipFill>
        <p:spPr>
          <a:xfrm>
            <a:off x="8138313" y="1637931"/>
            <a:ext cx="2883555" cy="1126388"/>
          </a:xfrm>
          <a:prstGeom prst="rect">
            <a:avLst/>
          </a:prstGeom>
        </p:spPr>
      </p:pic>
      <p:sp>
        <p:nvSpPr>
          <p:cNvPr id="11" name="Rectangle 10"/>
          <p:cNvSpPr/>
          <p:nvPr/>
        </p:nvSpPr>
        <p:spPr>
          <a:xfrm>
            <a:off x="8138313" y="1628797"/>
            <a:ext cx="2883556" cy="1135522"/>
          </a:xfrm>
          <a:prstGeom prst="rect">
            <a:avLst/>
          </a:prstGeom>
          <a:noFill/>
          <a:ln>
            <a:solidFill>
              <a:srgbClr val="F0A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74720444"/>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1"/>
          <p:cNvSpPr>
            <a:spLocks noGrp="1"/>
          </p:cNvSpPr>
          <p:nvPr>
            <p:ph type="title"/>
          </p:nvPr>
        </p:nvSpPr>
        <p:spPr>
          <a:xfrm>
            <a:off x="354240" y="380070"/>
            <a:ext cx="10513166" cy="738322"/>
          </a:xfrm>
        </p:spPr>
        <p:txBody>
          <a:bodyPr/>
          <a:lstStyle/>
          <a:p>
            <a:r>
              <a:rPr lang="en-US" dirty="0"/>
              <a:t>Leading Practices – Permission Framework</a:t>
            </a:r>
            <a:br>
              <a:rPr lang="en-US" dirty="0"/>
            </a:br>
            <a:r>
              <a:rPr lang="en-US" b="0" dirty="0">
                <a:solidFill>
                  <a:schemeClr val="bg1">
                    <a:lumMod val="50000"/>
                  </a:schemeClr>
                </a:solidFill>
              </a:rPr>
              <a:t>Setup Permissions - LMS</a:t>
            </a:r>
          </a:p>
        </p:txBody>
      </p:sp>
      <p:sp>
        <p:nvSpPr>
          <p:cNvPr id="66" name="Text Placeholder 3"/>
          <p:cNvSpPr txBox="1">
            <a:spLocks/>
          </p:cNvSpPr>
          <p:nvPr/>
        </p:nvSpPr>
        <p:spPr>
          <a:xfrm>
            <a:off x="325337" y="1687695"/>
            <a:ext cx="10858937" cy="4389841"/>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lvl="2" indent="0" defTabSz="913943">
              <a:spcBef>
                <a:spcPts val="600"/>
              </a:spcBef>
              <a:buSzPct val="80000"/>
              <a:buNone/>
              <a:defRPr/>
            </a:pPr>
            <a:endParaRPr lang="en-US" sz="1600"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sz="1600"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dirty="0"/>
          </a:p>
        </p:txBody>
      </p:sp>
      <p:sp>
        <p:nvSpPr>
          <p:cNvPr id="7" name="Text Placeholder 3"/>
          <p:cNvSpPr txBox="1">
            <a:spLocks/>
          </p:cNvSpPr>
          <p:nvPr/>
        </p:nvSpPr>
        <p:spPr>
          <a:xfrm>
            <a:off x="354240" y="1416992"/>
            <a:ext cx="11363846" cy="5250396"/>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342831" indent="-342831">
              <a:buFont typeface="Arial" panose="020B0604020202020204" pitchFamily="34" charset="0"/>
              <a:buChar char="•"/>
            </a:pPr>
            <a:r>
              <a:rPr lang="en-US" sz="1600" dirty="0"/>
              <a:t>Domains, Domain Restrictions and Roles are part of the SF LMS security concept and needed to secure Admin access to data in the SF LMS (e.g. User, Items, Curricula, etc.)</a:t>
            </a:r>
            <a:endParaRPr lang="en-GB" sz="1600" dirty="0"/>
          </a:p>
          <a:p>
            <a:pPr marL="342831" indent="-342831">
              <a:buFont typeface="Arial" panose="020B0604020202020204" pitchFamily="34" charset="0"/>
              <a:buChar char="•"/>
            </a:pPr>
            <a:r>
              <a:rPr lang="en-GB" sz="1600" dirty="0"/>
              <a:t>Limit Domains and Roles to absolutely what is needed to secure Admin access to data.  Domains only exist to restrict Admin access to data. </a:t>
            </a:r>
          </a:p>
          <a:p>
            <a:pPr marL="522759" lvl="1" indent="-342831">
              <a:buFont typeface="Arial" panose="020B0604020202020204" pitchFamily="34" charset="0"/>
              <a:buChar char="•"/>
            </a:pPr>
            <a:r>
              <a:rPr lang="en-GB" sz="1400" dirty="0"/>
              <a:t>If there is no need to secure the data from one Admin to the next then there is no need to have the extra Roles and Domains.  </a:t>
            </a:r>
          </a:p>
          <a:p>
            <a:pPr marL="522759" lvl="1" indent="-342831">
              <a:buFont typeface="Arial" panose="020B0604020202020204" pitchFamily="34" charset="0"/>
              <a:buChar char="•"/>
            </a:pPr>
            <a:r>
              <a:rPr lang="en-GB" sz="1400" dirty="0"/>
              <a:t>The more domains and roles the more complex the implementation and associated testing.  A typical implementation will have one – ten domains in use. </a:t>
            </a:r>
          </a:p>
          <a:p>
            <a:pPr marL="342831" indent="-342831">
              <a:buFont typeface="Arial" panose="020B0604020202020204" pitchFamily="34" charset="0"/>
              <a:buChar char="•"/>
            </a:pPr>
            <a:r>
              <a:rPr lang="en-GB" sz="1600" dirty="0"/>
              <a:t>Using the tools to import and export roles, leverage the standard set of default roles as a start point</a:t>
            </a:r>
          </a:p>
          <a:p>
            <a:pPr marL="342831" indent="-342831">
              <a:buFont typeface="Arial" panose="020B0604020202020204" pitchFamily="34" charset="0"/>
              <a:buChar char="•"/>
            </a:pPr>
            <a:r>
              <a:rPr lang="en-GB" sz="1600" dirty="0"/>
              <a:t>Test any created template roles before copying them and applying the needed domain restrictions</a:t>
            </a:r>
            <a:endParaRPr lang="en-US" sz="1600" dirty="0"/>
          </a:p>
          <a:p>
            <a:pPr marL="342831" indent="-342831">
              <a:buFont typeface="Arial" panose="020B0604020202020204" pitchFamily="34" charset="0"/>
              <a:buChar char="•"/>
            </a:pPr>
            <a:r>
              <a:rPr lang="en-GB" sz="1600" dirty="0"/>
              <a:t>Default system admin roles:  The system default roles are preconfigured with workflows and are reset with each new release.  Due to the release reset, create new admin roles for use rather than using the system default roles to control the exact permissions for each of their admin roles.  The default roles can be copied if needed.</a:t>
            </a:r>
          </a:p>
          <a:p>
            <a:pPr marL="342831" indent="-342831">
              <a:buFont typeface="Arial" panose="020B0604020202020204" pitchFamily="34" charset="0"/>
              <a:buChar char="•"/>
            </a:pPr>
            <a:r>
              <a:rPr lang="en-GB" sz="1600" dirty="0"/>
              <a:t>Allow considerable time and resources to determine, build and test the Admin roles needed to perform functions while keeping security and record access in place</a:t>
            </a:r>
          </a:p>
          <a:p>
            <a:pPr marL="342831" indent="-342831">
              <a:buFont typeface="Arial" panose="020B0604020202020204" pitchFamily="34" charset="0"/>
              <a:buChar char="•"/>
            </a:pPr>
            <a:endParaRPr lang="en-US" dirty="0"/>
          </a:p>
          <a:p>
            <a:pPr marL="342831" indent="-342831">
              <a:buFont typeface="Arial" panose="020B0604020202020204" pitchFamily="34" charset="0"/>
              <a:buChar char="•"/>
            </a:pPr>
            <a:endParaRPr lang="en-US" dirty="0"/>
          </a:p>
          <a:p>
            <a:pPr marL="701535" lvl="2" indent="-342831">
              <a:buFont typeface="Arial" panose="020B0604020202020204" pitchFamily="34" charset="0"/>
              <a:buChar char="•"/>
            </a:pPr>
            <a:endParaRPr lang="en-US" sz="1600" dirty="0"/>
          </a:p>
          <a:p>
            <a:pPr lvl="1" indent="0">
              <a:buNone/>
            </a:pPr>
            <a:endParaRPr lang="en-US" sz="1600" dirty="0"/>
          </a:p>
          <a:p>
            <a:pPr marL="342831" indent="-342831">
              <a:buFont typeface="Arial" panose="020B0604020202020204" pitchFamily="34" charset="0"/>
              <a:buChar char="•"/>
            </a:pPr>
            <a:endParaRPr lang="en-US" sz="1800" dirty="0"/>
          </a:p>
        </p:txBody>
      </p:sp>
      <p:sp>
        <p:nvSpPr>
          <p:cNvPr id="6" name="Frame 5"/>
          <p:cNvSpPr/>
          <p:nvPr/>
        </p:nvSpPr>
        <p:spPr bwMode="gray">
          <a:xfrm>
            <a:off x="10188083" y="380070"/>
            <a:ext cx="605720" cy="605720"/>
          </a:xfrm>
          <a:prstGeom prst="frame">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nl-NL" sz="1800" kern="0" dirty="0">
                <a:ea typeface="Arial Unicode MS" pitchFamily="34" charset="-128"/>
                <a:cs typeface="Arial Unicode MS" pitchFamily="34" charset="-128"/>
              </a:rPr>
              <a:t>4</a:t>
            </a:r>
          </a:p>
        </p:txBody>
      </p:sp>
    </p:spTree>
    <p:extLst>
      <p:ext uri="{BB962C8B-B14F-4D97-AF65-F5344CB8AC3E}">
        <p14:creationId xmlns:p14="http://schemas.microsoft.com/office/powerpoint/2010/main" val="9644729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1"/>
          <p:cNvSpPr>
            <a:spLocks noGrp="1"/>
          </p:cNvSpPr>
          <p:nvPr>
            <p:ph type="title"/>
          </p:nvPr>
        </p:nvSpPr>
        <p:spPr>
          <a:xfrm>
            <a:off x="354240" y="380070"/>
            <a:ext cx="10513166" cy="738322"/>
          </a:xfrm>
        </p:spPr>
        <p:txBody>
          <a:bodyPr/>
          <a:lstStyle/>
          <a:p>
            <a:r>
              <a:rPr lang="en-US" dirty="0"/>
              <a:t>Leading Practices – Permission Framework</a:t>
            </a:r>
            <a:br>
              <a:rPr lang="en-US" dirty="0"/>
            </a:br>
            <a:r>
              <a:rPr lang="en-US" b="0" dirty="0">
                <a:solidFill>
                  <a:schemeClr val="bg1">
                    <a:lumMod val="50000"/>
                  </a:schemeClr>
                </a:solidFill>
              </a:rPr>
              <a:t>Setup Permissions (Other)</a:t>
            </a:r>
          </a:p>
        </p:txBody>
      </p:sp>
      <p:sp>
        <p:nvSpPr>
          <p:cNvPr id="66" name="Text Placeholder 3"/>
          <p:cNvSpPr txBox="1">
            <a:spLocks/>
          </p:cNvSpPr>
          <p:nvPr/>
        </p:nvSpPr>
        <p:spPr>
          <a:xfrm>
            <a:off x="325337" y="1687695"/>
            <a:ext cx="10858937" cy="4389841"/>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lvl="2" indent="0" defTabSz="913943">
              <a:spcBef>
                <a:spcPts val="600"/>
              </a:spcBef>
              <a:buSzPct val="80000"/>
              <a:buNone/>
              <a:defRPr/>
            </a:pPr>
            <a:endParaRPr lang="en-US" sz="1600"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sz="1600"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dirty="0"/>
          </a:p>
        </p:txBody>
      </p:sp>
      <p:sp>
        <p:nvSpPr>
          <p:cNvPr id="7" name="Text Placeholder 3"/>
          <p:cNvSpPr txBox="1">
            <a:spLocks/>
          </p:cNvSpPr>
          <p:nvPr/>
        </p:nvSpPr>
        <p:spPr>
          <a:xfrm>
            <a:off x="354240" y="1416991"/>
            <a:ext cx="11363846" cy="5441009"/>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342831" indent="-342831">
              <a:buFont typeface="Arial" panose="020B0604020202020204" pitchFamily="34" charset="0"/>
              <a:buChar char="•"/>
            </a:pPr>
            <a:r>
              <a:rPr lang="en-US" sz="1800" dirty="0"/>
              <a:t>With Onboarding, the RBP Roles must be identical to the ONB Security Group name.  For example:  </a:t>
            </a:r>
            <a:br>
              <a:rPr lang="en-US" sz="1800" dirty="0"/>
            </a:br>
            <a:r>
              <a:rPr lang="en-US" sz="1800" dirty="0"/>
              <a:t>RBP Role:  		HR Administrator</a:t>
            </a:r>
            <a:br>
              <a:rPr lang="en-US" sz="1800" dirty="0"/>
            </a:br>
            <a:r>
              <a:rPr lang="en-US" sz="1800" dirty="0"/>
              <a:t>ONB Security Group:  	HR Administrator</a:t>
            </a:r>
          </a:p>
          <a:p>
            <a:pPr marL="342831" indent="-342831">
              <a:buFont typeface="Arial" panose="020B0604020202020204" pitchFamily="34" charset="0"/>
              <a:buChar char="•"/>
            </a:pPr>
            <a:r>
              <a:rPr lang="en-US" sz="1800" dirty="0"/>
              <a:t>Identify the data needed to support RBP Permissions.  When LMS is implemented, it is common to need additional data to support the Assignment Profiles.  It is not necessary to repeat that same data in the Extended User Data File.  For example, if Custom Field 15 is being used for FMLA Status, then do not repeat that field in the Extended User Data File</a:t>
            </a:r>
          </a:p>
          <a:p>
            <a:pPr marL="342831" indent="-342831">
              <a:buFont typeface="Arial" panose="020B0604020202020204" pitchFamily="34" charset="0"/>
              <a:buChar char="•"/>
            </a:pPr>
            <a:r>
              <a:rPr lang="en-US" sz="1800" dirty="0"/>
              <a:t>When establishing Proxy permissions, typically to support HR requirements, be sure to consider who can access the System Admin’s account.  Include that user account in the Exceptions to prevent access to system administration, including Role Based Permissions.</a:t>
            </a:r>
          </a:p>
          <a:p>
            <a:pPr marL="342831" indent="-342831">
              <a:buFont typeface="Arial" panose="020B0604020202020204" pitchFamily="34" charset="0"/>
              <a:buChar char="•"/>
            </a:pPr>
            <a:r>
              <a:rPr lang="en-GB" sz="1800" dirty="0"/>
              <a:t>Workforce Analytics and Planning permissions can be managed via the WFA application itself or via </a:t>
            </a:r>
            <a:r>
              <a:rPr lang="en-GB" sz="1800" dirty="0" err="1"/>
              <a:t>BizX</a:t>
            </a:r>
            <a:r>
              <a:rPr lang="en-GB" sz="1800" dirty="0"/>
              <a:t> RBP. The default still is via the WFA Application. The customer can choose to use </a:t>
            </a:r>
            <a:r>
              <a:rPr lang="en-GB" sz="1800" dirty="0" err="1"/>
              <a:t>BizX</a:t>
            </a:r>
            <a:r>
              <a:rPr lang="en-GB" sz="1800" dirty="0"/>
              <a:t> RBP instead but will need to create the permissions manually. There is no migration option. </a:t>
            </a:r>
          </a:p>
          <a:p>
            <a:pPr marL="342831" indent="-342831">
              <a:buFont typeface="Arial" panose="020B0604020202020204" pitchFamily="34" charset="0"/>
              <a:buChar char="•"/>
            </a:pPr>
            <a:endParaRPr lang="en-US" sz="1800" dirty="0"/>
          </a:p>
        </p:txBody>
      </p:sp>
      <p:sp>
        <p:nvSpPr>
          <p:cNvPr id="6" name="Frame 5"/>
          <p:cNvSpPr/>
          <p:nvPr/>
        </p:nvSpPr>
        <p:spPr bwMode="gray">
          <a:xfrm>
            <a:off x="10188083" y="380070"/>
            <a:ext cx="605720" cy="605720"/>
          </a:xfrm>
          <a:prstGeom prst="frame">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nl-NL" sz="1800" kern="0" dirty="0">
                <a:ea typeface="Arial Unicode MS" pitchFamily="34" charset="-128"/>
                <a:cs typeface="Arial Unicode MS" pitchFamily="34" charset="-128"/>
              </a:rPr>
              <a:t>5</a:t>
            </a:r>
          </a:p>
        </p:txBody>
      </p:sp>
    </p:spTree>
    <p:extLst>
      <p:ext uri="{BB962C8B-B14F-4D97-AF65-F5344CB8AC3E}">
        <p14:creationId xmlns:p14="http://schemas.microsoft.com/office/powerpoint/2010/main" val="15036954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1"/>
          <p:cNvSpPr>
            <a:spLocks noGrp="1"/>
          </p:cNvSpPr>
          <p:nvPr>
            <p:ph type="title"/>
          </p:nvPr>
        </p:nvSpPr>
        <p:spPr>
          <a:xfrm>
            <a:off x="354240" y="380070"/>
            <a:ext cx="10513166" cy="738322"/>
          </a:xfrm>
        </p:spPr>
        <p:txBody>
          <a:bodyPr/>
          <a:lstStyle/>
          <a:p>
            <a:r>
              <a:rPr lang="en-US" dirty="0"/>
              <a:t>Leading Practice</a:t>
            </a:r>
            <a:br>
              <a:rPr lang="en-US" dirty="0"/>
            </a:br>
            <a:r>
              <a:rPr lang="en-US" b="0" dirty="0">
                <a:solidFill>
                  <a:schemeClr val="bg1">
                    <a:lumMod val="50000"/>
                  </a:schemeClr>
                </a:solidFill>
              </a:rPr>
              <a:t>Permission Maintenance</a:t>
            </a:r>
          </a:p>
        </p:txBody>
      </p:sp>
      <p:sp>
        <p:nvSpPr>
          <p:cNvPr id="66" name="Text Placeholder 3"/>
          <p:cNvSpPr txBox="1">
            <a:spLocks/>
          </p:cNvSpPr>
          <p:nvPr/>
        </p:nvSpPr>
        <p:spPr>
          <a:xfrm>
            <a:off x="266983" y="1395934"/>
            <a:ext cx="10858937" cy="4389841"/>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lvl="2" indent="0" defTabSz="913943">
              <a:spcBef>
                <a:spcPts val="600"/>
              </a:spcBef>
              <a:buSzPct val="80000"/>
              <a:buNone/>
              <a:defRPr/>
            </a:pPr>
            <a:endParaRPr lang="en-US" sz="1600"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sz="1600"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dirty="0">
              <a:solidFill>
                <a:schemeClr val="dk1"/>
              </a:solidFill>
            </a:endParaRPr>
          </a:p>
          <a:p>
            <a:pPr marL="342659" lvl="2" indent="-342659" defTabSz="913943">
              <a:spcBef>
                <a:spcPts val="600"/>
              </a:spcBef>
              <a:buSzPct val="80000"/>
              <a:buFont typeface="Arial" panose="020B0604020202020204" pitchFamily="34" charset="0"/>
              <a:buChar char="•"/>
              <a:defRPr/>
            </a:pPr>
            <a:endParaRPr lang="en-US" dirty="0"/>
          </a:p>
        </p:txBody>
      </p:sp>
      <p:sp>
        <p:nvSpPr>
          <p:cNvPr id="6" name="Frame 5"/>
          <p:cNvSpPr/>
          <p:nvPr/>
        </p:nvSpPr>
        <p:spPr bwMode="gray">
          <a:xfrm>
            <a:off x="10188083" y="380070"/>
            <a:ext cx="605720" cy="605720"/>
          </a:xfrm>
          <a:prstGeom prst="frame">
            <a:avLst/>
          </a:prstGeom>
          <a:solidFill>
            <a:schemeClr val="accent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r>
              <a:rPr lang="nl-NL" sz="1800" kern="0" dirty="0">
                <a:ea typeface="Arial Unicode MS" pitchFamily="34" charset="-128"/>
                <a:cs typeface="Arial Unicode MS" pitchFamily="34" charset="-128"/>
              </a:rPr>
              <a:t>6</a:t>
            </a:r>
          </a:p>
        </p:txBody>
      </p:sp>
      <p:sp>
        <p:nvSpPr>
          <p:cNvPr id="16" name="Text Placeholder 3"/>
          <p:cNvSpPr txBox="1">
            <a:spLocks/>
          </p:cNvSpPr>
          <p:nvPr/>
        </p:nvSpPr>
        <p:spPr>
          <a:xfrm>
            <a:off x="266984" y="1395934"/>
            <a:ext cx="10858937" cy="4389841"/>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lvl="2" indent="0">
              <a:spcBef>
                <a:spcPts val="1800"/>
              </a:spcBef>
              <a:buClr>
                <a:schemeClr val="accent1"/>
              </a:buClr>
              <a:buSzPct val="80000"/>
              <a:buNone/>
              <a:defRPr/>
            </a:pPr>
            <a:r>
              <a:rPr lang="en-US" dirty="0"/>
              <a:t>Features may get added or organization requirements may change.  With discipline around the maintenance of RBP, these changes can be more effectively managed</a:t>
            </a:r>
          </a:p>
          <a:p>
            <a:pPr marL="342831" lvl="2" indent="-342831">
              <a:spcBef>
                <a:spcPts val="1800"/>
              </a:spcBef>
              <a:buClr>
                <a:schemeClr val="accent1"/>
              </a:buClr>
              <a:buSzPct val="80000"/>
              <a:buFont typeface="Arial" panose="020B0604020202020204" pitchFamily="34" charset="0"/>
              <a:buChar char="•"/>
              <a:defRPr/>
            </a:pPr>
            <a:r>
              <a:rPr lang="en-US" dirty="0"/>
              <a:t>Maintain a workbook to document the RBP structure including capturing notes for changes as the source of truth.  Store this document in JAM or other shared document tool and not on an individuals laptop</a:t>
            </a:r>
          </a:p>
          <a:p>
            <a:pPr marL="342831" lvl="2" indent="-342831">
              <a:spcBef>
                <a:spcPts val="1800"/>
              </a:spcBef>
              <a:buClr>
                <a:schemeClr val="accent1"/>
              </a:buClr>
              <a:buSzPct val="80000"/>
              <a:buFont typeface="Arial" panose="020B0604020202020204" pitchFamily="34" charset="0"/>
              <a:buChar char="•"/>
              <a:defRPr/>
            </a:pPr>
            <a:r>
              <a:rPr lang="en-US" dirty="0"/>
              <a:t>After each release, update the workbook with new permissions</a:t>
            </a:r>
          </a:p>
          <a:p>
            <a:pPr marL="342831" lvl="2" indent="-342831">
              <a:spcBef>
                <a:spcPts val="1800"/>
              </a:spcBef>
              <a:buClr>
                <a:schemeClr val="accent1"/>
              </a:buClr>
              <a:buSzPct val="80000"/>
              <a:buFont typeface="Arial" panose="020B0604020202020204" pitchFamily="34" charset="0"/>
              <a:buChar char="•"/>
              <a:defRPr/>
            </a:pPr>
            <a:r>
              <a:rPr lang="en-US" dirty="0"/>
              <a:t>If implementing a new module, incorporate the new permissions into the workbook</a:t>
            </a:r>
          </a:p>
          <a:p>
            <a:pPr marL="342831" lvl="2" indent="-342831">
              <a:spcBef>
                <a:spcPts val="1800"/>
              </a:spcBef>
              <a:buClr>
                <a:schemeClr val="accent1"/>
              </a:buClr>
              <a:buSzPct val="80000"/>
              <a:buFont typeface="Arial" panose="020B0604020202020204" pitchFamily="34" charset="0"/>
              <a:buChar char="•"/>
              <a:defRPr/>
            </a:pPr>
            <a:r>
              <a:rPr lang="en-US" dirty="0"/>
              <a:t>When making a change to a role or group, add a quick update in the onscreen description field such as Jul-1-17:  Added Compensation Permissions,  Also update the workbook using Excel ‘Comments’ feature</a:t>
            </a:r>
          </a:p>
        </p:txBody>
      </p:sp>
    </p:spTree>
    <p:extLst>
      <p:ext uri="{BB962C8B-B14F-4D97-AF65-F5344CB8AC3E}">
        <p14:creationId xmlns:p14="http://schemas.microsoft.com/office/powerpoint/2010/main" val="4386508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pPr marL="342831" indent="-342831">
              <a:buFont typeface="Arial" panose="020B0604020202020204" pitchFamily="34" charset="0"/>
              <a:buChar char="•"/>
            </a:pPr>
            <a:r>
              <a:rPr lang="en-US" dirty="0"/>
              <a:t>There are 3 types of permissions</a:t>
            </a:r>
          </a:p>
          <a:p>
            <a:pPr marL="522759" lvl="1" indent="-342831">
              <a:buFont typeface="Arial" panose="020B0604020202020204" pitchFamily="34" charset="0"/>
              <a:buChar char="•"/>
            </a:pPr>
            <a:r>
              <a:rPr lang="en-US" dirty="0"/>
              <a:t>Role Based Permissions – ‘Who can do what to whom’ = Granted Group / Permission / Target Group</a:t>
            </a:r>
          </a:p>
          <a:p>
            <a:pPr marL="522759" lvl="1" indent="-342831">
              <a:buFont typeface="Arial" panose="020B0604020202020204" pitchFamily="34" charset="0"/>
              <a:buChar char="•"/>
            </a:pPr>
            <a:r>
              <a:rPr lang="en-US" dirty="0"/>
              <a:t>Employee Centric Permissions managed via XML (Employee, Manager, HR)</a:t>
            </a:r>
          </a:p>
          <a:p>
            <a:pPr marL="522759" lvl="1" indent="-342831">
              <a:buFont typeface="Arial" panose="020B0604020202020204" pitchFamily="34" charset="0"/>
              <a:buChar char="•"/>
            </a:pPr>
            <a:r>
              <a:rPr lang="en-US" dirty="0"/>
              <a:t>Module Specific Permissions (LMS &amp; Onboarding)</a:t>
            </a:r>
          </a:p>
          <a:p>
            <a:pPr marL="342831" indent="-342831">
              <a:buFont typeface="Arial" panose="020B0604020202020204" pitchFamily="34" charset="0"/>
              <a:buChar char="•"/>
            </a:pPr>
            <a:r>
              <a:rPr lang="en-US" dirty="0"/>
              <a:t>Identify the model for Governance of the Permissions Framework </a:t>
            </a:r>
          </a:p>
          <a:p>
            <a:pPr marL="342831" indent="-342831">
              <a:buFont typeface="Arial" panose="020B0604020202020204" pitchFamily="34" charset="0"/>
              <a:buChar char="•"/>
            </a:pPr>
            <a:r>
              <a:rPr lang="en-US" dirty="0"/>
              <a:t>Identify required data to manage </a:t>
            </a:r>
            <a:r>
              <a:rPr lang="en-US" dirty="0" err="1"/>
              <a:t>permissioning</a:t>
            </a:r>
            <a:r>
              <a:rPr lang="en-US" dirty="0"/>
              <a:t> as early as possible to minimize rework  </a:t>
            </a:r>
          </a:p>
          <a:p>
            <a:pPr marL="522759" lvl="1" indent="-342831">
              <a:buFont typeface="Arial" panose="020B0604020202020204" pitchFamily="34" charset="0"/>
              <a:buChar char="•"/>
            </a:pPr>
            <a:r>
              <a:rPr lang="en-US" dirty="0"/>
              <a:t>LMS in particular relies on data provided by the Profile to support Assignment Profiles that typically goes beyond standard employee data (Identifying who drives a Fork Lift)</a:t>
            </a:r>
          </a:p>
          <a:p>
            <a:pPr marL="342831" indent="-342831">
              <a:buFont typeface="Arial" panose="020B0604020202020204" pitchFamily="34" charset="0"/>
              <a:buChar char="•"/>
            </a:pPr>
            <a:r>
              <a:rPr lang="en-US" dirty="0"/>
              <a:t>Ensure permissions support Data Privacy requirements</a:t>
            </a:r>
          </a:p>
          <a:p>
            <a:pPr marL="342831" indent="-342831">
              <a:buFont typeface="Arial" panose="020B0604020202020204" pitchFamily="34" charset="0"/>
              <a:buChar char="•"/>
            </a:pPr>
            <a:r>
              <a:rPr lang="en-US" dirty="0"/>
              <a:t>Maintain a ‘source of truth’ workbook to validate correct configuration (also handy for testing)</a:t>
            </a:r>
          </a:p>
          <a:p>
            <a:pPr marL="342831" indent="-342831">
              <a:buFont typeface="Arial" panose="020B0604020202020204" pitchFamily="34" charset="0"/>
              <a:buChar char="•"/>
            </a:pPr>
            <a:endParaRPr lang="en-US" dirty="0"/>
          </a:p>
          <a:p>
            <a:pPr marL="342831" indent="-342831">
              <a:buFont typeface="Arial" panose="020B0604020202020204" pitchFamily="34" charset="0"/>
              <a:buChar char="•"/>
            </a:pPr>
            <a:endParaRPr lang="en-US" dirty="0"/>
          </a:p>
          <a:p>
            <a:pPr marL="342831" indent="-342831">
              <a:buFont typeface="Arial" panose="020B0604020202020204" pitchFamily="34" charset="0"/>
              <a:buChar char="•"/>
            </a:pPr>
            <a:endParaRPr lang="en-US" dirty="0"/>
          </a:p>
          <a:p>
            <a:endParaRPr lang="en-US" dirty="0"/>
          </a:p>
        </p:txBody>
      </p:sp>
      <p:sp>
        <p:nvSpPr>
          <p:cNvPr id="3" name="Title 2"/>
          <p:cNvSpPr>
            <a:spLocks noGrp="1"/>
          </p:cNvSpPr>
          <p:nvPr>
            <p:ph type="title"/>
          </p:nvPr>
        </p:nvSpPr>
        <p:spPr/>
        <p:txBody>
          <a:bodyPr/>
          <a:lstStyle/>
          <a:p>
            <a:r>
              <a:rPr lang="en-US" dirty="0"/>
              <a:t>Permission Framework Summary</a:t>
            </a:r>
          </a:p>
        </p:txBody>
      </p:sp>
    </p:spTree>
    <p:extLst>
      <p:ext uri="{BB962C8B-B14F-4D97-AF65-F5344CB8AC3E}">
        <p14:creationId xmlns:p14="http://schemas.microsoft.com/office/powerpoint/2010/main" val="16493168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296" y="503999"/>
            <a:ext cx="11183887" cy="738493"/>
          </a:xfrm>
        </p:spPr>
        <p:txBody>
          <a:bodyPr/>
          <a:lstStyle/>
          <a:p>
            <a:r>
              <a:rPr lang="en-US" dirty="0"/>
              <a:t>Role Based Permission Concepts</a:t>
            </a:r>
            <a:br>
              <a:rPr lang="en-US" dirty="0"/>
            </a:br>
            <a:endParaRPr lang="en-US" b="0" dirty="0"/>
          </a:p>
        </p:txBody>
      </p:sp>
      <p:sp>
        <p:nvSpPr>
          <p:cNvPr id="3" name="Text Placeholder 2"/>
          <p:cNvSpPr>
            <a:spLocks noGrp="1"/>
          </p:cNvSpPr>
          <p:nvPr>
            <p:ph type="body" sz="quarter" idx="10"/>
          </p:nvPr>
        </p:nvSpPr>
        <p:spPr/>
        <p:txBody>
          <a:bodyPr/>
          <a:lstStyle/>
          <a:p>
            <a:pPr marL="271409" lvl="1" fontAlgn="base">
              <a:spcBef>
                <a:spcPts val="1200"/>
              </a:spcBef>
              <a:spcAft>
                <a:spcPct val="0"/>
              </a:spcAft>
              <a:buClr>
                <a:srgbClr val="F0AB00"/>
              </a:buClr>
            </a:pPr>
            <a:endParaRPr lang="en-US" kern="0" dirty="0">
              <a:ea typeface="Arial Unicode MS" pitchFamily="34" charset="-128"/>
              <a:cs typeface="Arial Unicode MS" pitchFamily="34" charset="-128"/>
            </a:endParaRPr>
          </a:p>
          <a:p>
            <a:pPr marL="541230" lvl="1" indent="-269821" fontAlgn="base">
              <a:spcBef>
                <a:spcPts val="1200"/>
              </a:spcBef>
              <a:spcAft>
                <a:spcPct val="0"/>
              </a:spcAft>
              <a:buClr>
                <a:srgbClr val="F0AB00"/>
              </a:buClr>
              <a:buFont typeface="Arial" panose="020B0604020202020204" pitchFamily="34" charset="0"/>
              <a:buChar char="•"/>
            </a:pPr>
            <a:endParaRPr lang="en-US" dirty="0"/>
          </a:p>
        </p:txBody>
      </p:sp>
      <p:grpSp>
        <p:nvGrpSpPr>
          <p:cNvPr id="4" name="Group 31"/>
          <p:cNvGrpSpPr>
            <a:grpSpLocks/>
          </p:cNvGrpSpPr>
          <p:nvPr/>
        </p:nvGrpSpPr>
        <p:grpSpPr bwMode="auto">
          <a:xfrm>
            <a:off x="1551227" y="1632352"/>
            <a:ext cx="8324822" cy="2151993"/>
            <a:chOff x="1175934" y="1568440"/>
            <a:chExt cx="6534872" cy="1689236"/>
          </a:xfrm>
        </p:grpSpPr>
        <p:sp>
          <p:nvSpPr>
            <p:cNvPr id="5" name="Oval 17"/>
            <p:cNvSpPr>
              <a:spLocks noChangeArrowheads="1"/>
            </p:cNvSpPr>
            <p:nvPr/>
          </p:nvSpPr>
          <p:spPr bwMode="auto">
            <a:xfrm>
              <a:off x="1175934" y="2107629"/>
              <a:ext cx="1210036" cy="1122628"/>
            </a:xfrm>
            <a:prstGeom prst="ellipse">
              <a:avLst/>
            </a:prstGeom>
            <a:solidFill>
              <a:srgbClr val="F3901D"/>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19050" algn="ctr">
                  <a:solidFill>
                    <a:srgbClr val="000000"/>
                  </a:solidFill>
                  <a:round/>
                  <a:headEnd/>
                  <a:tailEnd/>
                </a14:hiddenLine>
              </a:ext>
            </a:extLst>
          </p:spPr>
          <p:txBody>
            <a:bodyPr wrap="none" anchor="ctr"/>
            <a:lstStyle>
              <a:lvl1pPr eaLnBrk="0" hangingPunct="0">
                <a:spcBef>
                  <a:spcPts val="3000"/>
                </a:spcBef>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eaLnBrk="0" hangingPunct="0">
                <a:spcBef>
                  <a:spcPts val="1600"/>
                </a:spcBef>
                <a:buClr>
                  <a:srgbClr val="BFBFBF"/>
                </a:buClr>
                <a:buFont typeface="Arial" panose="020B0604020202020204" pitchFamily="34" charset="0"/>
                <a:buChar char="•"/>
                <a:defRPr>
                  <a:solidFill>
                    <a:srgbClr val="404040"/>
                  </a:solidFill>
                  <a:latin typeface="Arial" panose="020B0604020202020204" pitchFamily="34" charset="0"/>
                  <a:cs typeface="Arial" panose="020B0604020202020204" pitchFamily="34" charset="0"/>
                </a:defRPr>
              </a:lvl2pPr>
              <a:lvl3pPr marL="1143000" indent="-228600" eaLnBrk="0" hangingPunct="0">
                <a:spcBef>
                  <a:spcPct val="20000"/>
                </a:spcBef>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3pPr>
              <a:lvl4pPr marL="1600200" indent="-228600" eaLnBrk="0" hangingPunct="0">
                <a:spcBef>
                  <a:spcPct val="20000"/>
                </a:spcBef>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4pPr>
              <a:lvl5pPr marL="2057400" indent="-228600" eaLnBrk="0" hangingPunct="0">
                <a:spcBef>
                  <a:spcPct val="20000"/>
                </a:spcBef>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600" b="1" dirty="0">
                  <a:solidFill>
                    <a:schemeClr val="bg1"/>
                  </a:solidFill>
                  <a:latin typeface="Calibri" panose="020F0502020204030204" pitchFamily="34" charset="0"/>
                </a:rPr>
                <a:t>GRANTED</a:t>
              </a:r>
            </a:p>
            <a:p>
              <a:pPr algn="ctr" eaLnBrk="1" hangingPunct="1">
                <a:spcBef>
                  <a:spcPct val="0"/>
                </a:spcBef>
                <a:buFontTx/>
                <a:buNone/>
              </a:pPr>
              <a:r>
                <a:rPr lang="en-US" altLang="en-US" sz="1600" b="1" dirty="0">
                  <a:solidFill>
                    <a:schemeClr val="bg1"/>
                  </a:solidFill>
                  <a:latin typeface="Calibri" panose="020F0502020204030204" pitchFamily="34" charset="0"/>
                </a:rPr>
                <a:t>USER</a:t>
              </a:r>
            </a:p>
            <a:p>
              <a:pPr algn="ctr" eaLnBrk="1" hangingPunct="1">
                <a:spcBef>
                  <a:spcPct val="0"/>
                </a:spcBef>
                <a:buFontTx/>
                <a:buNone/>
              </a:pPr>
              <a:r>
                <a:rPr lang="en-US" altLang="en-US" sz="1600" b="1" dirty="0">
                  <a:solidFill>
                    <a:schemeClr val="bg1"/>
                  </a:solidFill>
                  <a:latin typeface="Calibri" panose="020F0502020204030204" pitchFamily="34" charset="0"/>
                </a:rPr>
                <a:t>GROUP</a:t>
              </a:r>
            </a:p>
          </p:txBody>
        </p:sp>
        <p:sp>
          <p:nvSpPr>
            <p:cNvPr id="6" name="AutoShape 15"/>
            <p:cNvSpPr>
              <a:spLocks noChangeArrowheads="1"/>
            </p:cNvSpPr>
            <p:nvPr/>
          </p:nvSpPr>
          <p:spPr bwMode="auto">
            <a:xfrm>
              <a:off x="3393896" y="1568440"/>
              <a:ext cx="2098948" cy="690654"/>
            </a:xfrm>
            <a:prstGeom prst="roundRect">
              <a:avLst>
                <a:gd name="adj" fmla="val 16667"/>
              </a:avLst>
            </a:prstGeom>
            <a:solidFill>
              <a:srgbClr val="0096D6"/>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19050" algn="ctr">
                  <a:solidFill>
                    <a:srgbClr val="000000"/>
                  </a:solidFill>
                  <a:round/>
                  <a:headEnd/>
                  <a:tailEnd/>
                </a14:hiddenLine>
              </a:ext>
            </a:extLst>
          </p:spPr>
          <p:txBody>
            <a:bodyPr wrap="none" anchor="ctr"/>
            <a:lstStyle>
              <a:lvl1pPr eaLnBrk="0" hangingPunct="0">
                <a:spcBef>
                  <a:spcPts val="3000"/>
                </a:spcBef>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eaLnBrk="0" hangingPunct="0">
                <a:spcBef>
                  <a:spcPts val="1600"/>
                </a:spcBef>
                <a:buClr>
                  <a:srgbClr val="BFBFBF"/>
                </a:buClr>
                <a:buFont typeface="Arial" panose="020B0604020202020204" pitchFamily="34" charset="0"/>
                <a:buChar char="•"/>
                <a:defRPr>
                  <a:solidFill>
                    <a:srgbClr val="404040"/>
                  </a:solidFill>
                  <a:latin typeface="Arial" panose="020B0604020202020204" pitchFamily="34" charset="0"/>
                  <a:cs typeface="Arial" panose="020B0604020202020204" pitchFamily="34" charset="0"/>
                </a:defRPr>
              </a:lvl2pPr>
              <a:lvl3pPr marL="1143000" indent="-228600" eaLnBrk="0" hangingPunct="0">
                <a:spcBef>
                  <a:spcPct val="20000"/>
                </a:spcBef>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3pPr>
              <a:lvl4pPr marL="1600200" indent="-228600" eaLnBrk="0" hangingPunct="0">
                <a:spcBef>
                  <a:spcPct val="20000"/>
                </a:spcBef>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4pPr>
              <a:lvl5pPr marL="2057400" indent="-228600" eaLnBrk="0" hangingPunct="0">
                <a:spcBef>
                  <a:spcPct val="20000"/>
                </a:spcBef>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b="1" dirty="0">
                  <a:solidFill>
                    <a:schemeClr val="bg1"/>
                  </a:solidFill>
                  <a:latin typeface="Calibri" panose="020F0502020204030204" pitchFamily="34" charset="0"/>
                </a:rPr>
                <a:t>PERMISSION ROLE</a:t>
              </a:r>
            </a:p>
          </p:txBody>
        </p:sp>
        <p:sp>
          <p:nvSpPr>
            <p:cNvPr id="7" name="Oval 16"/>
            <p:cNvSpPr>
              <a:spLocks noChangeArrowheads="1"/>
            </p:cNvSpPr>
            <p:nvPr/>
          </p:nvSpPr>
          <p:spPr bwMode="auto">
            <a:xfrm>
              <a:off x="6500770" y="2132536"/>
              <a:ext cx="1210036" cy="1125140"/>
            </a:xfrm>
            <a:prstGeom prst="ellipse">
              <a:avLst/>
            </a:prstGeom>
            <a:solidFill>
              <a:srgbClr val="F3901D"/>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19050" algn="ctr">
                  <a:solidFill>
                    <a:srgbClr val="000000"/>
                  </a:solidFill>
                  <a:round/>
                  <a:headEnd/>
                  <a:tailEnd/>
                </a14:hiddenLine>
              </a:ext>
            </a:extLst>
          </p:spPr>
          <p:txBody>
            <a:bodyPr wrap="none" anchor="ctr"/>
            <a:lstStyle>
              <a:lvl1pPr eaLnBrk="0" hangingPunct="0">
                <a:spcBef>
                  <a:spcPts val="3000"/>
                </a:spcBef>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eaLnBrk="0" hangingPunct="0">
                <a:spcBef>
                  <a:spcPts val="1600"/>
                </a:spcBef>
                <a:buClr>
                  <a:srgbClr val="BFBFBF"/>
                </a:buClr>
                <a:buFont typeface="Arial" panose="020B0604020202020204" pitchFamily="34" charset="0"/>
                <a:buChar char="•"/>
                <a:defRPr>
                  <a:solidFill>
                    <a:srgbClr val="404040"/>
                  </a:solidFill>
                  <a:latin typeface="Arial" panose="020B0604020202020204" pitchFamily="34" charset="0"/>
                  <a:cs typeface="Arial" panose="020B0604020202020204" pitchFamily="34" charset="0"/>
                </a:defRPr>
              </a:lvl2pPr>
              <a:lvl3pPr marL="1143000" indent="-228600" eaLnBrk="0" hangingPunct="0">
                <a:spcBef>
                  <a:spcPct val="20000"/>
                </a:spcBef>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3pPr>
              <a:lvl4pPr marL="1600200" indent="-228600" eaLnBrk="0" hangingPunct="0">
                <a:spcBef>
                  <a:spcPct val="20000"/>
                </a:spcBef>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4pPr>
              <a:lvl5pPr marL="2057400" indent="-228600" eaLnBrk="0" hangingPunct="0">
                <a:spcBef>
                  <a:spcPct val="20000"/>
                </a:spcBef>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600" b="1" dirty="0">
                  <a:solidFill>
                    <a:schemeClr val="bg1"/>
                  </a:solidFill>
                  <a:latin typeface="Calibri" panose="020F0502020204030204" pitchFamily="34" charset="0"/>
                </a:rPr>
                <a:t>TARGET</a:t>
              </a:r>
            </a:p>
            <a:p>
              <a:pPr algn="ctr" eaLnBrk="1" hangingPunct="1">
                <a:spcBef>
                  <a:spcPct val="0"/>
                </a:spcBef>
                <a:buFontTx/>
                <a:buNone/>
              </a:pPr>
              <a:r>
                <a:rPr lang="en-US" altLang="en-US" sz="1600" b="1" dirty="0">
                  <a:solidFill>
                    <a:schemeClr val="bg1"/>
                  </a:solidFill>
                  <a:latin typeface="Calibri" panose="020F0502020204030204" pitchFamily="34" charset="0"/>
                </a:rPr>
                <a:t>USER</a:t>
              </a:r>
            </a:p>
            <a:p>
              <a:pPr algn="ctr" eaLnBrk="1" hangingPunct="1">
                <a:spcBef>
                  <a:spcPct val="0"/>
                </a:spcBef>
                <a:buFontTx/>
                <a:buNone/>
              </a:pPr>
              <a:r>
                <a:rPr lang="en-US" altLang="en-US" sz="1600" b="1" dirty="0">
                  <a:solidFill>
                    <a:schemeClr val="bg1"/>
                  </a:solidFill>
                  <a:latin typeface="Calibri" panose="020F0502020204030204" pitchFamily="34" charset="0"/>
                </a:rPr>
                <a:t>GROUP</a:t>
              </a:r>
            </a:p>
          </p:txBody>
        </p:sp>
        <p:cxnSp>
          <p:nvCxnSpPr>
            <p:cNvPr id="8" name="Straight Connector 7"/>
            <p:cNvCxnSpPr/>
            <p:nvPr/>
          </p:nvCxnSpPr>
          <p:spPr>
            <a:xfrm flipH="1" flipV="1">
              <a:off x="5418358" y="2244771"/>
              <a:ext cx="674762" cy="450887"/>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6093120" y="2695658"/>
              <a:ext cx="238151"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2779485" y="2238003"/>
              <a:ext cx="674763" cy="450887"/>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2548105" y="2688886"/>
              <a:ext cx="238151"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13" name="TextBox 4"/>
          <p:cNvSpPr txBox="1">
            <a:spLocks noChangeArrowheads="1"/>
          </p:cNvSpPr>
          <p:nvPr/>
        </p:nvSpPr>
        <p:spPr bwMode="auto">
          <a:xfrm>
            <a:off x="4500627" y="4744416"/>
            <a:ext cx="2285471" cy="10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3000"/>
              </a:spcBef>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eaLnBrk="0" hangingPunct="0">
              <a:spcBef>
                <a:spcPts val="1600"/>
              </a:spcBef>
              <a:buClr>
                <a:srgbClr val="BFBFBF"/>
              </a:buClr>
              <a:buFont typeface="Arial" panose="020B0604020202020204" pitchFamily="34" charset="0"/>
              <a:buChar char="•"/>
              <a:defRPr>
                <a:solidFill>
                  <a:srgbClr val="404040"/>
                </a:solidFill>
                <a:latin typeface="Arial" panose="020B0604020202020204" pitchFamily="34" charset="0"/>
                <a:cs typeface="Arial" panose="020B0604020202020204" pitchFamily="34" charset="0"/>
              </a:defRPr>
            </a:lvl2pPr>
            <a:lvl3pPr marL="1143000" indent="-228600" eaLnBrk="0" hangingPunct="0">
              <a:spcBef>
                <a:spcPct val="20000"/>
              </a:spcBef>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3pPr>
            <a:lvl4pPr marL="1600200" indent="-228600" eaLnBrk="0" hangingPunct="0">
              <a:spcBef>
                <a:spcPct val="20000"/>
              </a:spcBef>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4pPr>
            <a:lvl5pPr marL="2057400" indent="-228600" eaLnBrk="0" hangingPunct="0">
              <a:spcBef>
                <a:spcPct val="20000"/>
              </a:spcBef>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sz="1200" dirty="0"/>
              <a:t>Control the access rights in the system and involve the process of defining access to data and application functionality.</a:t>
            </a:r>
            <a:endParaRPr lang="en-US" altLang="en-US" sz="1200" dirty="0"/>
          </a:p>
        </p:txBody>
      </p:sp>
      <p:sp>
        <p:nvSpPr>
          <p:cNvPr id="14" name="TextBox 24"/>
          <p:cNvSpPr txBox="1">
            <a:spLocks noChangeArrowheads="1"/>
          </p:cNvSpPr>
          <p:nvPr/>
        </p:nvSpPr>
        <p:spPr bwMode="auto">
          <a:xfrm>
            <a:off x="1664421" y="4744416"/>
            <a:ext cx="2285471" cy="46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3000"/>
              </a:spcBef>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eaLnBrk="0" hangingPunct="0">
              <a:spcBef>
                <a:spcPts val="1600"/>
              </a:spcBef>
              <a:buClr>
                <a:srgbClr val="BFBFBF"/>
              </a:buClr>
              <a:buFont typeface="Arial" panose="020B0604020202020204" pitchFamily="34" charset="0"/>
              <a:buChar char="•"/>
              <a:defRPr>
                <a:solidFill>
                  <a:srgbClr val="404040"/>
                </a:solidFill>
                <a:latin typeface="Arial" panose="020B0604020202020204" pitchFamily="34" charset="0"/>
                <a:cs typeface="Arial" panose="020B0604020202020204" pitchFamily="34" charset="0"/>
              </a:defRPr>
            </a:lvl2pPr>
            <a:lvl3pPr marL="1143000" indent="-228600" eaLnBrk="0" hangingPunct="0">
              <a:spcBef>
                <a:spcPct val="20000"/>
              </a:spcBef>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3pPr>
            <a:lvl4pPr marL="1600200" indent="-228600" eaLnBrk="0" hangingPunct="0">
              <a:spcBef>
                <a:spcPct val="20000"/>
              </a:spcBef>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4pPr>
            <a:lvl5pPr marL="2057400" indent="-228600" eaLnBrk="0" hangingPunct="0">
              <a:spcBef>
                <a:spcPct val="20000"/>
              </a:spcBef>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200" dirty="0"/>
              <a:t>Roles are granted to groups</a:t>
            </a:r>
          </a:p>
          <a:p>
            <a:pPr algn="ctr" eaLnBrk="1" hangingPunct="1">
              <a:spcBef>
                <a:spcPct val="0"/>
              </a:spcBef>
              <a:buFontTx/>
              <a:buNone/>
            </a:pPr>
            <a:r>
              <a:rPr lang="en-US" altLang="en-US" sz="1200" dirty="0"/>
              <a:t>of users</a:t>
            </a:r>
          </a:p>
        </p:txBody>
      </p:sp>
      <p:sp>
        <p:nvSpPr>
          <p:cNvPr id="15" name="TextBox 25"/>
          <p:cNvSpPr txBox="1">
            <a:spLocks noChangeArrowheads="1"/>
          </p:cNvSpPr>
          <p:nvPr/>
        </p:nvSpPr>
        <p:spPr bwMode="auto">
          <a:xfrm>
            <a:off x="7336833" y="4744416"/>
            <a:ext cx="2285471" cy="64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3000"/>
              </a:spcBef>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eaLnBrk="0" hangingPunct="0">
              <a:spcBef>
                <a:spcPts val="1600"/>
              </a:spcBef>
              <a:buClr>
                <a:srgbClr val="BFBFBF"/>
              </a:buClr>
              <a:buFont typeface="Arial" panose="020B0604020202020204" pitchFamily="34" charset="0"/>
              <a:buChar char="•"/>
              <a:defRPr>
                <a:solidFill>
                  <a:srgbClr val="404040"/>
                </a:solidFill>
                <a:latin typeface="Arial" panose="020B0604020202020204" pitchFamily="34" charset="0"/>
                <a:cs typeface="Arial" panose="020B0604020202020204" pitchFamily="34" charset="0"/>
              </a:defRPr>
            </a:lvl2pPr>
            <a:lvl3pPr marL="1143000" indent="-228600" eaLnBrk="0" hangingPunct="0">
              <a:spcBef>
                <a:spcPct val="20000"/>
              </a:spcBef>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3pPr>
            <a:lvl4pPr marL="1600200" indent="-228600" eaLnBrk="0" hangingPunct="0">
              <a:spcBef>
                <a:spcPct val="20000"/>
              </a:spcBef>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4pPr>
            <a:lvl5pPr marL="2057400" indent="-228600" eaLnBrk="0" hangingPunct="0">
              <a:spcBef>
                <a:spcPct val="20000"/>
              </a:spcBef>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200" dirty="0"/>
              <a:t>Granted users may perform the permission role on target users</a:t>
            </a:r>
          </a:p>
        </p:txBody>
      </p:sp>
      <p:sp>
        <p:nvSpPr>
          <p:cNvPr id="16" name="TextBox 26"/>
          <p:cNvSpPr txBox="1">
            <a:spLocks noChangeArrowheads="1"/>
          </p:cNvSpPr>
          <p:nvPr/>
        </p:nvSpPr>
        <p:spPr bwMode="auto">
          <a:xfrm>
            <a:off x="4318107" y="4077820"/>
            <a:ext cx="2553696" cy="276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3000"/>
              </a:spcBef>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eaLnBrk="0" hangingPunct="0">
              <a:spcBef>
                <a:spcPts val="1600"/>
              </a:spcBef>
              <a:buClr>
                <a:srgbClr val="BFBFBF"/>
              </a:buClr>
              <a:buFont typeface="Arial" panose="020B0604020202020204" pitchFamily="34" charset="0"/>
              <a:buChar char="•"/>
              <a:defRPr>
                <a:solidFill>
                  <a:srgbClr val="404040"/>
                </a:solidFill>
                <a:latin typeface="Arial" panose="020B0604020202020204" pitchFamily="34" charset="0"/>
                <a:cs typeface="Arial" panose="020B0604020202020204" pitchFamily="34" charset="0"/>
              </a:defRPr>
            </a:lvl2pPr>
            <a:lvl3pPr marL="1143000" indent="-228600" eaLnBrk="0" hangingPunct="0">
              <a:spcBef>
                <a:spcPct val="20000"/>
              </a:spcBef>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3pPr>
            <a:lvl4pPr marL="1600200" indent="-228600" eaLnBrk="0" hangingPunct="0">
              <a:spcBef>
                <a:spcPct val="20000"/>
              </a:spcBef>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4pPr>
            <a:lvl5pPr marL="2057400" indent="-228600" eaLnBrk="0" hangingPunct="0">
              <a:spcBef>
                <a:spcPct val="20000"/>
              </a:spcBef>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200" b="1" dirty="0">
                <a:solidFill>
                  <a:srgbClr val="0070C0"/>
                </a:solidFill>
              </a:rPr>
              <a:t>PERMISSION ROLE</a:t>
            </a:r>
          </a:p>
        </p:txBody>
      </p:sp>
      <p:sp>
        <p:nvSpPr>
          <p:cNvPr id="17" name="TextBox 27"/>
          <p:cNvSpPr txBox="1">
            <a:spLocks noChangeArrowheads="1"/>
          </p:cNvSpPr>
          <p:nvPr/>
        </p:nvSpPr>
        <p:spPr bwMode="auto">
          <a:xfrm>
            <a:off x="1529514" y="4077820"/>
            <a:ext cx="2553697" cy="276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3000"/>
              </a:spcBef>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eaLnBrk="0" hangingPunct="0">
              <a:spcBef>
                <a:spcPts val="1600"/>
              </a:spcBef>
              <a:buClr>
                <a:srgbClr val="BFBFBF"/>
              </a:buClr>
              <a:buFont typeface="Arial" panose="020B0604020202020204" pitchFamily="34" charset="0"/>
              <a:buChar char="•"/>
              <a:defRPr>
                <a:solidFill>
                  <a:srgbClr val="404040"/>
                </a:solidFill>
                <a:latin typeface="Arial" panose="020B0604020202020204" pitchFamily="34" charset="0"/>
                <a:cs typeface="Arial" panose="020B0604020202020204" pitchFamily="34" charset="0"/>
              </a:defRPr>
            </a:lvl2pPr>
            <a:lvl3pPr marL="1143000" indent="-228600" eaLnBrk="0" hangingPunct="0">
              <a:spcBef>
                <a:spcPct val="20000"/>
              </a:spcBef>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3pPr>
            <a:lvl4pPr marL="1600200" indent="-228600" eaLnBrk="0" hangingPunct="0">
              <a:spcBef>
                <a:spcPct val="20000"/>
              </a:spcBef>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4pPr>
            <a:lvl5pPr marL="2057400" indent="-228600" eaLnBrk="0" hangingPunct="0">
              <a:spcBef>
                <a:spcPct val="20000"/>
              </a:spcBef>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200" b="1" dirty="0">
                <a:solidFill>
                  <a:srgbClr val="0070C0"/>
                </a:solidFill>
              </a:rPr>
              <a:t>GRANTED USER GROUP</a:t>
            </a:r>
          </a:p>
        </p:txBody>
      </p:sp>
      <p:sp>
        <p:nvSpPr>
          <p:cNvPr id="18" name="TextBox 28"/>
          <p:cNvSpPr txBox="1">
            <a:spLocks noChangeArrowheads="1"/>
          </p:cNvSpPr>
          <p:nvPr/>
        </p:nvSpPr>
        <p:spPr bwMode="auto">
          <a:xfrm>
            <a:off x="7203514" y="4077820"/>
            <a:ext cx="2553696" cy="276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3000"/>
              </a:spcBef>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eaLnBrk="0" hangingPunct="0">
              <a:spcBef>
                <a:spcPts val="1600"/>
              </a:spcBef>
              <a:buClr>
                <a:srgbClr val="BFBFBF"/>
              </a:buClr>
              <a:buFont typeface="Arial" panose="020B0604020202020204" pitchFamily="34" charset="0"/>
              <a:buChar char="•"/>
              <a:defRPr>
                <a:solidFill>
                  <a:srgbClr val="404040"/>
                </a:solidFill>
                <a:latin typeface="Arial" panose="020B0604020202020204" pitchFamily="34" charset="0"/>
                <a:cs typeface="Arial" panose="020B0604020202020204" pitchFamily="34" charset="0"/>
              </a:defRPr>
            </a:lvl2pPr>
            <a:lvl3pPr marL="1143000" indent="-228600" eaLnBrk="0" hangingPunct="0">
              <a:spcBef>
                <a:spcPct val="20000"/>
              </a:spcBef>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3pPr>
            <a:lvl4pPr marL="1600200" indent="-228600" eaLnBrk="0" hangingPunct="0">
              <a:spcBef>
                <a:spcPct val="20000"/>
              </a:spcBef>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4pPr>
            <a:lvl5pPr marL="2057400" indent="-228600" eaLnBrk="0" hangingPunct="0">
              <a:spcBef>
                <a:spcPct val="20000"/>
              </a:spcBef>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200" b="1" dirty="0">
                <a:solidFill>
                  <a:srgbClr val="0070C0"/>
                </a:solidFill>
              </a:rPr>
              <a:t>TARGET USER GROUP</a:t>
            </a:r>
          </a:p>
        </p:txBody>
      </p:sp>
      <p:cxnSp>
        <p:nvCxnSpPr>
          <p:cNvPr id="19" name="Straight Connector 18"/>
          <p:cNvCxnSpPr/>
          <p:nvPr/>
        </p:nvCxnSpPr>
        <p:spPr>
          <a:xfrm flipV="1">
            <a:off x="4280016" y="3992115"/>
            <a:ext cx="0" cy="1918843"/>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7036865" y="3992115"/>
            <a:ext cx="0" cy="1918843"/>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190506"/>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296" y="503883"/>
            <a:ext cx="11183887" cy="738493"/>
          </a:xfrm>
        </p:spPr>
        <p:txBody>
          <a:bodyPr/>
          <a:lstStyle/>
          <a:p>
            <a:r>
              <a:rPr lang="en-US" dirty="0"/>
              <a:t>Role Based Permission Concepts </a:t>
            </a:r>
            <a:r>
              <a:rPr lang="en-US" sz="2000" i="1" dirty="0"/>
              <a:t>(cont.)</a:t>
            </a:r>
            <a:br>
              <a:rPr lang="en-US" dirty="0"/>
            </a:br>
            <a:endParaRPr lang="en-US" b="0" dirty="0"/>
          </a:p>
        </p:txBody>
      </p:sp>
      <p:sp>
        <p:nvSpPr>
          <p:cNvPr id="3" name="Text Placeholder 2"/>
          <p:cNvSpPr>
            <a:spLocks noGrp="1"/>
          </p:cNvSpPr>
          <p:nvPr>
            <p:ph type="body" sz="quarter" idx="10"/>
          </p:nvPr>
        </p:nvSpPr>
        <p:spPr/>
        <p:txBody>
          <a:bodyPr/>
          <a:lstStyle/>
          <a:p>
            <a:pPr marL="271409" lvl="1" fontAlgn="base">
              <a:spcBef>
                <a:spcPts val="1200"/>
              </a:spcBef>
              <a:spcAft>
                <a:spcPct val="0"/>
              </a:spcAft>
              <a:buClr>
                <a:srgbClr val="F0AB00"/>
              </a:buClr>
            </a:pPr>
            <a:endParaRPr lang="en-US" kern="0" dirty="0">
              <a:ea typeface="Arial Unicode MS" pitchFamily="34" charset="-128"/>
              <a:cs typeface="Arial Unicode MS" pitchFamily="34" charset="-128"/>
            </a:endParaRPr>
          </a:p>
          <a:p>
            <a:pPr marL="541230" lvl="1" indent="-269821" fontAlgn="base">
              <a:spcBef>
                <a:spcPts val="1200"/>
              </a:spcBef>
              <a:spcAft>
                <a:spcPct val="0"/>
              </a:spcAft>
              <a:buClr>
                <a:srgbClr val="F0AB00"/>
              </a:buClr>
              <a:buFont typeface="Arial" panose="020B0604020202020204" pitchFamily="34" charset="0"/>
              <a:buChar char="•"/>
            </a:pPr>
            <a:endParaRPr lang="en-US" dirty="0"/>
          </a:p>
        </p:txBody>
      </p:sp>
      <p:sp>
        <p:nvSpPr>
          <p:cNvPr id="21" name="TextBox 19"/>
          <p:cNvSpPr txBox="1">
            <a:spLocks noChangeArrowheads="1"/>
          </p:cNvSpPr>
          <p:nvPr/>
        </p:nvSpPr>
        <p:spPr bwMode="auto">
          <a:xfrm>
            <a:off x="926710" y="4516852"/>
            <a:ext cx="6911962" cy="276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3000"/>
              </a:spcBef>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eaLnBrk="0" hangingPunct="0">
              <a:spcBef>
                <a:spcPts val="1600"/>
              </a:spcBef>
              <a:buClr>
                <a:srgbClr val="BFBFBF"/>
              </a:buClr>
              <a:buFont typeface="Arial" panose="020B0604020202020204" pitchFamily="34" charset="0"/>
              <a:buChar char="•"/>
              <a:defRPr>
                <a:solidFill>
                  <a:srgbClr val="404040"/>
                </a:solidFill>
                <a:latin typeface="Arial" panose="020B0604020202020204" pitchFamily="34" charset="0"/>
                <a:cs typeface="Arial" panose="020B0604020202020204" pitchFamily="34" charset="0"/>
              </a:defRPr>
            </a:lvl2pPr>
            <a:lvl3pPr marL="1143000" indent="-228600" eaLnBrk="0" hangingPunct="0">
              <a:spcBef>
                <a:spcPct val="20000"/>
              </a:spcBef>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3pPr>
            <a:lvl4pPr marL="1600200" indent="-228600" eaLnBrk="0" hangingPunct="0">
              <a:spcBef>
                <a:spcPct val="20000"/>
              </a:spcBef>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4pPr>
            <a:lvl5pPr marL="2057400" indent="-228600" eaLnBrk="0" hangingPunct="0">
              <a:spcBef>
                <a:spcPct val="20000"/>
              </a:spcBef>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dirty="0"/>
              <a:t>Create both Granted User Group and Target Group / Target Objects</a:t>
            </a:r>
          </a:p>
        </p:txBody>
      </p:sp>
      <p:sp>
        <p:nvSpPr>
          <p:cNvPr id="22" name="TextBox 26"/>
          <p:cNvSpPr txBox="1">
            <a:spLocks noChangeArrowheads="1"/>
          </p:cNvSpPr>
          <p:nvPr/>
        </p:nvSpPr>
        <p:spPr bwMode="auto">
          <a:xfrm>
            <a:off x="926710" y="4239103"/>
            <a:ext cx="2553696" cy="277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3000"/>
              </a:spcBef>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eaLnBrk="0" hangingPunct="0">
              <a:spcBef>
                <a:spcPts val="1600"/>
              </a:spcBef>
              <a:buClr>
                <a:srgbClr val="BFBFBF"/>
              </a:buClr>
              <a:buFont typeface="Arial" panose="020B0604020202020204" pitchFamily="34" charset="0"/>
              <a:buChar char="•"/>
              <a:defRPr>
                <a:solidFill>
                  <a:srgbClr val="404040"/>
                </a:solidFill>
                <a:latin typeface="Arial" panose="020B0604020202020204" pitchFamily="34" charset="0"/>
                <a:cs typeface="Arial" panose="020B0604020202020204" pitchFamily="34" charset="0"/>
              </a:defRPr>
            </a:lvl2pPr>
            <a:lvl3pPr marL="1143000" indent="-228600" eaLnBrk="0" hangingPunct="0">
              <a:spcBef>
                <a:spcPct val="20000"/>
              </a:spcBef>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3pPr>
            <a:lvl4pPr marL="1600200" indent="-228600" eaLnBrk="0" hangingPunct="0">
              <a:spcBef>
                <a:spcPct val="20000"/>
              </a:spcBef>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4pPr>
            <a:lvl5pPr marL="2057400" indent="-228600" eaLnBrk="0" hangingPunct="0">
              <a:spcBef>
                <a:spcPct val="20000"/>
              </a:spcBef>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dirty="0">
                <a:solidFill>
                  <a:srgbClr val="0070C0"/>
                </a:solidFill>
              </a:rPr>
              <a:t>STEP 1: CREATE THE GROUPS</a:t>
            </a:r>
          </a:p>
        </p:txBody>
      </p:sp>
      <p:sp>
        <p:nvSpPr>
          <p:cNvPr id="23" name="TextBox 27"/>
          <p:cNvSpPr txBox="1">
            <a:spLocks noChangeArrowheads="1"/>
          </p:cNvSpPr>
          <p:nvPr/>
        </p:nvSpPr>
        <p:spPr bwMode="auto">
          <a:xfrm>
            <a:off x="1539343" y="5212016"/>
            <a:ext cx="6911962" cy="276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3000"/>
              </a:spcBef>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eaLnBrk="0" hangingPunct="0">
              <a:spcBef>
                <a:spcPts val="1600"/>
              </a:spcBef>
              <a:buClr>
                <a:srgbClr val="BFBFBF"/>
              </a:buClr>
              <a:buFont typeface="Arial" panose="020B0604020202020204" pitchFamily="34" charset="0"/>
              <a:buChar char="•"/>
              <a:defRPr>
                <a:solidFill>
                  <a:srgbClr val="404040"/>
                </a:solidFill>
                <a:latin typeface="Arial" panose="020B0604020202020204" pitchFamily="34" charset="0"/>
                <a:cs typeface="Arial" panose="020B0604020202020204" pitchFamily="34" charset="0"/>
              </a:defRPr>
            </a:lvl2pPr>
            <a:lvl3pPr marL="1143000" indent="-228600" eaLnBrk="0" hangingPunct="0">
              <a:spcBef>
                <a:spcPct val="20000"/>
              </a:spcBef>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3pPr>
            <a:lvl4pPr marL="1600200" indent="-228600" eaLnBrk="0" hangingPunct="0">
              <a:spcBef>
                <a:spcPct val="20000"/>
              </a:spcBef>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4pPr>
            <a:lvl5pPr marL="2057400" indent="-228600" eaLnBrk="0" hangingPunct="0">
              <a:spcBef>
                <a:spcPct val="20000"/>
              </a:spcBef>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dirty="0"/>
              <a:t>Specify what permissions users in the role should have and add role description</a:t>
            </a:r>
          </a:p>
        </p:txBody>
      </p:sp>
      <p:sp>
        <p:nvSpPr>
          <p:cNvPr id="24" name="TextBox 28"/>
          <p:cNvSpPr txBox="1">
            <a:spLocks noChangeArrowheads="1"/>
          </p:cNvSpPr>
          <p:nvPr/>
        </p:nvSpPr>
        <p:spPr bwMode="auto">
          <a:xfrm>
            <a:off x="1539343" y="4934267"/>
            <a:ext cx="3883713" cy="277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3000"/>
              </a:spcBef>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eaLnBrk="0" hangingPunct="0">
              <a:spcBef>
                <a:spcPts val="1600"/>
              </a:spcBef>
              <a:buClr>
                <a:srgbClr val="BFBFBF"/>
              </a:buClr>
              <a:buFont typeface="Arial" panose="020B0604020202020204" pitchFamily="34" charset="0"/>
              <a:buChar char="•"/>
              <a:defRPr>
                <a:solidFill>
                  <a:srgbClr val="404040"/>
                </a:solidFill>
                <a:latin typeface="Arial" panose="020B0604020202020204" pitchFamily="34" charset="0"/>
                <a:cs typeface="Arial" panose="020B0604020202020204" pitchFamily="34" charset="0"/>
              </a:defRPr>
            </a:lvl2pPr>
            <a:lvl3pPr marL="1143000" indent="-228600" eaLnBrk="0" hangingPunct="0">
              <a:spcBef>
                <a:spcPct val="20000"/>
              </a:spcBef>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3pPr>
            <a:lvl4pPr marL="1600200" indent="-228600" eaLnBrk="0" hangingPunct="0">
              <a:spcBef>
                <a:spcPct val="20000"/>
              </a:spcBef>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4pPr>
            <a:lvl5pPr marL="2057400" indent="-228600" eaLnBrk="0" hangingPunct="0">
              <a:spcBef>
                <a:spcPct val="20000"/>
              </a:spcBef>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dirty="0">
                <a:solidFill>
                  <a:srgbClr val="0070C0"/>
                </a:solidFill>
              </a:rPr>
              <a:t>STEP 2: CREATE THE PERMISSION ROLE</a:t>
            </a:r>
          </a:p>
        </p:txBody>
      </p:sp>
      <p:sp>
        <p:nvSpPr>
          <p:cNvPr id="25" name="TextBox 29"/>
          <p:cNvSpPr txBox="1">
            <a:spLocks noChangeArrowheads="1"/>
          </p:cNvSpPr>
          <p:nvPr/>
        </p:nvSpPr>
        <p:spPr bwMode="auto">
          <a:xfrm>
            <a:off x="2107537" y="5902419"/>
            <a:ext cx="7123387" cy="27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3000"/>
              </a:spcBef>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eaLnBrk="0" hangingPunct="0">
              <a:spcBef>
                <a:spcPts val="1600"/>
              </a:spcBef>
              <a:buClr>
                <a:srgbClr val="BFBFBF"/>
              </a:buClr>
              <a:buFont typeface="Arial" panose="020B0604020202020204" pitchFamily="34" charset="0"/>
              <a:buChar char="•"/>
              <a:defRPr>
                <a:solidFill>
                  <a:srgbClr val="404040"/>
                </a:solidFill>
                <a:latin typeface="Arial" panose="020B0604020202020204" pitchFamily="34" charset="0"/>
                <a:cs typeface="Arial" panose="020B0604020202020204" pitchFamily="34" charset="0"/>
              </a:defRPr>
            </a:lvl2pPr>
            <a:lvl3pPr marL="1143000" indent="-228600" eaLnBrk="0" hangingPunct="0">
              <a:spcBef>
                <a:spcPct val="20000"/>
              </a:spcBef>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3pPr>
            <a:lvl4pPr marL="1600200" indent="-228600" eaLnBrk="0" hangingPunct="0">
              <a:spcBef>
                <a:spcPct val="20000"/>
              </a:spcBef>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4pPr>
            <a:lvl5pPr marL="2057400" indent="-228600" eaLnBrk="0" hangingPunct="0">
              <a:spcBef>
                <a:spcPct val="20000"/>
              </a:spcBef>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dirty="0"/>
              <a:t>Grant the permissioned activity to the Granted User Group to act on the Target Group / Target Objects </a:t>
            </a:r>
          </a:p>
        </p:txBody>
      </p:sp>
      <p:sp>
        <p:nvSpPr>
          <p:cNvPr id="26" name="TextBox 30"/>
          <p:cNvSpPr txBox="1">
            <a:spLocks noChangeArrowheads="1"/>
          </p:cNvSpPr>
          <p:nvPr/>
        </p:nvSpPr>
        <p:spPr bwMode="auto">
          <a:xfrm>
            <a:off x="2107537" y="5626258"/>
            <a:ext cx="3883713" cy="276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3000"/>
              </a:spcBef>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eaLnBrk="0" hangingPunct="0">
              <a:spcBef>
                <a:spcPts val="1600"/>
              </a:spcBef>
              <a:buClr>
                <a:srgbClr val="BFBFBF"/>
              </a:buClr>
              <a:buFont typeface="Arial" panose="020B0604020202020204" pitchFamily="34" charset="0"/>
              <a:buChar char="•"/>
              <a:defRPr>
                <a:solidFill>
                  <a:srgbClr val="404040"/>
                </a:solidFill>
                <a:latin typeface="Arial" panose="020B0604020202020204" pitchFamily="34" charset="0"/>
                <a:cs typeface="Arial" panose="020B0604020202020204" pitchFamily="34" charset="0"/>
              </a:defRPr>
            </a:lvl2pPr>
            <a:lvl3pPr marL="1143000" indent="-228600" eaLnBrk="0" hangingPunct="0">
              <a:spcBef>
                <a:spcPct val="20000"/>
              </a:spcBef>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3pPr>
            <a:lvl4pPr marL="1600200" indent="-228600" eaLnBrk="0" hangingPunct="0">
              <a:spcBef>
                <a:spcPct val="20000"/>
              </a:spcBef>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4pPr>
            <a:lvl5pPr marL="2057400" indent="-228600" eaLnBrk="0" hangingPunct="0">
              <a:spcBef>
                <a:spcPct val="20000"/>
              </a:spcBef>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b="1" dirty="0">
                <a:solidFill>
                  <a:srgbClr val="0070C0"/>
                </a:solidFill>
              </a:rPr>
              <a:t>STEP 3: GRANT THE PERMISSION ROLE</a:t>
            </a:r>
          </a:p>
        </p:txBody>
      </p:sp>
      <p:grpSp>
        <p:nvGrpSpPr>
          <p:cNvPr id="27" name="Group 34"/>
          <p:cNvGrpSpPr>
            <a:grpSpLocks/>
          </p:cNvGrpSpPr>
          <p:nvPr/>
        </p:nvGrpSpPr>
        <p:grpSpPr bwMode="auto">
          <a:xfrm>
            <a:off x="634678" y="4169269"/>
            <a:ext cx="196804" cy="209502"/>
            <a:chOff x="633052" y="3285124"/>
            <a:chExt cx="197824" cy="208549"/>
          </a:xfrm>
        </p:grpSpPr>
        <p:cxnSp>
          <p:nvCxnSpPr>
            <p:cNvPr id="28" name="Straight Connector 27"/>
            <p:cNvCxnSpPr/>
            <p:nvPr/>
          </p:nvCxnSpPr>
          <p:spPr>
            <a:xfrm>
              <a:off x="633052" y="3493673"/>
              <a:ext cx="197824"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33052" y="3285124"/>
              <a:ext cx="0" cy="208549"/>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0" name="Group 35"/>
          <p:cNvGrpSpPr>
            <a:grpSpLocks/>
          </p:cNvGrpSpPr>
          <p:nvPr/>
        </p:nvGrpSpPr>
        <p:grpSpPr bwMode="auto">
          <a:xfrm>
            <a:off x="1206046" y="4864433"/>
            <a:ext cx="198391" cy="209502"/>
            <a:chOff x="633052" y="3285124"/>
            <a:chExt cx="197824" cy="208549"/>
          </a:xfrm>
        </p:grpSpPr>
        <p:cxnSp>
          <p:nvCxnSpPr>
            <p:cNvPr id="31" name="Straight Connector 30"/>
            <p:cNvCxnSpPr/>
            <p:nvPr/>
          </p:nvCxnSpPr>
          <p:spPr>
            <a:xfrm>
              <a:off x="633052" y="3493673"/>
              <a:ext cx="197824"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33052" y="3285124"/>
              <a:ext cx="0" cy="208549"/>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3" name="Group 38"/>
          <p:cNvGrpSpPr>
            <a:grpSpLocks/>
          </p:cNvGrpSpPr>
          <p:nvPr/>
        </p:nvGrpSpPr>
        <p:grpSpPr bwMode="auto">
          <a:xfrm>
            <a:off x="1812330" y="5543726"/>
            <a:ext cx="196804" cy="209502"/>
            <a:chOff x="633052" y="3285124"/>
            <a:chExt cx="197824" cy="208549"/>
          </a:xfrm>
        </p:grpSpPr>
        <p:cxnSp>
          <p:nvCxnSpPr>
            <p:cNvPr id="34" name="Straight Connector 33"/>
            <p:cNvCxnSpPr/>
            <p:nvPr/>
          </p:nvCxnSpPr>
          <p:spPr>
            <a:xfrm>
              <a:off x="633052" y="3493673"/>
              <a:ext cx="197824"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33052" y="3285124"/>
              <a:ext cx="0" cy="208549"/>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36" name="Oval 17"/>
          <p:cNvSpPr>
            <a:spLocks noChangeArrowheads="1"/>
          </p:cNvSpPr>
          <p:nvPr/>
        </p:nvSpPr>
        <p:spPr bwMode="auto">
          <a:xfrm>
            <a:off x="1551227" y="2319249"/>
            <a:ext cx="1541474" cy="1430166"/>
          </a:xfrm>
          <a:prstGeom prst="ellipse">
            <a:avLst/>
          </a:prstGeom>
          <a:solidFill>
            <a:srgbClr val="F3901D"/>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19050" algn="ctr">
                <a:solidFill>
                  <a:srgbClr val="000000"/>
                </a:solidFill>
                <a:round/>
                <a:headEnd/>
                <a:tailEnd/>
              </a14:hiddenLine>
            </a:ext>
          </a:extLst>
        </p:spPr>
        <p:txBody>
          <a:bodyPr wrap="none" anchor="ctr"/>
          <a:lstStyle>
            <a:lvl1pPr eaLnBrk="0" hangingPunct="0">
              <a:spcBef>
                <a:spcPts val="3000"/>
              </a:spcBef>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eaLnBrk="0" hangingPunct="0">
              <a:spcBef>
                <a:spcPts val="1600"/>
              </a:spcBef>
              <a:buClr>
                <a:srgbClr val="BFBFBF"/>
              </a:buClr>
              <a:buFont typeface="Arial" panose="020B0604020202020204" pitchFamily="34" charset="0"/>
              <a:buChar char="•"/>
              <a:defRPr>
                <a:solidFill>
                  <a:srgbClr val="404040"/>
                </a:solidFill>
                <a:latin typeface="Arial" panose="020B0604020202020204" pitchFamily="34" charset="0"/>
                <a:cs typeface="Arial" panose="020B0604020202020204" pitchFamily="34" charset="0"/>
              </a:defRPr>
            </a:lvl2pPr>
            <a:lvl3pPr marL="1143000" indent="-228600" eaLnBrk="0" hangingPunct="0">
              <a:spcBef>
                <a:spcPct val="20000"/>
              </a:spcBef>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3pPr>
            <a:lvl4pPr marL="1600200" indent="-228600" eaLnBrk="0" hangingPunct="0">
              <a:spcBef>
                <a:spcPct val="20000"/>
              </a:spcBef>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4pPr>
            <a:lvl5pPr marL="2057400" indent="-228600" eaLnBrk="0" hangingPunct="0">
              <a:spcBef>
                <a:spcPct val="20000"/>
              </a:spcBef>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600" b="1" dirty="0">
                <a:solidFill>
                  <a:schemeClr val="bg1"/>
                </a:solidFill>
                <a:latin typeface="Calibri" panose="020F0502020204030204" pitchFamily="34" charset="0"/>
              </a:rPr>
              <a:t>WHO</a:t>
            </a:r>
          </a:p>
        </p:txBody>
      </p:sp>
      <p:sp>
        <p:nvSpPr>
          <p:cNvPr id="37" name="AutoShape 15"/>
          <p:cNvSpPr>
            <a:spLocks noChangeArrowheads="1"/>
          </p:cNvSpPr>
          <p:nvPr/>
        </p:nvSpPr>
        <p:spPr bwMode="auto">
          <a:xfrm>
            <a:off x="4376704" y="1632353"/>
            <a:ext cx="2673865" cy="879855"/>
          </a:xfrm>
          <a:prstGeom prst="roundRect">
            <a:avLst>
              <a:gd name="adj" fmla="val 16667"/>
            </a:avLst>
          </a:prstGeom>
          <a:solidFill>
            <a:srgbClr val="0096D6"/>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19050" algn="ctr">
                <a:solidFill>
                  <a:srgbClr val="000000"/>
                </a:solidFill>
                <a:round/>
                <a:headEnd/>
                <a:tailEnd/>
              </a14:hiddenLine>
            </a:ext>
          </a:extLst>
        </p:spPr>
        <p:txBody>
          <a:bodyPr wrap="none" anchor="ctr"/>
          <a:lstStyle>
            <a:lvl1pPr eaLnBrk="0" hangingPunct="0">
              <a:spcBef>
                <a:spcPts val="3000"/>
              </a:spcBef>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eaLnBrk="0" hangingPunct="0">
              <a:spcBef>
                <a:spcPts val="1600"/>
              </a:spcBef>
              <a:buClr>
                <a:srgbClr val="BFBFBF"/>
              </a:buClr>
              <a:buFont typeface="Arial" panose="020B0604020202020204" pitchFamily="34" charset="0"/>
              <a:buChar char="•"/>
              <a:defRPr>
                <a:solidFill>
                  <a:srgbClr val="404040"/>
                </a:solidFill>
                <a:latin typeface="Arial" panose="020B0604020202020204" pitchFamily="34" charset="0"/>
                <a:cs typeface="Arial" panose="020B0604020202020204" pitchFamily="34" charset="0"/>
              </a:defRPr>
            </a:lvl2pPr>
            <a:lvl3pPr marL="1143000" indent="-228600" eaLnBrk="0" hangingPunct="0">
              <a:spcBef>
                <a:spcPct val="20000"/>
              </a:spcBef>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3pPr>
            <a:lvl4pPr marL="1600200" indent="-228600" eaLnBrk="0" hangingPunct="0">
              <a:spcBef>
                <a:spcPct val="20000"/>
              </a:spcBef>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4pPr>
            <a:lvl5pPr marL="2057400" indent="-228600" eaLnBrk="0" hangingPunct="0">
              <a:spcBef>
                <a:spcPct val="20000"/>
              </a:spcBef>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b="1" dirty="0">
                <a:solidFill>
                  <a:schemeClr val="bg1"/>
                </a:solidFill>
                <a:latin typeface="Calibri" panose="020F0502020204030204" pitchFamily="34" charset="0"/>
              </a:rPr>
              <a:t>PERMISSION ROLE</a:t>
            </a:r>
          </a:p>
        </p:txBody>
      </p:sp>
      <p:sp>
        <p:nvSpPr>
          <p:cNvPr id="38" name="Oval 16"/>
          <p:cNvSpPr>
            <a:spLocks noChangeArrowheads="1"/>
          </p:cNvSpPr>
          <p:nvPr/>
        </p:nvSpPr>
        <p:spPr bwMode="auto">
          <a:xfrm>
            <a:off x="8334575" y="2350979"/>
            <a:ext cx="1541474" cy="1433366"/>
          </a:xfrm>
          <a:prstGeom prst="ellipse">
            <a:avLst/>
          </a:prstGeom>
          <a:solidFill>
            <a:srgbClr val="F3901D"/>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19050" algn="ctr">
                <a:solidFill>
                  <a:srgbClr val="000000"/>
                </a:solidFill>
                <a:round/>
                <a:headEnd/>
                <a:tailEnd/>
              </a14:hiddenLine>
            </a:ext>
          </a:extLst>
        </p:spPr>
        <p:txBody>
          <a:bodyPr wrap="none" anchor="ctr"/>
          <a:lstStyle>
            <a:lvl1pPr eaLnBrk="0" hangingPunct="0">
              <a:spcBef>
                <a:spcPts val="3000"/>
              </a:spcBef>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eaLnBrk="0" hangingPunct="0">
              <a:spcBef>
                <a:spcPts val="1600"/>
              </a:spcBef>
              <a:buClr>
                <a:srgbClr val="BFBFBF"/>
              </a:buClr>
              <a:buFont typeface="Arial" panose="020B0604020202020204" pitchFamily="34" charset="0"/>
              <a:buChar char="•"/>
              <a:defRPr>
                <a:solidFill>
                  <a:srgbClr val="404040"/>
                </a:solidFill>
                <a:latin typeface="Arial" panose="020B0604020202020204" pitchFamily="34" charset="0"/>
                <a:cs typeface="Arial" panose="020B0604020202020204" pitchFamily="34" charset="0"/>
              </a:defRPr>
            </a:lvl2pPr>
            <a:lvl3pPr marL="1143000" indent="-228600" eaLnBrk="0" hangingPunct="0">
              <a:spcBef>
                <a:spcPct val="20000"/>
              </a:spcBef>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3pPr>
            <a:lvl4pPr marL="1600200" indent="-228600" eaLnBrk="0" hangingPunct="0">
              <a:spcBef>
                <a:spcPct val="20000"/>
              </a:spcBef>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4pPr>
            <a:lvl5pPr marL="2057400" indent="-228600" eaLnBrk="0" hangingPunct="0">
              <a:spcBef>
                <a:spcPct val="20000"/>
              </a:spcBef>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600" b="1" dirty="0">
                <a:solidFill>
                  <a:schemeClr val="bg1"/>
                </a:solidFill>
                <a:latin typeface="Calibri" panose="020F0502020204030204" pitchFamily="34" charset="0"/>
              </a:rPr>
              <a:t>GROUPS </a:t>
            </a:r>
          </a:p>
          <a:p>
            <a:pPr algn="ctr" eaLnBrk="1" hangingPunct="1">
              <a:spcBef>
                <a:spcPct val="0"/>
              </a:spcBef>
              <a:buFontTx/>
              <a:buNone/>
            </a:pPr>
            <a:r>
              <a:rPr lang="en-US" altLang="en-US" sz="1600" b="1" dirty="0">
                <a:solidFill>
                  <a:schemeClr val="bg1"/>
                </a:solidFill>
                <a:latin typeface="Calibri" panose="020F0502020204030204" pitchFamily="34" charset="0"/>
              </a:rPr>
              <a:t>/ </a:t>
            </a:r>
          </a:p>
          <a:p>
            <a:pPr algn="ctr" eaLnBrk="1" hangingPunct="1">
              <a:spcBef>
                <a:spcPct val="0"/>
              </a:spcBef>
              <a:buFontTx/>
              <a:buNone/>
            </a:pPr>
            <a:r>
              <a:rPr lang="en-US" altLang="en-US" sz="1600" b="1" dirty="0">
                <a:solidFill>
                  <a:schemeClr val="bg1"/>
                </a:solidFill>
                <a:latin typeface="Calibri" panose="020F0502020204030204" pitchFamily="34" charset="0"/>
              </a:rPr>
              <a:t>OBJECTS</a:t>
            </a:r>
          </a:p>
        </p:txBody>
      </p:sp>
      <p:cxnSp>
        <p:nvCxnSpPr>
          <p:cNvPr id="39" name="Straight Connector 38"/>
          <p:cNvCxnSpPr/>
          <p:nvPr/>
        </p:nvCxnSpPr>
        <p:spPr bwMode="auto">
          <a:xfrm flipH="1" flipV="1">
            <a:off x="6955682" y="2493960"/>
            <a:ext cx="859584" cy="574405"/>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auto">
          <a:xfrm flipH="1">
            <a:off x="7815267" y="3068365"/>
            <a:ext cx="30338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auto">
          <a:xfrm flipH="1">
            <a:off x="3594002" y="2485338"/>
            <a:ext cx="859586" cy="574405"/>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527083"/>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gray">
          <a:xfrm>
            <a:off x="308530" y="378852"/>
            <a:ext cx="10513166" cy="738322"/>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t>Definition of getting started RBP Basic Roles</a:t>
            </a:r>
            <a:br>
              <a:rPr lang="en-US" dirty="0"/>
            </a:br>
            <a:endParaRPr lang="en-US" b="0" dirty="0">
              <a:solidFill>
                <a:srgbClr val="FF0000"/>
              </a:solidFill>
            </a:endParaRPr>
          </a:p>
        </p:txBody>
      </p:sp>
      <p:sp>
        <p:nvSpPr>
          <p:cNvPr id="4" name="Rounded Rectangle 3"/>
          <p:cNvSpPr/>
          <p:nvPr/>
        </p:nvSpPr>
        <p:spPr>
          <a:xfrm>
            <a:off x="813598" y="1268400"/>
            <a:ext cx="4196956" cy="1589441"/>
          </a:xfrm>
          <a:prstGeom prst="roundRect">
            <a:avLst/>
          </a:prstGeom>
          <a:solidFill>
            <a:schemeClr val="accent1"/>
          </a:solidFill>
          <a:ln>
            <a:solidFill>
              <a:schemeClr val="accent1"/>
            </a:solidFill>
          </a:ln>
          <a:effectLst>
            <a:outerShdw blurRad="50800" dist="38100" dir="2700000" algn="tl"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bg1"/>
              </a:solidFill>
              <a:latin typeface="Arial" pitchFamily="34" charset="0"/>
              <a:cs typeface="Arial" pitchFamily="34" charset="0"/>
            </a:endParaRPr>
          </a:p>
          <a:p>
            <a:pPr algn="ctr"/>
            <a:r>
              <a:rPr lang="en-US" sz="2400" b="1" dirty="0">
                <a:solidFill>
                  <a:schemeClr val="bg1"/>
                </a:solidFill>
                <a:latin typeface="Arial" pitchFamily="34" charset="0"/>
                <a:cs typeface="Arial" pitchFamily="34" charset="0"/>
              </a:rPr>
              <a:t>Administrator</a:t>
            </a:r>
          </a:p>
          <a:p>
            <a:pPr marL="0" lvl="1" algn="ctr">
              <a:buClrTx/>
              <a:buSzTx/>
              <a:buNone/>
            </a:pPr>
            <a:r>
              <a:rPr lang="en-US" sz="1800" kern="0" dirty="0">
                <a:ea typeface="Arial Unicode MS" pitchFamily="34" charset="-128"/>
                <a:cs typeface="Arial Unicode MS" pitchFamily="34" charset="-128"/>
              </a:rPr>
              <a:t>access to administrative functionality</a:t>
            </a:r>
          </a:p>
          <a:p>
            <a:pPr algn="ctr"/>
            <a:endParaRPr lang="en-US" sz="2400" b="1" dirty="0">
              <a:solidFill>
                <a:schemeClr val="bg1"/>
              </a:solidFill>
              <a:latin typeface="Arial" pitchFamily="34" charset="0"/>
              <a:cs typeface="Arial" pitchFamily="34" charset="0"/>
            </a:endParaRPr>
          </a:p>
        </p:txBody>
      </p:sp>
      <p:sp>
        <p:nvSpPr>
          <p:cNvPr id="5" name="Rounded Rectangle 4"/>
          <p:cNvSpPr/>
          <p:nvPr/>
        </p:nvSpPr>
        <p:spPr>
          <a:xfrm>
            <a:off x="7479552" y="1268400"/>
            <a:ext cx="4196956" cy="1589441"/>
          </a:xfrm>
          <a:prstGeom prst="roundRect">
            <a:avLst/>
          </a:prstGeom>
          <a:solidFill>
            <a:schemeClr val="accent1"/>
          </a:solidFill>
          <a:ln>
            <a:solidFill>
              <a:schemeClr val="accent1"/>
            </a:solidFill>
          </a:ln>
          <a:effectLst>
            <a:outerShdw blurRad="50800" dist="38100" dir="2700000" algn="tl"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bg1"/>
              </a:solidFill>
              <a:latin typeface="Arial" pitchFamily="34" charset="0"/>
              <a:cs typeface="Arial" pitchFamily="34" charset="0"/>
            </a:endParaRPr>
          </a:p>
          <a:p>
            <a:pPr algn="ctr"/>
            <a:r>
              <a:rPr lang="en-US" sz="2400" b="1" dirty="0">
                <a:solidFill>
                  <a:schemeClr val="bg1"/>
                </a:solidFill>
                <a:latin typeface="Arial" pitchFamily="34" charset="0"/>
                <a:cs typeface="Arial" pitchFamily="34" charset="0"/>
              </a:rPr>
              <a:t>HR Role</a:t>
            </a:r>
          </a:p>
          <a:p>
            <a:pPr marL="0" lvl="1" algn="ctr">
              <a:buClrTx/>
              <a:buSzTx/>
              <a:buNone/>
            </a:pPr>
            <a:r>
              <a:rPr lang="en-US" sz="1800" kern="0" dirty="0">
                <a:ea typeface="Arial Unicode MS" pitchFamily="34" charset="-128"/>
                <a:cs typeface="Arial Unicode MS" pitchFamily="34" charset="-128"/>
              </a:rPr>
              <a:t>HR access based on target group</a:t>
            </a:r>
          </a:p>
          <a:p>
            <a:pPr algn="ctr"/>
            <a:endParaRPr lang="en-US" sz="2400" b="1" dirty="0">
              <a:solidFill>
                <a:schemeClr val="bg1"/>
              </a:solidFill>
              <a:latin typeface="Arial" pitchFamily="34" charset="0"/>
              <a:cs typeface="Arial" pitchFamily="34" charset="0"/>
            </a:endParaRPr>
          </a:p>
        </p:txBody>
      </p:sp>
      <p:sp>
        <p:nvSpPr>
          <p:cNvPr id="7" name="Rounded Rectangle 5"/>
          <p:cNvSpPr/>
          <p:nvPr/>
        </p:nvSpPr>
        <p:spPr>
          <a:xfrm>
            <a:off x="3998122" y="3030229"/>
            <a:ext cx="4196956" cy="1589441"/>
          </a:xfrm>
          <a:prstGeom prst="roundRect">
            <a:avLst/>
          </a:prstGeom>
          <a:solidFill>
            <a:schemeClr val="accent1"/>
          </a:solidFill>
          <a:ln>
            <a:solidFill>
              <a:schemeClr val="accent1"/>
            </a:solidFill>
          </a:ln>
          <a:effectLst>
            <a:outerShdw blurRad="50800" dist="38100" dir="2700000" algn="tl"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bg1"/>
              </a:solidFill>
              <a:latin typeface="Arial" pitchFamily="34" charset="0"/>
              <a:cs typeface="Arial" pitchFamily="34" charset="0"/>
            </a:endParaRPr>
          </a:p>
          <a:p>
            <a:pPr algn="ctr"/>
            <a:r>
              <a:rPr lang="en-US" sz="2400" b="1" dirty="0">
                <a:solidFill>
                  <a:schemeClr val="bg1"/>
                </a:solidFill>
                <a:latin typeface="Arial" pitchFamily="34" charset="0"/>
                <a:cs typeface="Arial" pitchFamily="34" charset="0"/>
              </a:rPr>
              <a:t>Manager Role</a:t>
            </a:r>
          </a:p>
          <a:p>
            <a:pPr marL="0" lvl="1" algn="ctr">
              <a:buClrTx/>
              <a:buSzTx/>
              <a:buNone/>
            </a:pPr>
            <a:r>
              <a:rPr lang="en-US" sz="1800" kern="0" dirty="0">
                <a:ea typeface="Arial Unicode MS" pitchFamily="34" charset="-128"/>
                <a:cs typeface="Arial Unicode MS" pitchFamily="34" charset="-128"/>
              </a:rPr>
              <a:t>allow access for managers to see and transact on their direct/indirect reports</a:t>
            </a:r>
          </a:p>
          <a:p>
            <a:pPr algn="ctr"/>
            <a:endParaRPr lang="en-US" sz="2400" b="1" dirty="0">
              <a:solidFill>
                <a:schemeClr val="bg1"/>
              </a:solidFill>
              <a:latin typeface="Arial" pitchFamily="34" charset="0"/>
              <a:cs typeface="Arial" pitchFamily="34" charset="0"/>
            </a:endParaRPr>
          </a:p>
        </p:txBody>
      </p:sp>
      <p:sp>
        <p:nvSpPr>
          <p:cNvPr id="8" name="Rounded Rectangle 6"/>
          <p:cNvSpPr/>
          <p:nvPr/>
        </p:nvSpPr>
        <p:spPr>
          <a:xfrm>
            <a:off x="772043" y="4792058"/>
            <a:ext cx="4196956" cy="1589441"/>
          </a:xfrm>
          <a:prstGeom prst="roundRect">
            <a:avLst/>
          </a:prstGeom>
          <a:solidFill>
            <a:schemeClr val="accent1"/>
          </a:solidFill>
          <a:ln>
            <a:solidFill>
              <a:schemeClr val="accent1"/>
            </a:solidFill>
          </a:ln>
          <a:effectLst>
            <a:outerShdw blurRad="50800" dist="38100" dir="2700000" algn="tl"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bg1"/>
              </a:solidFill>
              <a:latin typeface="Arial" pitchFamily="34" charset="0"/>
              <a:cs typeface="Arial" pitchFamily="34" charset="0"/>
            </a:endParaRPr>
          </a:p>
          <a:p>
            <a:pPr algn="ctr"/>
            <a:r>
              <a:rPr lang="en-US" sz="2400" b="1" dirty="0">
                <a:solidFill>
                  <a:schemeClr val="bg1"/>
                </a:solidFill>
                <a:latin typeface="Arial" pitchFamily="34" charset="0"/>
                <a:cs typeface="Arial" pitchFamily="34" charset="0"/>
              </a:rPr>
              <a:t>Everyone for All</a:t>
            </a:r>
          </a:p>
          <a:p>
            <a:pPr marL="0" lvl="1" algn="ctr">
              <a:buClrTx/>
              <a:buSzTx/>
              <a:buNone/>
            </a:pPr>
            <a:r>
              <a:rPr lang="en-US" sz="1800" kern="0" dirty="0">
                <a:ea typeface="Arial Unicode MS" pitchFamily="34" charset="-128"/>
                <a:cs typeface="Arial Unicode MS" pitchFamily="34" charset="-128"/>
              </a:rPr>
              <a:t>allows users to see data on their peers/everyone!</a:t>
            </a:r>
          </a:p>
          <a:p>
            <a:pPr algn="ctr"/>
            <a:endParaRPr lang="en-US" sz="2400" b="1" dirty="0">
              <a:solidFill>
                <a:schemeClr val="bg1"/>
              </a:solidFill>
              <a:latin typeface="Arial" pitchFamily="34" charset="0"/>
              <a:cs typeface="Arial" pitchFamily="34" charset="0"/>
            </a:endParaRPr>
          </a:p>
        </p:txBody>
      </p:sp>
      <p:sp>
        <p:nvSpPr>
          <p:cNvPr id="9" name="Rounded Rectangle 7"/>
          <p:cNvSpPr/>
          <p:nvPr/>
        </p:nvSpPr>
        <p:spPr>
          <a:xfrm>
            <a:off x="7406834" y="4792058"/>
            <a:ext cx="4196956" cy="1589441"/>
          </a:xfrm>
          <a:prstGeom prst="roundRect">
            <a:avLst/>
          </a:prstGeom>
          <a:solidFill>
            <a:schemeClr val="accent1"/>
          </a:solidFill>
          <a:ln>
            <a:solidFill>
              <a:schemeClr val="accent1"/>
            </a:solidFill>
          </a:ln>
          <a:effectLst>
            <a:outerShdw blurRad="50800" dist="38100" dir="2700000" algn="tl"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bg1"/>
              </a:solidFill>
              <a:latin typeface="Arial" pitchFamily="34" charset="0"/>
              <a:cs typeface="Arial" pitchFamily="34" charset="0"/>
            </a:endParaRPr>
          </a:p>
          <a:p>
            <a:pPr algn="ctr"/>
            <a:r>
              <a:rPr lang="en-US" sz="2400" b="1" dirty="0">
                <a:solidFill>
                  <a:schemeClr val="bg1"/>
                </a:solidFill>
                <a:latin typeface="Arial" pitchFamily="34" charset="0"/>
                <a:cs typeface="Arial" pitchFamily="34" charset="0"/>
              </a:rPr>
              <a:t>Employee for Self</a:t>
            </a:r>
          </a:p>
          <a:p>
            <a:pPr marL="0" lvl="1" algn="ctr">
              <a:buClrTx/>
              <a:buSzTx/>
              <a:buNone/>
            </a:pPr>
            <a:r>
              <a:rPr lang="en-US" sz="1800" kern="0" dirty="0">
                <a:ea typeface="Arial Unicode MS" pitchFamily="34" charset="-128"/>
                <a:cs typeface="Arial Unicode MS" pitchFamily="34" charset="-128"/>
              </a:rPr>
              <a:t>allows user to see their own data</a:t>
            </a:r>
          </a:p>
          <a:p>
            <a:pPr algn="ctr"/>
            <a:endParaRPr lang="en-US" sz="24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888532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296" y="503999"/>
            <a:ext cx="11183887" cy="738493"/>
          </a:xfrm>
        </p:spPr>
        <p:txBody>
          <a:bodyPr/>
          <a:lstStyle/>
          <a:p>
            <a:r>
              <a:rPr lang="en-US" dirty="0"/>
              <a:t>Template Based Security / Employee Centric permissions</a:t>
            </a:r>
            <a:br>
              <a:rPr lang="en-US" dirty="0"/>
            </a:br>
            <a:r>
              <a:rPr lang="en-US" b="0" dirty="0">
                <a:solidFill>
                  <a:schemeClr val="bg1">
                    <a:lumMod val="50000"/>
                  </a:schemeClr>
                </a:solidFill>
              </a:rPr>
              <a:t>Employee Centric role Permissions (E, EM, EX Role etc.)</a:t>
            </a:r>
            <a:endParaRPr lang="en-US" b="0" dirty="0"/>
          </a:p>
        </p:txBody>
      </p:sp>
      <p:sp>
        <p:nvSpPr>
          <p:cNvPr id="5" name="TextBox 4"/>
          <p:cNvSpPr txBox="1"/>
          <p:nvPr/>
        </p:nvSpPr>
        <p:spPr>
          <a:xfrm>
            <a:off x="4347623" y="1531095"/>
            <a:ext cx="2796528" cy="707722"/>
          </a:xfrm>
          <a:prstGeom prst="rect">
            <a:avLst/>
          </a:prstGeom>
          <a:noFill/>
        </p:spPr>
        <p:txBody>
          <a:bodyPr>
            <a:spAutoFit/>
          </a:bodyPr>
          <a:lstStyle/>
          <a:p>
            <a:pPr algn="ctr">
              <a:defRPr/>
            </a:pPr>
            <a:r>
              <a:rPr lang="en-US" sz="2000" b="1" dirty="0">
                <a:solidFill>
                  <a:schemeClr val="tx1">
                    <a:lumMod val="65000"/>
                    <a:lumOff val="35000"/>
                  </a:schemeClr>
                </a:solidFill>
                <a:latin typeface="+mn-lt"/>
              </a:rPr>
              <a:t>Template Based Security (XML)</a:t>
            </a:r>
          </a:p>
        </p:txBody>
      </p:sp>
      <p:sp>
        <p:nvSpPr>
          <p:cNvPr id="7" name="TextBox 13"/>
          <p:cNvSpPr txBox="1">
            <a:spLocks noChangeArrowheads="1"/>
          </p:cNvSpPr>
          <p:nvPr/>
        </p:nvSpPr>
        <p:spPr bwMode="auto">
          <a:xfrm>
            <a:off x="4083106" y="5167718"/>
            <a:ext cx="3498040" cy="101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3000"/>
              </a:spcBef>
              <a:buFont typeface="Arial" panose="020B0604020202020204" pitchFamily="34" charset="0"/>
              <a:defRPr>
                <a:solidFill>
                  <a:schemeClr val="tx1"/>
                </a:solidFill>
                <a:latin typeface="Arial" panose="020B0604020202020204" pitchFamily="34" charset="0"/>
                <a:cs typeface="Arial" panose="020B0604020202020204" pitchFamily="34" charset="0"/>
              </a:defRPr>
            </a:lvl1pPr>
            <a:lvl2pPr marL="742950" indent="-285750" eaLnBrk="0" hangingPunct="0">
              <a:spcBef>
                <a:spcPts val="1600"/>
              </a:spcBef>
              <a:buClr>
                <a:srgbClr val="BFBFBF"/>
              </a:buClr>
              <a:buFont typeface="Arial" panose="020B0604020202020204" pitchFamily="34" charset="0"/>
              <a:buChar char="•"/>
              <a:defRPr>
                <a:solidFill>
                  <a:srgbClr val="404040"/>
                </a:solidFill>
                <a:latin typeface="Arial" panose="020B0604020202020204" pitchFamily="34" charset="0"/>
                <a:cs typeface="Arial" panose="020B0604020202020204" pitchFamily="34" charset="0"/>
              </a:defRPr>
            </a:lvl2pPr>
            <a:lvl3pPr marL="1143000" indent="-228600" eaLnBrk="0" hangingPunct="0">
              <a:spcBef>
                <a:spcPct val="20000"/>
              </a:spcBef>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3pPr>
            <a:lvl4pPr marL="1600200" indent="-228600" eaLnBrk="0" hangingPunct="0">
              <a:spcBef>
                <a:spcPct val="20000"/>
              </a:spcBef>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4pPr>
            <a:lvl5pPr marL="2057400" indent="-228600" eaLnBrk="0" hangingPunct="0">
              <a:spcBef>
                <a:spcPct val="20000"/>
              </a:spcBef>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rgbClr val="BFBFBF"/>
              </a:buClr>
              <a:buFont typeface="Arial" panose="020B0604020202020204" pitchFamily="34" charset="0"/>
              <a:buChar char="•"/>
              <a:defRPr sz="1600">
                <a:solidFill>
                  <a:srgbClr val="404040"/>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dirty="0">
                <a:latin typeface="Calibri" panose="020F0502020204030204" pitchFamily="34" charset="0"/>
              </a:rPr>
              <a:t>RBP does not cover any permissions that are managed via templates.  The permissions continue </a:t>
            </a:r>
            <a:br>
              <a:rPr lang="en-US" altLang="en-US" sz="1200" dirty="0">
                <a:latin typeface="Calibri" panose="020F0502020204030204" pitchFamily="34" charset="0"/>
              </a:rPr>
            </a:br>
            <a:r>
              <a:rPr lang="en-US" altLang="en-US" sz="1200" dirty="0">
                <a:latin typeface="Calibri" panose="020F0502020204030204" pitchFamily="34" charset="0"/>
              </a:rPr>
              <a:t>to be driven by the code in the form/plan templates.  </a:t>
            </a:r>
            <a:r>
              <a:rPr lang="en-US" altLang="en-US" sz="1200" b="1" dirty="0">
                <a:latin typeface="Calibri" panose="020F0502020204030204" pitchFamily="34" charset="0"/>
              </a:rPr>
              <a:t>Note: </a:t>
            </a:r>
            <a:r>
              <a:rPr lang="en-US" altLang="en-US" sz="1200" dirty="0">
                <a:latin typeface="Calibri" panose="020F0502020204030204" pitchFamily="34" charset="0"/>
              </a:rPr>
              <a:t>The long-term goal is to include permissions set in templates in the RBP model.</a:t>
            </a:r>
          </a:p>
        </p:txBody>
      </p:sp>
      <p:sp>
        <p:nvSpPr>
          <p:cNvPr id="11" name="Rounded Rectangle 10"/>
          <p:cNvSpPr/>
          <p:nvPr/>
        </p:nvSpPr>
        <p:spPr>
          <a:xfrm>
            <a:off x="4048610" y="3177988"/>
            <a:ext cx="3498040" cy="366627"/>
          </a:xfrm>
          <a:prstGeom prst="roundRect">
            <a:avLst>
              <a:gd name="adj" fmla="val 29147"/>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00" b="1" dirty="0">
                <a:solidFill>
                  <a:schemeClr val="bg1"/>
                </a:solidFill>
                <a:latin typeface="Arial" pitchFamily="34" charset="0"/>
                <a:cs typeface="Arial" pitchFamily="34" charset="0"/>
              </a:rPr>
              <a:t>GOAL PLAN PERMISSIONS</a:t>
            </a:r>
          </a:p>
        </p:txBody>
      </p:sp>
      <p:sp>
        <p:nvSpPr>
          <p:cNvPr id="12" name="Rounded Rectangle 11"/>
          <p:cNvSpPr/>
          <p:nvPr/>
        </p:nvSpPr>
        <p:spPr>
          <a:xfrm>
            <a:off x="4048610" y="3627941"/>
            <a:ext cx="3498040" cy="365040"/>
          </a:xfrm>
          <a:prstGeom prst="roundRect">
            <a:avLst>
              <a:gd name="adj" fmla="val 29147"/>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00" b="1" dirty="0">
                <a:solidFill>
                  <a:schemeClr val="bg1"/>
                </a:solidFill>
                <a:latin typeface="Arial" pitchFamily="34" charset="0"/>
                <a:cs typeface="Arial" pitchFamily="34" charset="0"/>
              </a:rPr>
              <a:t>PM/360 REVIEW FORM PERMISSIONS</a:t>
            </a:r>
          </a:p>
        </p:txBody>
      </p:sp>
      <p:sp>
        <p:nvSpPr>
          <p:cNvPr id="13" name="Rounded Rectangle 12"/>
          <p:cNvSpPr/>
          <p:nvPr/>
        </p:nvSpPr>
        <p:spPr>
          <a:xfrm>
            <a:off x="4048610" y="4081861"/>
            <a:ext cx="3498040" cy="365040"/>
          </a:xfrm>
          <a:prstGeom prst="roundRect">
            <a:avLst>
              <a:gd name="adj" fmla="val 29147"/>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00" b="1" dirty="0">
                <a:solidFill>
                  <a:schemeClr val="bg1"/>
                </a:solidFill>
                <a:latin typeface="Arial" pitchFamily="34" charset="0"/>
                <a:cs typeface="Arial" pitchFamily="34" charset="0"/>
              </a:rPr>
              <a:t>DEVELOPMENT PLAN PERMISSIONS</a:t>
            </a:r>
          </a:p>
        </p:txBody>
      </p:sp>
      <p:sp>
        <p:nvSpPr>
          <p:cNvPr id="17" name="Rounded Rectangle 16"/>
          <p:cNvSpPr/>
          <p:nvPr/>
        </p:nvSpPr>
        <p:spPr>
          <a:xfrm>
            <a:off x="4048610" y="4534744"/>
            <a:ext cx="3498040" cy="365040"/>
          </a:xfrm>
          <a:prstGeom prst="roundRect">
            <a:avLst>
              <a:gd name="adj" fmla="val 29147"/>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00" b="1" dirty="0">
                <a:solidFill>
                  <a:schemeClr val="bg1"/>
                </a:solidFill>
                <a:latin typeface="Arial" pitchFamily="34" charset="0"/>
                <a:cs typeface="Arial" pitchFamily="34" charset="0"/>
              </a:rPr>
              <a:t>                                                                           RECRUITING PERMISSIONS</a:t>
            </a:r>
          </a:p>
          <a:p>
            <a:pPr algn="ctr">
              <a:defRPr/>
            </a:pPr>
            <a:endParaRPr lang="en-US" sz="11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47074405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ounded Rectangle 46"/>
          <p:cNvSpPr/>
          <p:nvPr/>
        </p:nvSpPr>
        <p:spPr bwMode="gray">
          <a:xfrm>
            <a:off x="1142398" y="3753530"/>
            <a:ext cx="10546783" cy="1014749"/>
          </a:xfrm>
          <a:prstGeom prst="roundRect">
            <a:avLst/>
          </a:prstGeom>
          <a:noFill/>
          <a:ln w="15875" algn="ctr">
            <a:solidFill>
              <a:schemeClr val="bg2"/>
            </a:solidFill>
            <a:prstDash val="sysDot"/>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48" name="Rounded Rectangle 47"/>
          <p:cNvSpPr/>
          <p:nvPr/>
        </p:nvSpPr>
        <p:spPr bwMode="gray">
          <a:xfrm>
            <a:off x="1149746" y="5261246"/>
            <a:ext cx="10546783" cy="1011008"/>
          </a:xfrm>
          <a:prstGeom prst="roundRect">
            <a:avLst/>
          </a:prstGeom>
          <a:noFill/>
          <a:ln w="15875" algn="ctr">
            <a:solidFill>
              <a:schemeClr val="bg2"/>
            </a:solidFill>
            <a:prstDash val="sysDot"/>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a:t>Employee Lifecycle | Process Value Outcomes</a:t>
            </a:r>
          </a:p>
        </p:txBody>
      </p:sp>
      <p:sp>
        <p:nvSpPr>
          <p:cNvPr id="4" name="Rounded Rectangle 3"/>
          <p:cNvSpPr/>
          <p:nvPr/>
        </p:nvSpPr>
        <p:spPr bwMode="gray">
          <a:xfrm>
            <a:off x="1142398" y="2244607"/>
            <a:ext cx="10546783" cy="1014622"/>
          </a:xfrm>
          <a:prstGeom prst="roundRect">
            <a:avLst/>
          </a:prstGeom>
          <a:noFill/>
          <a:ln w="15875" algn="ctr">
            <a:solidFill>
              <a:schemeClr val="bg2"/>
            </a:solidFill>
            <a:prstDash val="sysDot"/>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5" name="Round Diagonal Corner Rectangle 4"/>
          <p:cNvSpPr/>
          <p:nvPr/>
        </p:nvSpPr>
        <p:spPr bwMode="gray">
          <a:xfrm>
            <a:off x="505295" y="2133505"/>
            <a:ext cx="1279114" cy="1238520"/>
          </a:xfrm>
          <a:prstGeom prst="round2DiagRect">
            <a:avLst/>
          </a:prstGeom>
          <a:solidFill>
            <a:srgbClr val="02908A"/>
          </a:solidFill>
          <a:ln w="6350" algn="ctr">
            <a:solidFill>
              <a:srgbClr val="02908A"/>
            </a:solidFill>
            <a:miter lim="800000"/>
            <a:headEnd/>
            <a:tailEnd/>
          </a:ln>
          <a:effectLst>
            <a:outerShdw blurRad="50800" dist="38100" dir="8100000" algn="tr" rotWithShape="0">
              <a:prstClr val="black">
                <a:alpha val="40000"/>
              </a:prstClr>
            </a:outerShdw>
          </a:effectLst>
        </p:spPr>
        <p:txBody>
          <a:bodyPr lIns="89974" tIns="71978" rIns="89974" bIns="71978" rtlCol="0" anchor="ctr"/>
          <a:lstStyle/>
          <a:p>
            <a:pPr algn="ctr" fontAlgn="base">
              <a:spcBef>
                <a:spcPts val="600"/>
              </a:spcBef>
              <a:spcAft>
                <a:spcPct val="0"/>
              </a:spcAft>
              <a:buClr>
                <a:srgbClr val="F0AB00"/>
              </a:buClr>
              <a:buSzPct val="80000"/>
            </a:pPr>
            <a:endParaRPr lang="en-US" sz="1600" kern="0" dirty="0">
              <a:solidFill>
                <a:schemeClr val="bg1"/>
              </a:solidFill>
              <a:latin typeface="Apple Braille" charset="0"/>
              <a:ea typeface="Apple Braille" charset="0"/>
              <a:cs typeface="Apple Braille" charset="0"/>
            </a:endParaRPr>
          </a:p>
        </p:txBody>
      </p:sp>
      <p:sp>
        <p:nvSpPr>
          <p:cNvPr id="3" name="TextBox 2"/>
          <p:cNvSpPr txBox="1"/>
          <p:nvPr/>
        </p:nvSpPr>
        <p:spPr>
          <a:xfrm>
            <a:off x="432207" y="2559905"/>
            <a:ext cx="1420386" cy="43078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kern="0" dirty="0">
                <a:solidFill>
                  <a:schemeClr val="bg1"/>
                </a:solidFill>
                <a:latin typeface="Apple Braille" charset="0"/>
                <a:ea typeface="Apple Braille" charset="0"/>
                <a:cs typeface="Apple Braille" charset="0"/>
              </a:rPr>
              <a:t>Recruit &amp; Hire Process</a:t>
            </a:r>
          </a:p>
        </p:txBody>
      </p:sp>
      <p:grpSp>
        <p:nvGrpSpPr>
          <p:cNvPr id="6" name="Group 5"/>
          <p:cNvGrpSpPr/>
          <p:nvPr/>
        </p:nvGrpSpPr>
        <p:grpSpPr>
          <a:xfrm>
            <a:off x="2930019" y="1167084"/>
            <a:ext cx="813317" cy="669622"/>
            <a:chOff x="4979804" y="5795715"/>
            <a:chExt cx="1116390" cy="919149"/>
          </a:xfrm>
        </p:grpSpPr>
        <p:sp>
          <p:nvSpPr>
            <p:cNvPr id="7" name="Rectangle 6"/>
            <p:cNvSpPr/>
            <p:nvPr/>
          </p:nvSpPr>
          <p:spPr bwMode="gray">
            <a:xfrm>
              <a:off x="5433188" y="6384767"/>
              <a:ext cx="226116" cy="330097"/>
            </a:xfrm>
            <a:prstGeom prst="rect">
              <a:avLst/>
            </a:prstGeom>
            <a:solidFill>
              <a:srgbClr val="A5A5A5"/>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8" name="Triangle 7"/>
            <p:cNvSpPr/>
            <p:nvPr/>
          </p:nvSpPr>
          <p:spPr bwMode="gray">
            <a:xfrm>
              <a:off x="5326326" y="6554661"/>
              <a:ext cx="288204" cy="147815"/>
            </a:xfrm>
            <a:prstGeom prst="triangle">
              <a:avLst/>
            </a:prstGeom>
            <a:solidFill>
              <a:srgbClr val="A5A5A5"/>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9" name="Triangle 8"/>
            <p:cNvSpPr/>
            <p:nvPr/>
          </p:nvSpPr>
          <p:spPr bwMode="gray">
            <a:xfrm>
              <a:off x="5486626" y="6597048"/>
              <a:ext cx="292631" cy="105427"/>
            </a:xfrm>
            <a:prstGeom prst="triangle">
              <a:avLst/>
            </a:prstGeom>
            <a:solidFill>
              <a:srgbClr val="A5A5A5"/>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0" name="Rectangle 9"/>
            <p:cNvSpPr/>
            <p:nvPr/>
          </p:nvSpPr>
          <p:spPr bwMode="gray">
            <a:xfrm>
              <a:off x="5326326" y="6687432"/>
              <a:ext cx="457200" cy="27432"/>
            </a:xfrm>
            <a:prstGeom prst="rect">
              <a:avLst/>
            </a:prstGeom>
            <a:solidFill>
              <a:srgbClr val="E2E2E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1" name="Oval 10"/>
            <p:cNvSpPr/>
            <p:nvPr/>
          </p:nvSpPr>
          <p:spPr bwMode="gray">
            <a:xfrm>
              <a:off x="5614530" y="6145315"/>
              <a:ext cx="287616" cy="542117"/>
            </a:xfrm>
            <a:prstGeom prst="ellipse">
              <a:avLst/>
            </a:prstGeom>
            <a:solidFill>
              <a:schemeClr val="bg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2" name="Oval 11"/>
            <p:cNvSpPr/>
            <p:nvPr/>
          </p:nvSpPr>
          <p:spPr bwMode="gray">
            <a:xfrm>
              <a:off x="5194194" y="6017418"/>
              <a:ext cx="288163" cy="671193"/>
            </a:xfrm>
            <a:prstGeom prst="ellipse">
              <a:avLst/>
            </a:prstGeom>
            <a:solidFill>
              <a:schemeClr val="bg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3" name="Rounded Rectangle 12"/>
            <p:cNvSpPr/>
            <p:nvPr/>
          </p:nvSpPr>
          <p:spPr bwMode="gray">
            <a:xfrm>
              <a:off x="4979804" y="5795715"/>
              <a:ext cx="1116390" cy="660191"/>
            </a:xfrm>
            <a:prstGeom prst="roundRect">
              <a:avLst/>
            </a:prstGeom>
            <a:solidFill>
              <a:srgbClr val="CECCCC"/>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4" name="Rectangle 13"/>
            <p:cNvSpPr/>
            <p:nvPr/>
          </p:nvSpPr>
          <p:spPr bwMode="gray">
            <a:xfrm>
              <a:off x="4979804" y="5889625"/>
              <a:ext cx="1116390" cy="475897"/>
            </a:xfrm>
            <a:prstGeom prst="rect">
              <a:avLst/>
            </a:prstGeom>
            <a:solidFill>
              <a:srgbClr val="1F3666"/>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5" name="Rectangle 14"/>
            <p:cNvSpPr/>
            <p:nvPr/>
          </p:nvSpPr>
          <p:spPr bwMode="gray">
            <a:xfrm>
              <a:off x="5005301" y="5924197"/>
              <a:ext cx="1065396" cy="403225"/>
            </a:xfrm>
            <a:prstGeom prst="rect">
              <a:avLst/>
            </a:prstGeom>
            <a:solidFill>
              <a:srgbClr val="E2E2E2"/>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6" name="Rectangle 15"/>
            <p:cNvSpPr/>
            <p:nvPr/>
          </p:nvSpPr>
          <p:spPr bwMode="gray">
            <a:xfrm>
              <a:off x="5185987" y="6145315"/>
              <a:ext cx="100739" cy="182107"/>
            </a:xfrm>
            <a:prstGeom prst="rect">
              <a:avLst/>
            </a:prstGeom>
            <a:solidFill>
              <a:srgbClr val="98C93C"/>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7" name="Rectangle 16"/>
            <p:cNvSpPr/>
            <p:nvPr/>
          </p:nvSpPr>
          <p:spPr bwMode="gray">
            <a:xfrm>
              <a:off x="5396734" y="6087208"/>
              <a:ext cx="100739" cy="240214"/>
            </a:xfrm>
            <a:prstGeom prst="rect">
              <a:avLst/>
            </a:prstGeom>
            <a:solidFill>
              <a:srgbClr val="C2D92E"/>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8" name="Rectangle 17"/>
            <p:cNvSpPr/>
            <p:nvPr/>
          </p:nvSpPr>
          <p:spPr bwMode="gray">
            <a:xfrm>
              <a:off x="5607480" y="5993092"/>
              <a:ext cx="100739" cy="334330"/>
            </a:xfrm>
            <a:prstGeom prst="rect">
              <a:avLst/>
            </a:prstGeom>
            <a:solidFill>
              <a:srgbClr val="DEC421"/>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19" name="Rectangle 18"/>
            <p:cNvSpPr/>
            <p:nvPr/>
          </p:nvSpPr>
          <p:spPr bwMode="gray">
            <a:xfrm>
              <a:off x="5818227" y="5956814"/>
              <a:ext cx="100739" cy="370608"/>
            </a:xfrm>
            <a:prstGeom prst="rect">
              <a:avLst/>
            </a:prstGeom>
            <a:solidFill>
              <a:srgbClr val="E76123"/>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cxnSp>
          <p:nvCxnSpPr>
            <p:cNvPr id="20" name="Straight Connector 19"/>
            <p:cNvCxnSpPr/>
            <p:nvPr/>
          </p:nvCxnSpPr>
          <p:spPr>
            <a:xfrm flipV="1">
              <a:off x="5130391" y="6110225"/>
              <a:ext cx="271877" cy="71456"/>
            </a:xfrm>
            <a:prstGeom prst="line">
              <a:avLst/>
            </a:prstGeom>
            <a:ln w="15875">
              <a:solidFill>
                <a:srgbClr val="33495E"/>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Oval 20"/>
            <p:cNvSpPr/>
            <p:nvPr/>
          </p:nvSpPr>
          <p:spPr bwMode="gray">
            <a:xfrm>
              <a:off x="5114487" y="6156281"/>
              <a:ext cx="50800" cy="50800"/>
            </a:xfrm>
            <a:prstGeom prst="ellipse">
              <a:avLst/>
            </a:prstGeom>
            <a:solidFill>
              <a:srgbClr val="25BBAD"/>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cxnSp>
          <p:nvCxnSpPr>
            <p:cNvPr id="22" name="Straight Connector 21"/>
            <p:cNvCxnSpPr/>
            <p:nvPr/>
          </p:nvCxnSpPr>
          <p:spPr>
            <a:xfrm rot="-240000" flipV="1">
              <a:off x="5414965" y="5997913"/>
              <a:ext cx="274320" cy="88938"/>
            </a:xfrm>
            <a:prstGeom prst="line">
              <a:avLst/>
            </a:prstGeom>
            <a:ln w="15875">
              <a:solidFill>
                <a:srgbClr val="33495E"/>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Oval 22"/>
            <p:cNvSpPr/>
            <p:nvPr/>
          </p:nvSpPr>
          <p:spPr bwMode="gray">
            <a:xfrm>
              <a:off x="5382388" y="6080849"/>
              <a:ext cx="50800" cy="50800"/>
            </a:xfrm>
            <a:prstGeom prst="ellipse">
              <a:avLst/>
            </a:prstGeom>
            <a:solidFill>
              <a:srgbClr val="25BBAD"/>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cxnSp>
          <p:nvCxnSpPr>
            <p:cNvPr id="24" name="Straight Connector 23"/>
            <p:cNvCxnSpPr/>
            <p:nvPr/>
          </p:nvCxnSpPr>
          <p:spPr>
            <a:xfrm flipV="1">
              <a:off x="5673734" y="5944639"/>
              <a:ext cx="286653" cy="48454"/>
            </a:xfrm>
            <a:prstGeom prst="line">
              <a:avLst/>
            </a:prstGeom>
            <a:ln w="15875">
              <a:solidFill>
                <a:srgbClr val="33495E"/>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Oval 24"/>
            <p:cNvSpPr/>
            <p:nvPr/>
          </p:nvSpPr>
          <p:spPr bwMode="gray">
            <a:xfrm>
              <a:off x="5648334" y="5966618"/>
              <a:ext cx="50800" cy="50800"/>
            </a:xfrm>
            <a:prstGeom prst="ellipse">
              <a:avLst/>
            </a:prstGeom>
            <a:solidFill>
              <a:srgbClr val="25BBAD"/>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26" name="Oval 25"/>
            <p:cNvSpPr/>
            <p:nvPr/>
          </p:nvSpPr>
          <p:spPr bwMode="gray">
            <a:xfrm>
              <a:off x="5935271" y="5920314"/>
              <a:ext cx="50800" cy="50800"/>
            </a:xfrm>
            <a:prstGeom prst="ellipse">
              <a:avLst/>
            </a:prstGeom>
            <a:solidFill>
              <a:srgbClr val="25BBAD"/>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grpSp>
      <p:sp>
        <p:nvSpPr>
          <p:cNvPr id="28" name="Round Diagonal Corner Rectangle 27"/>
          <p:cNvSpPr/>
          <p:nvPr/>
        </p:nvSpPr>
        <p:spPr bwMode="gray">
          <a:xfrm>
            <a:off x="505295" y="3641220"/>
            <a:ext cx="1279114" cy="1238520"/>
          </a:xfrm>
          <a:prstGeom prst="round2DiagRect">
            <a:avLst/>
          </a:prstGeom>
          <a:solidFill>
            <a:srgbClr val="02908A"/>
          </a:solidFill>
          <a:ln w="6350" algn="ctr">
            <a:solidFill>
              <a:srgbClr val="02908A"/>
            </a:solidFill>
            <a:miter lim="800000"/>
            <a:headEnd/>
            <a:tailEnd/>
          </a:ln>
          <a:effectLst>
            <a:outerShdw blurRad="50800" dist="38100" dir="8100000" algn="tr" rotWithShape="0">
              <a:prstClr val="black">
                <a:alpha val="40000"/>
              </a:prstClr>
            </a:outerShdw>
          </a:effectLst>
        </p:spPr>
        <p:txBody>
          <a:bodyPr lIns="89974" tIns="71978" rIns="89974" bIns="71978" rtlCol="0" anchor="ctr"/>
          <a:lstStyle/>
          <a:p>
            <a:pPr algn="ctr" fontAlgn="base">
              <a:spcBef>
                <a:spcPts val="600"/>
              </a:spcBef>
              <a:spcAft>
                <a:spcPct val="0"/>
              </a:spcAft>
              <a:buClr>
                <a:srgbClr val="F0AB00"/>
              </a:buClr>
              <a:buSzPct val="80000"/>
            </a:pPr>
            <a:endParaRPr lang="en-US" sz="1600" kern="0" dirty="0">
              <a:solidFill>
                <a:schemeClr val="bg1"/>
              </a:solidFill>
              <a:latin typeface="Apple Braille" charset="0"/>
              <a:ea typeface="Apple Braille" charset="0"/>
              <a:cs typeface="Apple Braille" charset="0"/>
            </a:endParaRPr>
          </a:p>
        </p:txBody>
      </p:sp>
      <p:sp>
        <p:nvSpPr>
          <p:cNvPr id="29" name="TextBox 28"/>
          <p:cNvSpPr txBox="1"/>
          <p:nvPr/>
        </p:nvSpPr>
        <p:spPr>
          <a:xfrm>
            <a:off x="505297" y="4042126"/>
            <a:ext cx="1288903" cy="43078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kern="0">
                <a:solidFill>
                  <a:schemeClr val="bg1"/>
                </a:solidFill>
                <a:latin typeface="Apple Braille" charset="0"/>
                <a:ea typeface="Apple Braille" charset="0"/>
                <a:cs typeface="Apple Braille" charset="0"/>
              </a:rPr>
              <a:t>Perform &amp; Reward </a:t>
            </a:r>
            <a:r>
              <a:rPr lang="en-US" sz="1400" kern="0" dirty="0">
                <a:solidFill>
                  <a:schemeClr val="bg1"/>
                </a:solidFill>
                <a:latin typeface="Apple Braille" charset="0"/>
                <a:ea typeface="Apple Braille" charset="0"/>
                <a:cs typeface="Apple Braille" charset="0"/>
              </a:rPr>
              <a:t>Process</a:t>
            </a:r>
          </a:p>
        </p:txBody>
      </p:sp>
      <p:sp>
        <p:nvSpPr>
          <p:cNvPr id="31" name="Round Diagonal Corner Rectangle 30"/>
          <p:cNvSpPr/>
          <p:nvPr/>
        </p:nvSpPr>
        <p:spPr bwMode="gray">
          <a:xfrm>
            <a:off x="505295" y="5148935"/>
            <a:ext cx="1279114" cy="1238520"/>
          </a:xfrm>
          <a:prstGeom prst="round2DiagRect">
            <a:avLst/>
          </a:prstGeom>
          <a:solidFill>
            <a:srgbClr val="02908A"/>
          </a:solidFill>
          <a:ln w="6350" algn="ctr">
            <a:solidFill>
              <a:srgbClr val="02908A"/>
            </a:solidFill>
            <a:miter lim="800000"/>
            <a:headEnd/>
            <a:tailEnd/>
          </a:ln>
          <a:effectLst>
            <a:outerShdw blurRad="50800" dist="38100" dir="8100000" algn="tr" rotWithShape="0">
              <a:prstClr val="black">
                <a:alpha val="40000"/>
              </a:prstClr>
            </a:outerShdw>
          </a:effectLst>
        </p:spPr>
        <p:txBody>
          <a:bodyPr lIns="89974" tIns="71978" rIns="89974" bIns="71978" rtlCol="0" anchor="ctr"/>
          <a:lstStyle/>
          <a:p>
            <a:pPr algn="ctr" fontAlgn="base">
              <a:spcBef>
                <a:spcPts val="600"/>
              </a:spcBef>
              <a:spcAft>
                <a:spcPct val="0"/>
              </a:spcAft>
              <a:buClr>
                <a:srgbClr val="F0AB00"/>
              </a:buClr>
              <a:buSzPct val="80000"/>
            </a:pPr>
            <a:endParaRPr lang="en-US" sz="1600" kern="0" dirty="0">
              <a:solidFill>
                <a:schemeClr val="bg1"/>
              </a:solidFill>
              <a:latin typeface="Apple Braille" charset="0"/>
              <a:ea typeface="Apple Braille" charset="0"/>
              <a:cs typeface="Apple Braille" charset="0"/>
            </a:endParaRPr>
          </a:p>
        </p:txBody>
      </p:sp>
      <p:sp>
        <p:nvSpPr>
          <p:cNvPr id="32" name="TextBox 31"/>
          <p:cNvSpPr txBox="1"/>
          <p:nvPr/>
        </p:nvSpPr>
        <p:spPr>
          <a:xfrm>
            <a:off x="432207" y="5449602"/>
            <a:ext cx="1420386" cy="43078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kern="0" dirty="0">
                <a:solidFill>
                  <a:schemeClr val="bg1"/>
                </a:solidFill>
                <a:latin typeface="Apple Braille" charset="0"/>
                <a:ea typeface="Apple Braille" charset="0"/>
                <a:cs typeface="Apple Braille" charset="0"/>
              </a:rPr>
              <a:t>Learn &amp; Develop Process</a:t>
            </a:r>
          </a:p>
        </p:txBody>
      </p:sp>
      <p:pic>
        <p:nvPicPr>
          <p:cNvPr id="33" name="Picture 32"/>
          <p:cNvPicPr>
            <a:picLocks noChangeAspect="1"/>
          </p:cNvPicPr>
          <p:nvPr/>
        </p:nvPicPr>
        <p:blipFill>
          <a:blip r:embed="rId2"/>
          <a:stretch>
            <a:fillRect/>
          </a:stretch>
        </p:blipFill>
        <p:spPr>
          <a:xfrm>
            <a:off x="6166341" y="1036867"/>
            <a:ext cx="872080" cy="849862"/>
          </a:xfrm>
          <a:prstGeom prst="rect">
            <a:avLst/>
          </a:prstGeom>
          <a:effectLst>
            <a:outerShdw blurRad="50800" dist="38100" dir="8100000" algn="tr" rotWithShape="0">
              <a:prstClr val="black">
                <a:alpha val="40000"/>
              </a:prstClr>
            </a:outerShdw>
          </a:effectLst>
        </p:spPr>
      </p:pic>
      <p:grpSp>
        <p:nvGrpSpPr>
          <p:cNvPr id="34" name="Group 33"/>
          <p:cNvGrpSpPr/>
          <p:nvPr/>
        </p:nvGrpSpPr>
        <p:grpSpPr>
          <a:xfrm>
            <a:off x="9832226" y="1033583"/>
            <a:ext cx="726869" cy="732538"/>
            <a:chOff x="10106525" y="4040780"/>
            <a:chExt cx="828369" cy="807875"/>
          </a:xfrm>
          <a:effectLst>
            <a:outerShdw blurRad="50800" dist="50800" dir="7800000" algn="tr" rotWithShape="0">
              <a:prstClr val="black">
                <a:alpha val="40000"/>
              </a:prstClr>
            </a:outerShdw>
          </a:effectLst>
        </p:grpSpPr>
        <p:sp>
          <p:nvSpPr>
            <p:cNvPr id="35" name="Rectangle 34"/>
            <p:cNvSpPr/>
            <p:nvPr/>
          </p:nvSpPr>
          <p:spPr bwMode="gray">
            <a:xfrm>
              <a:off x="10173570" y="4112688"/>
              <a:ext cx="418020" cy="418020"/>
            </a:xfrm>
            <a:prstGeom prst="rect">
              <a:avLst/>
            </a:prstGeom>
            <a:solidFill>
              <a:srgbClr val="465866"/>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36" name="Rectangle 35"/>
            <p:cNvSpPr/>
            <p:nvPr/>
          </p:nvSpPr>
          <p:spPr bwMode="gray">
            <a:xfrm>
              <a:off x="10170440" y="4363214"/>
              <a:ext cx="418020" cy="418020"/>
            </a:xfrm>
            <a:prstGeom prst="rect">
              <a:avLst/>
            </a:prstGeom>
            <a:solidFill>
              <a:srgbClr val="FD9F2A"/>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37" name="Rectangle 36"/>
            <p:cNvSpPr/>
            <p:nvPr/>
          </p:nvSpPr>
          <p:spPr bwMode="gray">
            <a:xfrm>
              <a:off x="10433128" y="4112688"/>
              <a:ext cx="427246" cy="418020"/>
            </a:xfrm>
            <a:prstGeom prst="rect">
              <a:avLst/>
            </a:prstGeom>
            <a:solidFill>
              <a:srgbClr val="4EBEDE"/>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38" name="Rectangle 37"/>
            <p:cNvSpPr/>
            <p:nvPr/>
          </p:nvSpPr>
          <p:spPr bwMode="gray">
            <a:xfrm>
              <a:off x="10433128" y="4363213"/>
              <a:ext cx="427246" cy="418020"/>
            </a:xfrm>
            <a:prstGeom prst="rect">
              <a:avLst/>
            </a:prstGeom>
            <a:solidFill>
              <a:srgbClr val="F57464"/>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39" name="Oval 38"/>
            <p:cNvSpPr/>
            <p:nvPr/>
          </p:nvSpPr>
          <p:spPr bwMode="gray">
            <a:xfrm>
              <a:off x="10341014" y="4200635"/>
              <a:ext cx="160245" cy="74631"/>
            </a:xfrm>
            <a:prstGeom prst="ellipse">
              <a:avLst/>
            </a:prstGeom>
            <a:solidFill>
              <a:srgbClr val="465866"/>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40" name="Oval 39"/>
            <p:cNvSpPr/>
            <p:nvPr/>
          </p:nvSpPr>
          <p:spPr bwMode="gray">
            <a:xfrm rot="5400000">
              <a:off x="10229106" y="4334905"/>
              <a:ext cx="160245" cy="74631"/>
            </a:xfrm>
            <a:prstGeom prst="ellipse">
              <a:avLst/>
            </a:prstGeom>
            <a:solidFill>
              <a:srgbClr val="FD9F2A"/>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41" name="Oval 40"/>
            <p:cNvSpPr/>
            <p:nvPr/>
          </p:nvSpPr>
          <p:spPr bwMode="gray">
            <a:xfrm rot="10800000">
              <a:off x="10360904" y="4466703"/>
              <a:ext cx="160245" cy="74631"/>
            </a:xfrm>
            <a:prstGeom prst="ellipse">
              <a:avLst/>
            </a:prstGeom>
            <a:solidFill>
              <a:srgbClr val="F57464"/>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42" name="Oval 41"/>
            <p:cNvSpPr/>
            <p:nvPr/>
          </p:nvSpPr>
          <p:spPr bwMode="gray">
            <a:xfrm rot="16200000">
              <a:off x="10631791" y="4326618"/>
              <a:ext cx="160245" cy="74631"/>
            </a:xfrm>
            <a:prstGeom prst="ellipse">
              <a:avLst/>
            </a:prstGeom>
            <a:solidFill>
              <a:srgbClr val="4EBEDE"/>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43" name="Oval 42"/>
            <p:cNvSpPr/>
            <p:nvPr/>
          </p:nvSpPr>
          <p:spPr bwMode="gray">
            <a:xfrm rot="10800000">
              <a:off x="10774649" y="4192979"/>
              <a:ext cx="160245" cy="74631"/>
            </a:xfrm>
            <a:prstGeom prst="ellipse">
              <a:avLst/>
            </a:prstGeom>
            <a:solidFill>
              <a:srgbClr val="4EBEDE"/>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44" name="Oval 43"/>
            <p:cNvSpPr/>
            <p:nvPr/>
          </p:nvSpPr>
          <p:spPr bwMode="gray">
            <a:xfrm rot="5400000">
              <a:off x="10229496" y="4083587"/>
              <a:ext cx="160245" cy="74631"/>
            </a:xfrm>
            <a:prstGeom prst="ellipse">
              <a:avLst/>
            </a:prstGeom>
            <a:solidFill>
              <a:srgbClr val="465866"/>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45" name="Oval 44"/>
            <p:cNvSpPr/>
            <p:nvPr/>
          </p:nvSpPr>
          <p:spPr bwMode="gray">
            <a:xfrm rot="10800000">
              <a:off x="10106525" y="4582831"/>
              <a:ext cx="160245" cy="74631"/>
            </a:xfrm>
            <a:prstGeom prst="ellipse">
              <a:avLst/>
            </a:prstGeom>
            <a:solidFill>
              <a:srgbClr val="FD9F2A"/>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46" name="Oval 45"/>
            <p:cNvSpPr/>
            <p:nvPr/>
          </p:nvSpPr>
          <p:spPr bwMode="gray">
            <a:xfrm rot="16200000">
              <a:off x="10492702" y="4731217"/>
              <a:ext cx="160245" cy="74631"/>
            </a:xfrm>
            <a:prstGeom prst="ellipse">
              <a:avLst/>
            </a:prstGeom>
            <a:solidFill>
              <a:srgbClr val="F57464"/>
            </a:solidFill>
            <a:ln w="6350" algn="ctr">
              <a:noFill/>
              <a:miter lim="800000"/>
              <a:headEnd/>
              <a:tailEnd/>
            </a:ln>
          </p:spPr>
          <p:txBody>
            <a:bodyPr lIns="89979" tIns="71983" rIns="89979" bIns="71983" rtlCol="0" anchor="ctr"/>
            <a:lstStyle/>
            <a:p>
              <a:pPr algn="ctr" defTabSz="914217"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grpSp>
      <p:sp>
        <p:nvSpPr>
          <p:cNvPr id="50" name="TextBox 49"/>
          <p:cNvSpPr txBox="1"/>
          <p:nvPr/>
        </p:nvSpPr>
        <p:spPr>
          <a:xfrm>
            <a:off x="5821998" y="2293343"/>
            <a:ext cx="2155932" cy="907731"/>
          </a:xfrm>
          <a:prstGeom prst="rect">
            <a:avLst/>
          </a:prstGeom>
          <a:noFill/>
        </p:spPr>
        <p:txBody>
          <a:bodyPr wrap="square" lIns="0" tIns="0" rIns="0" bIns="0" rtlCol="0">
            <a:spAutoFit/>
          </a:bodyPr>
          <a:lstStyle/>
          <a:p>
            <a:pPr marL="171416" indent="-171416" fontAlgn="base">
              <a:spcBef>
                <a:spcPts val="600"/>
              </a:spcBef>
              <a:spcAft>
                <a:spcPct val="0"/>
              </a:spcAft>
              <a:buClr>
                <a:srgbClr val="F0AB00"/>
              </a:buClr>
              <a:buSzPct val="80000"/>
              <a:buFont typeface="Arial" charset="0"/>
              <a:buChar char="•"/>
            </a:pPr>
            <a:r>
              <a:rPr lang="en-US" sz="1100" kern="0" dirty="0">
                <a:latin typeface="Apple Braille" charset="0"/>
                <a:ea typeface="Apple Braille" charset="0"/>
                <a:cs typeface="Apple Braille" charset="0"/>
              </a:rPr>
              <a:t>Recruiting Marketing</a:t>
            </a:r>
          </a:p>
          <a:p>
            <a:pPr marL="171416" indent="-171416" fontAlgn="base">
              <a:spcBef>
                <a:spcPts val="600"/>
              </a:spcBef>
              <a:spcAft>
                <a:spcPct val="0"/>
              </a:spcAft>
              <a:buClr>
                <a:srgbClr val="F0AB00"/>
              </a:buClr>
              <a:buSzPct val="80000"/>
              <a:buFont typeface="Arial" charset="0"/>
              <a:buChar char="•"/>
            </a:pPr>
            <a:r>
              <a:rPr lang="en-US" sz="1100" kern="0" dirty="0">
                <a:latin typeface="Apple Braille" charset="0"/>
                <a:ea typeface="Apple Braille" charset="0"/>
                <a:cs typeface="Apple Braille" charset="0"/>
              </a:rPr>
              <a:t>Recruiting Management</a:t>
            </a:r>
          </a:p>
          <a:p>
            <a:pPr marL="171416" indent="-171416" fontAlgn="base">
              <a:spcBef>
                <a:spcPts val="600"/>
              </a:spcBef>
              <a:spcAft>
                <a:spcPct val="0"/>
              </a:spcAft>
              <a:buClr>
                <a:srgbClr val="F0AB00"/>
              </a:buClr>
              <a:buSzPct val="80000"/>
              <a:buFont typeface="Arial" charset="0"/>
              <a:buChar char="•"/>
            </a:pPr>
            <a:r>
              <a:rPr lang="en-US" sz="1100" kern="0" dirty="0">
                <a:latin typeface="Apple Braille" charset="0"/>
                <a:ea typeface="Apple Braille" charset="0"/>
                <a:cs typeface="Apple Braille" charset="0"/>
              </a:rPr>
              <a:t>Onboarding</a:t>
            </a:r>
          </a:p>
          <a:p>
            <a:pPr marL="171416" indent="-171416" fontAlgn="base">
              <a:spcBef>
                <a:spcPts val="600"/>
              </a:spcBef>
              <a:spcAft>
                <a:spcPct val="0"/>
              </a:spcAft>
              <a:buClr>
                <a:srgbClr val="F0AB00"/>
              </a:buClr>
              <a:buSzPct val="80000"/>
              <a:buFont typeface="Arial" charset="0"/>
              <a:buChar char="•"/>
            </a:pPr>
            <a:r>
              <a:rPr lang="en-US" sz="1100" kern="0" dirty="0">
                <a:latin typeface="Apple Braille" charset="0"/>
                <a:ea typeface="Apple Braille" charset="0"/>
                <a:cs typeface="Apple Braille" charset="0"/>
              </a:rPr>
              <a:t>Employee Central</a:t>
            </a:r>
          </a:p>
        </p:txBody>
      </p:sp>
      <p:sp>
        <p:nvSpPr>
          <p:cNvPr id="51" name="TextBox 50"/>
          <p:cNvSpPr txBox="1"/>
          <p:nvPr/>
        </p:nvSpPr>
        <p:spPr>
          <a:xfrm>
            <a:off x="2233282" y="2442235"/>
            <a:ext cx="1963305" cy="415402"/>
          </a:xfrm>
          <a:prstGeom prst="rect">
            <a:avLst/>
          </a:prstGeom>
          <a:noFill/>
        </p:spPr>
        <p:txBody>
          <a:bodyPr wrap="square" lIns="0" tIns="0" rIns="0" bIns="0" rtlCol="0">
            <a:spAutoFit/>
          </a:bodyPr>
          <a:lstStyle/>
          <a:p>
            <a:pPr marL="171416" indent="-171416" fontAlgn="base">
              <a:spcBef>
                <a:spcPts val="600"/>
              </a:spcBef>
              <a:spcAft>
                <a:spcPct val="0"/>
              </a:spcAft>
              <a:buClr>
                <a:srgbClr val="F0AB00"/>
              </a:buClr>
              <a:buSzPct val="80000"/>
              <a:buFont typeface="Arial" charset="0"/>
              <a:buChar char="•"/>
            </a:pPr>
            <a:r>
              <a:rPr lang="en-US" sz="1100" kern="0" dirty="0">
                <a:effectLst>
                  <a:outerShdw blurRad="50800" dist="50800" dir="5400000" algn="ctr" rotWithShape="0">
                    <a:srgbClr val="000000">
                      <a:alpha val="0"/>
                    </a:srgbClr>
                  </a:outerShdw>
                </a:effectLst>
                <a:latin typeface="Apple Braille" charset="0"/>
                <a:ea typeface="Apple Braille" charset="0"/>
                <a:cs typeface="Apple Braille" charset="0"/>
              </a:rPr>
              <a:t>Attract &amp; hire best candidates</a:t>
            </a:r>
            <a:endParaRPr lang="en-US" sz="1100" kern="0" dirty="0">
              <a:latin typeface="Apple Braille" charset="0"/>
              <a:ea typeface="Apple Braille" charset="0"/>
              <a:cs typeface="Apple Braille" charset="0"/>
            </a:endParaRPr>
          </a:p>
          <a:p>
            <a:pPr marL="171416" indent="-171416" fontAlgn="base">
              <a:spcBef>
                <a:spcPts val="600"/>
              </a:spcBef>
              <a:spcAft>
                <a:spcPct val="0"/>
              </a:spcAft>
              <a:buClr>
                <a:srgbClr val="F0AB00"/>
              </a:buClr>
              <a:buSzPct val="80000"/>
              <a:buFont typeface="Arial" charset="0"/>
              <a:buChar char="•"/>
            </a:pPr>
            <a:r>
              <a:rPr lang="en-US" sz="1100" kern="0" dirty="0">
                <a:latin typeface="Apple Braille" charset="0"/>
                <a:ea typeface="Apple Braille" charset="0"/>
                <a:cs typeface="Apple Braille" charset="0"/>
              </a:rPr>
              <a:t>Faster time to new hire value.</a:t>
            </a:r>
          </a:p>
        </p:txBody>
      </p:sp>
      <p:sp>
        <p:nvSpPr>
          <p:cNvPr id="54" name="TextBox 53"/>
          <p:cNvSpPr txBox="1"/>
          <p:nvPr/>
        </p:nvSpPr>
        <p:spPr>
          <a:xfrm>
            <a:off x="2233281" y="3914294"/>
            <a:ext cx="2907427" cy="661567"/>
          </a:xfrm>
          <a:prstGeom prst="rect">
            <a:avLst/>
          </a:prstGeom>
          <a:noFill/>
        </p:spPr>
        <p:txBody>
          <a:bodyPr wrap="square" lIns="0" tIns="0" rIns="0" bIns="0" rtlCol="0">
            <a:spAutoFit/>
          </a:bodyPr>
          <a:lstStyle/>
          <a:p>
            <a:pPr marL="171416" indent="-171416" fontAlgn="base">
              <a:spcBef>
                <a:spcPts val="600"/>
              </a:spcBef>
              <a:spcAft>
                <a:spcPct val="0"/>
              </a:spcAft>
              <a:buClr>
                <a:srgbClr val="F0AB00"/>
              </a:buClr>
              <a:buSzPct val="80000"/>
              <a:buFont typeface="Arial" charset="0"/>
              <a:buChar char="•"/>
            </a:pPr>
            <a:r>
              <a:rPr lang="en-US" sz="1100" kern="0" dirty="0">
                <a:latin typeface="Apple Braille" charset="0"/>
                <a:ea typeface="Apple Braille" charset="0"/>
                <a:cs typeface="Apple Braille" charset="0"/>
              </a:rPr>
              <a:t>Ensure strategy &amp; goal alignment</a:t>
            </a:r>
          </a:p>
          <a:p>
            <a:pPr marL="171416" indent="-171416" fontAlgn="base">
              <a:spcBef>
                <a:spcPts val="600"/>
              </a:spcBef>
              <a:spcAft>
                <a:spcPct val="0"/>
              </a:spcAft>
              <a:buClr>
                <a:srgbClr val="F0AB00"/>
              </a:buClr>
              <a:buSzPct val="80000"/>
              <a:buFont typeface="Arial" charset="0"/>
              <a:buChar char="•"/>
            </a:pPr>
            <a:r>
              <a:rPr lang="en-US" sz="1100" kern="0" dirty="0">
                <a:latin typeface="Apple Braille" charset="0"/>
                <a:ea typeface="Apple Braille" charset="0"/>
                <a:cs typeface="Apple Braille" charset="0"/>
              </a:rPr>
              <a:t>Continuously improve performance</a:t>
            </a:r>
          </a:p>
          <a:p>
            <a:pPr marL="171416" indent="-171416" fontAlgn="base">
              <a:spcBef>
                <a:spcPts val="600"/>
              </a:spcBef>
              <a:spcAft>
                <a:spcPct val="0"/>
              </a:spcAft>
              <a:buClr>
                <a:srgbClr val="F0AB00"/>
              </a:buClr>
              <a:buSzPct val="80000"/>
              <a:buFont typeface="Arial" charset="0"/>
              <a:buChar char="•"/>
            </a:pPr>
            <a:r>
              <a:rPr lang="en-US" sz="1100" kern="0" dirty="0">
                <a:latin typeface="Apple Braille" charset="0"/>
                <a:ea typeface="Apple Braille" charset="0"/>
                <a:cs typeface="Apple Braille" charset="0"/>
              </a:rPr>
              <a:t>Pay for performance of top talent</a:t>
            </a:r>
          </a:p>
        </p:txBody>
      </p:sp>
      <p:sp>
        <p:nvSpPr>
          <p:cNvPr id="55" name="TextBox 54"/>
          <p:cNvSpPr txBox="1"/>
          <p:nvPr/>
        </p:nvSpPr>
        <p:spPr>
          <a:xfrm>
            <a:off x="5821997" y="3806373"/>
            <a:ext cx="2355793" cy="907731"/>
          </a:xfrm>
          <a:prstGeom prst="rect">
            <a:avLst/>
          </a:prstGeom>
          <a:noFill/>
        </p:spPr>
        <p:txBody>
          <a:bodyPr wrap="square" lIns="0" tIns="0" rIns="0" bIns="0" rtlCol="0">
            <a:spAutoFit/>
          </a:bodyPr>
          <a:lstStyle/>
          <a:p>
            <a:pPr marL="171416" indent="-171416" fontAlgn="base">
              <a:spcBef>
                <a:spcPts val="600"/>
              </a:spcBef>
              <a:spcAft>
                <a:spcPct val="0"/>
              </a:spcAft>
              <a:buClr>
                <a:srgbClr val="F0AB00"/>
              </a:buClr>
              <a:buSzPct val="80000"/>
              <a:buFont typeface="Arial" charset="0"/>
              <a:buChar char="•"/>
            </a:pPr>
            <a:r>
              <a:rPr lang="en-US" sz="1100" kern="0" dirty="0">
                <a:latin typeface="Apple Braille" charset="0"/>
                <a:ea typeface="Apple Braille" charset="0"/>
                <a:cs typeface="Apple Braille" charset="0"/>
              </a:rPr>
              <a:t>Performance Management </a:t>
            </a:r>
          </a:p>
          <a:p>
            <a:pPr marL="171416" indent="-171416" fontAlgn="base">
              <a:spcBef>
                <a:spcPts val="600"/>
              </a:spcBef>
              <a:spcAft>
                <a:spcPct val="0"/>
              </a:spcAft>
              <a:buClr>
                <a:srgbClr val="F0AB00"/>
              </a:buClr>
              <a:buSzPct val="80000"/>
              <a:buFont typeface="Arial" charset="0"/>
              <a:buChar char="•"/>
            </a:pPr>
            <a:r>
              <a:rPr lang="en-US" sz="1100" kern="0" dirty="0">
                <a:latin typeface="Apple Braille" charset="0"/>
                <a:ea typeface="Apple Braille" charset="0"/>
                <a:cs typeface="Apple Braille" charset="0"/>
              </a:rPr>
              <a:t>Goal Management</a:t>
            </a:r>
          </a:p>
          <a:p>
            <a:pPr marL="171416" indent="-171416" fontAlgn="base">
              <a:spcBef>
                <a:spcPts val="600"/>
              </a:spcBef>
              <a:spcAft>
                <a:spcPct val="0"/>
              </a:spcAft>
              <a:buClr>
                <a:srgbClr val="F0AB00"/>
              </a:buClr>
              <a:buSzPct val="80000"/>
              <a:buFont typeface="Arial" charset="0"/>
              <a:buChar char="•"/>
            </a:pPr>
            <a:r>
              <a:rPr lang="en-US" sz="1100" kern="0" dirty="0">
                <a:latin typeface="Apple Braille" charset="0"/>
                <a:ea typeface="Apple Braille" charset="0"/>
                <a:cs typeface="Apple Braille" charset="0"/>
              </a:rPr>
              <a:t>Compensation Management</a:t>
            </a:r>
          </a:p>
          <a:p>
            <a:pPr marL="171416" indent="-171416" fontAlgn="base">
              <a:spcBef>
                <a:spcPts val="600"/>
              </a:spcBef>
              <a:spcAft>
                <a:spcPct val="0"/>
              </a:spcAft>
              <a:buClr>
                <a:srgbClr val="F0AB00"/>
              </a:buClr>
              <a:buSzPct val="80000"/>
              <a:buFont typeface="Arial" charset="0"/>
              <a:buChar char="•"/>
            </a:pPr>
            <a:r>
              <a:rPr lang="en-US" sz="1100" kern="0" dirty="0">
                <a:latin typeface="Apple Braille" charset="0"/>
                <a:ea typeface="Apple Braille" charset="0"/>
                <a:cs typeface="Apple Braille" charset="0"/>
              </a:rPr>
              <a:t>Variable Pay</a:t>
            </a:r>
          </a:p>
        </p:txBody>
      </p:sp>
      <p:sp>
        <p:nvSpPr>
          <p:cNvPr id="58" name="TextBox 57"/>
          <p:cNvSpPr txBox="1"/>
          <p:nvPr/>
        </p:nvSpPr>
        <p:spPr>
          <a:xfrm>
            <a:off x="2233280" y="5449213"/>
            <a:ext cx="3003605" cy="584640"/>
          </a:xfrm>
          <a:prstGeom prst="rect">
            <a:avLst/>
          </a:prstGeom>
          <a:noFill/>
        </p:spPr>
        <p:txBody>
          <a:bodyPr wrap="square" lIns="0" tIns="0" rIns="0" bIns="0" rtlCol="0">
            <a:spAutoFit/>
          </a:bodyPr>
          <a:lstStyle/>
          <a:p>
            <a:pPr marL="171416" indent="-171416" fontAlgn="base">
              <a:spcBef>
                <a:spcPts val="600"/>
              </a:spcBef>
              <a:spcAft>
                <a:spcPct val="0"/>
              </a:spcAft>
              <a:buClr>
                <a:srgbClr val="F0AB00"/>
              </a:buClr>
              <a:buSzPct val="80000"/>
              <a:buFont typeface="Arial" charset="0"/>
              <a:buChar char="•"/>
            </a:pPr>
            <a:r>
              <a:rPr lang="en-US" sz="1100" kern="0" dirty="0">
                <a:latin typeface="Apple Braille" charset="0"/>
                <a:ea typeface="Apple Braille" charset="0"/>
                <a:cs typeface="Apple Braille" charset="0"/>
              </a:rPr>
              <a:t>Accurately and consistently identify top talent</a:t>
            </a:r>
          </a:p>
          <a:p>
            <a:pPr marL="171416" indent="-171416" fontAlgn="base">
              <a:spcBef>
                <a:spcPts val="600"/>
              </a:spcBef>
              <a:spcAft>
                <a:spcPct val="0"/>
              </a:spcAft>
              <a:buClr>
                <a:srgbClr val="F0AB00"/>
              </a:buClr>
              <a:buSzPct val="80000"/>
              <a:buFont typeface="Arial" charset="0"/>
              <a:buChar char="•"/>
            </a:pPr>
            <a:r>
              <a:rPr lang="en-US" sz="1100" kern="0" dirty="0">
                <a:latin typeface="Apple Braille" charset="0"/>
                <a:ea typeface="Apple Braille" charset="0"/>
                <a:cs typeface="Apple Braille" charset="0"/>
              </a:rPr>
              <a:t>Provide opportunities for employee growth &amp; development. </a:t>
            </a:r>
          </a:p>
        </p:txBody>
      </p:sp>
      <p:sp>
        <p:nvSpPr>
          <p:cNvPr id="59" name="TextBox 58"/>
          <p:cNvSpPr txBox="1"/>
          <p:nvPr/>
        </p:nvSpPr>
        <p:spPr>
          <a:xfrm>
            <a:off x="5821997" y="5314088"/>
            <a:ext cx="2355793" cy="907731"/>
          </a:xfrm>
          <a:prstGeom prst="rect">
            <a:avLst/>
          </a:prstGeom>
          <a:noFill/>
        </p:spPr>
        <p:txBody>
          <a:bodyPr wrap="square" lIns="0" tIns="0" rIns="0" bIns="0" rtlCol="0">
            <a:spAutoFit/>
          </a:bodyPr>
          <a:lstStyle/>
          <a:p>
            <a:pPr marL="171416" indent="-171416" fontAlgn="base">
              <a:spcBef>
                <a:spcPts val="600"/>
              </a:spcBef>
              <a:spcAft>
                <a:spcPct val="0"/>
              </a:spcAft>
              <a:buClr>
                <a:srgbClr val="F0AB00"/>
              </a:buClr>
              <a:buSzPct val="80000"/>
              <a:buFont typeface="Arial" charset="0"/>
              <a:buChar char="•"/>
            </a:pPr>
            <a:r>
              <a:rPr lang="en-US" sz="1100" kern="0" dirty="0">
                <a:latin typeface="Apple Braille" charset="0"/>
                <a:ea typeface="Apple Braille" charset="0"/>
                <a:cs typeface="Apple Braille" charset="0"/>
              </a:rPr>
              <a:t>Succession Management</a:t>
            </a:r>
          </a:p>
          <a:p>
            <a:pPr marL="171416" indent="-171416" fontAlgn="base">
              <a:spcBef>
                <a:spcPts val="600"/>
              </a:spcBef>
              <a:spcAft>
                <a:spcPct val="0"/>
              </a:spcAft>
              <a:buClr>
                <a:srgbClr val="F0AB00"/>
              </a:buClr>
              <a:buSzPct val="80000"/>
              <a:buFont typeface="Arial" charset="0"/>
              <a:buChar char="•"/>
            </a:pPr>
            <a:r>
              <a:rPr lang="en-US" sz="1100" kern="0" dirty="0">
                <a:latin typeface="Apple Braille" charset="0"/>
                <a:ea typeface="Apple Braille" charset="0"/>
                <a:cs typeface="Apple Braille" charset="0"/>
              </a:rPr>
              <a:t>Career Development Planning</a:t>
            </a:r>
          </a:p>
          <a:p>
            <a:pPr marL="171416" indent="-171416" fontAlgn="base">
              <a:spcBef>
                <a:spcPts val="600"/>
              </a:spcBef>
              <a:spcAft>
                <a:spcPct val="0"/>
              </a:spcAft>
              <a:buClr>
                <a:srgbClr val="F0AB00"/>
              </a:buClr>
              <a:buSzPct val="80000"/>
              <a:buFont typeface="Arial" charset="0"/>
              <a:buChar char="•"/>
            </a:pPr>
            <a:r>
              <a:rPr lang="en-US" sz="1100" kern="0" dirty="0">
                <a:latin typeface="Apple Braille" charset="0"/>
                <a:ea typeface="Apple Braille" charset="0"/>
                <a:cs typeface="Apple Braille" charset="0"/>
              </a:rPr>
              <a:t>Learning Management</a:t>
            </a:r>
          </a:p>
          <a:p>
            <a:pPr marL="171416" indent="-171416" fontAlgn="base">
              <a:spcBef>
                <a:spcPts val="600"/>
              </a:spcBef>
              <a:spcAft>
                <a:spcPct val="0"/>
              </a:spcAft>
              <a:buClr>
                <a:srgbClr val="F0AB00"/>
              </a:buClr>
              <a:buSzPct val="80000"/>
              <a:buFont typeface="Arial" charset="0"/>
              <a:buChar char="•"/>
            </a:pPr>
            <a:endParaRPr lang="en-US" sz="1100" kern="0" dirty="0">
              <a:latin typeface="Apple Braille" charset="0"/>
              <a:ea typeface="Apple Braille" charset="0"/>
              <a:cs typeface="Apple Braille" charset="0"/>
            </a:endParaRPr>
          </a:p>
        </p:txBody>
      </p:sp>
      <p:sp>
        <p:nvSpPr>
          <p:cNvPr id="61" name="Rounded Rectangle 60"/>
          <p:cNvSpPr/>
          <p:nvPr/>
        </p:nvSpPr>
        <p:spPr bwMode="gray">
          <a:xfrm>
            <a:off x="2355026" y="1924236"/>
            <a:ext cx="1963305" cy="225521"/>
          </a:xfrm>
          <a:prstGeom prst="roundRect">
            <a:avLst/>
          </a:prstGeom>
          <a:noFill/>
          <a:ln w="6350" algn="ctr">
            <a:solidFill>
              <a:srgbClr val="21526C"/>
            </a:solidFill>
            <a:miter lim="800000"/>
            <a:headEnd/>
            <a:tailEnd/>
          </a:ln>
          <a:effectLst/>
        </p:spPr>
        <p:txBody>
          <a:bodyPr lIns="89974" tIns="71978" rIns="89974" bIns="71978" rtlCol="0" anchor="ctr"/>
          <a:lstStyle/>
          <a:p>
            <a:pPr algn="ctr" fontAlgn="base">
              <a:spcBef>
                <a:spcPts val="600"/>
              </a:spcBef>
              <a:spcAft>
                <a:spcPct val="0"/>
              </a:spcAft>
              <a:buClr>
                <a:srgbClr val="F0AB00"/>
              </a:buClr>
              <a:buSzPct val="80000"/>
            </a:pPr>
            <a:r>
              <a:rPr lang="en-US" sz="1200" kern="0" dirty="0">
                <a:latin typeface="Apple Braille" charset="0"/>
                <a:ea typeface="Apple Braille" charset="0"/>
                <a:cs typeface="Apple Braille" charset="0"/>
              </a:rPr>
              <a:t>Business Value</a:t>
            </a:r>
          </a:p>
        </p:txBody>
      </p:sp>
      <p:sp>
        <p:nvSpPr>
          <p:cNvPr id="62" name="Rounded Rectangle 61"/>
          <p:cNvSpPr/>
          <p:nvPr/>
        </p:nvSpPr>
        <p:spPr bwMode="gray">
          <a:xfrm>
            <a:off x="5688341" y="1920564"/>
            <a:ext cx="1828082" cy="225521"/>
          </a:xfrm>
          <a:prstGeom prst="roundRect">
            <a:avLst/>
          </a:prstGeom>
          <a:noFill/>
          <a:ln w="6350" algn="ctr">
            <a:solidFill>
              <a:srgbClr val="21526C"/>
            </a:solidFill>
            <a:miter lim="800000"/>
            <a:headEnd/>
            <a:tailEnd/>
          </a:ln>
          <a:effectLst/>
        </p:spPr>
        <p:txBody>
          <a:bodyPr lIns="89974" tIns="71978" rIns="89974" bIns="71978" rtlCol="0" anchor="ctr"/>
          <a:lstStyle/>
          <a:p>
            <a:pPr algn="ctr" fontAlgn="base">
              <a:spcBef>
                <a:spcPts val="600"/>
              </a:spcBef>
              <a:spcAft>
                <a:spcPct val="0"/>
              </a:spcAft>
              <a:buClr>
                <a:srgbClr val="F0AB00"/>
              </a:buClr>
              <a:buSzPct val="80000"/>
            </a:pPr>
            <a:r>
              <a:rPr lang="en-US" sz="1200" kern="0" dirty="0">
                <a:latin typeface="Apple Braille" charset="0"/>
                <a:ea typeface="Apple Braille" charset="0"/>
                <a:cs typeface="Apple Braille" charset="0"/>
              </a:rPr>
              <a:t>Key Process Interactions</a:t>
            </a:r>
          </a:p>
        </p:txBody>
      </p:sp>
      <p:sp>
        <p:nvSpPr>
          <p:cNvPr id="63" name="Rounded Rectangle 62"/>
          <p:cNvSpPr/>
          <p:nvPr/>
        </p:nvSpPr>
        <p:spPr bwMode="gray">
          <a:xfrm>
            <a:off x="9321975" y="1926754"/>
            <a:ext cx="1747368" cy="225521"/>
          </a:xfrm>
          <a:prstGeom prst="roundRect">
            <a:avLst/>
          </a:prstGeom>
          <a:noFill/>
          <a:ln w="6350" algn="ctr">
            <a:solidFill>
              <a:srgbClr val="21526C"/>
            </a:solidFill>
            <a:miter lim="800000"/>
            <a:headEnd/>
            <a:tailEnd/>
          </a:ln>
          <a:effectLst/>
        </p:spPr>
        <p:txBody>
          <a:bodyPr lIns="89974" tIns="71978" rIns="89974" bIns="71978" rtlCol="0" anchor="ctr"/>
          <a:lstStyle/>
          <a:p>
            <a:pPr algn="ctr" fontAlgn="base">
              <a:spcBef>
                <a:spcPts val="600"/>
              </a:spcBef>
              <a:spcAft>
                <a:spcPct val="0"/>
              </a:spcAft>
              <a:buClr>
                <a:srgbClr val="F0AB00"/>
              </a:buClr>
              <a:buSzPct val="80000"/>
            </a:pPr>
            <a:r>
              <a:rPr lang="en-US" sz="1200" kern="0" dirty="0">
                <a:latin typeface="Apple Braille" charset="0"/>
                <a:ea typeface="Apple Braille" charset="0"/>
                <a:cs typeface="Apple Braille" charset="0"/>
              </a:rPr>
              <a:t>Key Data Interactions</a:t>
            </a:r>
          </a:p>
        </p:txBody>
      </p:sp>
      <p:sp>
        <p:nvSpPr>
          <p:cNvPr id="64" name="Rounded Rectangle 63"/>
          <p:cNvSpPr/>
          <p:nvPr/>
        </p:nvSpPr>
        <p:spPr bwMode="gray">
          <a:xfrm>
            <a:off x="8778245" y="2779619"/>
            <a:ext cx="886763" cy="338250"/>
          </a:xfrm>
          <a:prstGeom prst="roundRect">
            <a:avLst/>
          </a:prstGeom>
          <a:solidFill>
            <a:srgbClr val="307487"/>
          </a:solidFill>
          <a:ln w="12700" algn="ctr">
            <a:solidFill>
              <a:srgbClr val="307487"/>
            </a:solidFill>
            <a:miter lim="800000"/>
            <a:headEnd/>
            <a:tailEnd/>
          </a:ln>
          <a:effectLst>
            <a:outerShdw blurRad="50800" dist="50800" dir="7800000" algn="tr" rotWithShape="0">
              <a:prstClr val="black">
                <a:alpha val="40000"/>
              </a:prstClr>
            </a:outerShdw>
          </a:effectLst>
        </p:spPr>
        <p:txBody>
          <a:bodyPr lIns="89958" tIns="71966" rIns="89958" bIns="71966" rtlCol="0" anchor="ctr"/>
          <a:lstStyle/>
          <a:p>
            <a:pPr algn="ctr" defTabSz="914034" fontAlgn="base">
              <a:spcBef>
                <a:spcPct val="50000"/>
              </a:spcBef>
              <a:spcAft>
                <a:spcPct val="0"/>
              </a:spcAft>
              <a:buClr>
                <a:srgbClr val="F0AB00"/>
              </a:buClr>
              <a:buSzPct val="80000"/>
            </a:pPr>
            <a:r>
              <a:rPr lang="en-US" sz="900" kern="0" dirty="0">
                <a:solidFill>
                  <a:schemeClr val="bg1"/>
                </a:solidFill>
                <a:latin typeface="Apple Braille" charset="0"/>
                <a:ea typeface="Apple Braille" charset="0"/>
                <a:cs typeface="Apple Braille" charset="0"/>
              </a:rPr>
              <a:t>New Hire Data</a:t>
            </a:r>
          </a:p>
        </p:txBody>
      </p:sp>
      <p:sp>
        <p:nvSpPr>
          <p:cNvPr id="65" name="Rounded Rectangle 64"/>
          <p:cNvSpPr/>
          <p:nvPr/>
        </p:nvSpPr>
        <p:spPr bwMode="gray">
          <a:xfrm>
            <a:off x="10733487" y="2340328"/>
            <a:ext cx="882678" cy="340128"/>
          </a:xfrm>
          <a:prstGeom prst="roundRect">
            <a:avLst/>
          </a:prstGeom>
          <a:solidFill>
            <a:schemeClr val="accent5">
              <a:lumMod val="60000"/>
              <a:lumOff val="40000"/>
            </a:schemeClr>
          </a:solidFill>
          <a:ln w="12700" algn="ctr">
            <a:solidFill>
              <a:srgbClr val="307487"/>
            </a:solidFill>
            <a:miter lim="800000"/>
            <a:headEnd/>
            <a:tailEnd/>
          </a:ln>
          <a:effectLst>
            <a:outerShdw blurRad="50800" dist="50800" dir="7800000" algn="tr" rotWithShape="0">
              <a:prstClr val="black">
                <a:alpha val="40000"/>
              </a:prstClr>
            </a:outerShdw>
          </a:effectLst>
        </p:spPr>
        <p:txBody>
          <a:bodyPr lIns="89958" tIns="71966" rIns="89958" bIns="71966" rtlCol="0" anchor="ctr"/>
          <a:lstStyle/>
          <a:p>
            <a:pPr algn="ctr" defTabSz="914034" fontAlgn="base">
              <a:spcBef>
                <a:spcPct val="50000"/>
              </a:spcBef>
              <a:spcAft>
                <a:spcPct val="0"/>
              </a:spcAft>
              <a:buClr>
                <a:srgbClr val="F0AB00"/>
              </a:buClr>
              <a:buSzPct val="80000"/>
            </a:pPr>
            <a:r>
              <a:rPr lang="en-US" sz="900" kern="0" dirty="0">
                <a:solidFill>
                  <a:schemeClr val="bg1"/>
                </a:solidFill>
                <a:latin typeface="Apple Braille" charset="0"/>
                <a:ea typeface="Apple Braille" charset="0"/>
                <a:cs typeface="Apple Braille" charset="0"/>
              </a:rPr>
              <a:t>Position Data</a:t>
            </a:r>
            <a:endParaRPr lang="en-US" sz="900" kern="0" dirty="0" err="1">
              <a:solidFill>
                <a:schemeClr val="bg1"/>
              </a:solidFill>
              <a:latin typeface="Apple Braille" charset="0"/>
              <a:ea typeface="Apple Braille" charset="0"/>
              <a:cs typeface="Apple Braille" charset="0"/>
            </a:endParaRPr>
          </a:p>
        </p:txBody>
      </p:sp>
      <p:sp>
        <p:nvSpPr>
          <p:cNvPr id="68" name="Rounded Rectangle 67"/>
          <p:cNvSpPr/>
          <p:nvPr/>
        </p:nvSpPr>
        <p:spPr bwMode="gray">
          <a:xfrm>
            <a:off x="8762865" y="2353618"/>
            <a:ext cx="886763" cy="338250"/>
          </a:xfrm>
          <a:prstGeom prst="roundRect">
            <a:avLst/>
          </a:prstGeom>
          <a:solidFill>
            <a:schemeClr val="accent5">
              <a:lumMod val="75000"/>
            </a:schemeClr>
          </a:solidFill>
          <a:ln w="12700" algn="ctr">
            <a:solidFill>
              <a:srgbClr val="307487"/>
            </a:solidFill>
            <a:miter lim="800000"/>
            <a:headEnd/>
            <a:tailEnd/>
          </a:ln>
          <a:effectLst>
            <a:outerShdw blurRad="50800" dist="50800" dir="7800000" algn="tr" rotWithShape="0">
              <a:prstClr val="black">
                <a:alpha val="40000"/>
              </a:prstClr>
            </a:outerShdw>
          </a:effectLst>
        </p:spPr>
        <p:txBody>
          <a:bodyPr lIns="89958" tIns="71966" rIns="89958" bIns="71966" rtlCol="0" anchor="ctr"/>
          <a:lstStyle/>
          <a:p>
            <a:pPr algn="ctr" defTabSz="914034" fontAlgn="base">
              <a:spcBef>
                <a:spcPct val="50000"/>
              </a:spcBef>
              <a:spcAft>
                <a:spcPct val="0"/>
              </a:spcAft>
              <a:buClr>
                <a:srgbClr val="F0AB00"/>
              </a:buClr>
              <a:buSzPct val="80000"/>
            </a:pPr>
            <a:r>
              <a:rPr lang="en-US" sz="900" kern="0" dirty="0">
                <a:solidFill>
                  <a:schemeClr val="bg1"/>
                </a:solidFill>
                <a:latin typeface="Apple Braille" charset="0"/>
                <a:ea typeface="Apple Braille" charset="0"/>
                <a:cs typeface="Apple Braille" charset="0"/>
              </a:rPr>
              <a:t>Employee Data</a:t>
            </a:r>
            <a:endParaRPr lang="en-US" sz="900" kern="0" dirty="0" err="1">
              <a:solidFill>
                <a:schemeClr val="bg1"/>
              </a:solidFill>
              <a:latin typeface="Apple Braille" charset="0"/>
              <a:ea typeface="Apple Braille" charset="0"/>
              <a:cs typeface="Apple Braille" charset="0"/>
            </a:endParaRPr>
          </a:p>
        </p:txBody>
      </p:sp>
      <p:sp>
        <p:nvSpPr>
          <p:cNvPr id="80" name="Rounded Rectangle 79"/>
          <p:cNvSpPr/>
          <p:nvPr/>
        </p:nvSpPr>
        <p:spPr bwMode="gray">
          <a:xfrm>
            <a:off x="9765264" y="2353618"/>
            <a:ext cx="886763" cy="338250"/>
          </a:xfrm>
          <a:prstGeom prst="roundRect">
            <a:avLst/>
          </a:prstGeom>
          <a:solidFill>
            <a:schemeClr val="accent6">
              <a:lumMod val="60000"/>
              <a:lumOff val="40000"/>
            </a:schemeClr>
          </a:solidFill>
          <a:ln w="12700" algn="ctr">
            <a:solidFill>
              <a:srgbClr val="307487"/>
            </a:solidFill>
            <a:miter lim="800000"/>
            <a:headEnd/>
            <a:tailEnd/>
          </a:ln>
          <a:effectLst>
            <a:outerShdw blurRad="50800" dist="50800" dir="7800000" algn="tr" rotWithShape="0">
              <a:prstClr val="black">
                <a:alpha val="40000"/>
              </a:prstClr>
            </a:outerShdw>
          </a:effectLst>
        </p:spPr>
        <p:txBody>
          <a:bodyPr lIns="89958" tIns="71966" rIns="89958" bIns="71966" rtlCol="0" anchor="ctr"/>
          <a:lstStyle/>
          <a:p>
            <a:pPr algn="ctr" defTabSz="914034" fontAlgn="base">
              <a:spcBef>
                <a:spcPct val="50000"/>
              </a:spcBef>
              <a:spcAft>
                <a:spcPct val="0"/>
              </a:spcAft>
              <a:buClr>
                <a:srgbClr val="F0AB00"/>
              </a:buClr>
              <a:buSzPct val="80000"/>
            </a:pPr>
            <a:r>
              <a:rPr lang="en-US" sz="900" kern="0" dirty="0">
                <a:solidFill>
                  <a:schemeClr val="bg1"/>
                </a:solidFill>
                <a:latin typeface="Apple Braille" charset="0"/>
                <a:ea typeface="Apple Braille" charset="0"/>
                <a:cs typeface="Apple Braille" charset="0"/>
              </a:rPr>
              <a:t>Competency Framework</a:t>
            </a:r>
          </a:p>
        </p:txBody>
      </p:sp>
      <p:sp>
        <p:nvSpPr>
          <p:cNvPr id="81" name="Rounded Rectangle 80"/>
          <p:cNvSpPr/>
          <p:nvPr/>
        </p:nvSpPr>
        <p:spPr bwMode="gray">
          <a:xfrm>
            <a:off x="9767306" y="2777457"/>
            <a:ext cx="882678" cy="339175"/>
          </a:xfrm>
          <a:prstGeom prst="roundRect">
            <a:avLst/>
          </a:prstGeom>
          <a:solidFill>
            <a:srgbClr val="307487"/>
          </a:solidFill>
          <a:ln w="12700" algn="ctr">
            <a:solidFill>
              <a:srgbClr val="307487"/>
            </a:solidFill>
            <a:miter lim="800000"/>
            <a:headEnd/>
            <a:tailEnd/>
          </a:ln>
          <a:effectLst>
            <a:outerShdw blurRad="50800" dist="50800" dir="7800000" algn="tr" rotWithShape="0">
              <a:prstClr val="black">
                <a:alpha val="40000"/>
              </a:prstClr>
            </a:outerShdw>
          </a:effectLst>
        </p:spPr>
        <p:txBody>
          <a:bodyPr lIns="89958" tIns="71966" rIns="89958" bIns="71966" rtlCol="0" anchor="ctr"/>
          <a:lstStyle/>
          <a:p>
            <a:pPr algn="ctr" defTabSz="914034" fontAlgn="base">
              <a:spcBef>
                <a:spcPct val="50000"/>
              </a:spcBef>
              <a:spcAft>
                <a:spcPct val="0"/>
              </a:spcAft>
              <a:buClr>
                <a:srgbClr val="F0AB00"/>
              </a:buClr>
              <a:buSzPct val="80000"/>
            </a:pPr>
            <a:r>
              <a:rPr lang="en-US" sz="900" kern="0" dirty="0">
                <a:solidFill>
                  <a:schemeClr val="bg1"/>
                </a:solidFill>
                <a:latin typeface="Apple Braille" charset="0"/>
                <a:ea typeface="Apple Braille" charset="0"/>
                <a:cs typeface="Apple Braille" charset="0"/>
              </a:rPr>
              <a:t>Applicant Data</a:t>
            </a:r>
          </a:p>
        </p:txBody>
      </p:sp>
      <p:sp>
        <p:nvSpPr>
          <p:cNvPr id="82" name="Rounded Rectangle 81"/>
          <p:cNvSpPr/>
          <p:nvPr/>
        </p:nvSpPr>
        <p:spPr bwMode="gray">
          <a:xfrm>
            <a:off x="10735529" y="2777457"/>
            <a:ext cx="886763" cy="338250"/>
          </a:xfrm>
          <a:prstGeom prst="roundRect">
            <a:avLst/>
          </a:prstGeom>
          <a:solidFill>
            <a:srgbClr val="307487"/>
          </a:solidFill>
          <a:ln w="12700" algn="ctr">
            <a:solidFill>
              <a:srgbClr val="307487"/>
            </a:solidFill>
            <a:miter lim="800000"/>
            <a:headEnd/>
            <a:tailEnd/>
          </a:ln>
          <a:effectLst>
            <a:outerShdw blurRad="50800" dist="50800" dir="7800000" algn="tr" rotWithShape="0">
              <a:prstClr val="black">
                <a:alpha val="40000"/>
              </a:prstClr>
            </a:outerShdw>
          </a:effectLst>
        </p:spPr>
        <p:txBody>
          <a:bodyPr lIns="89958" tIns="71966" rIns="89958" bIns="71966" rtlCol="0" anchor="ctr"/>
          <a:lstStyle/>
          <a:p>
            <a:pPr algn="ctr" defTabSz="914034" fontAlgn="base">
              <a:spcBef>
                <a:spcPct val="50000"/>
              </a:spcBef>
              <a:spcAft>
                <a:spcPct val="0"/>
              </a:spcAft>
              <a:buClr>
                <a:srgbClr val="F0AB00"/>
              </a:buClr>
              <a:buSzPct val="80000"/>
            </a:pPr>
            <a:r>
              <a:rPr lang="en-US" sz="900" kern="0" dirty="0">
                <a:solidFill>
                  <a:schemeClr val="bg1"/>
                </a:solidFill>
                <a:latin typeface="Apple Braille" charset="0"/>
                <a:ea typeface="Apple Braille" charset="0"/>
                <a:cs typeface="Apple Braille" charset="0"/>
              </a:rPr>
              <a:t>Requisition Data</a:t>
            </a:r>
          </a:p>
        </p:txBody>
      </p:sp>
      <p:sp>
        <p:nvSpPr>
          <p:cNvPr id="83" name="Rounded Rectangle 82"/>
          <p:cNvSpPr/>
          <p:nvPr/>
        </p:nvSpPr>
        <p:spPr bwMode="gray">
          <a:xfrm>
            <a:off x="8774160" y="4319530"/>
            <a:ext cx="886763" cy="338250"/>
          </a:xfrm>
          <a:prstGeom prst="roundRect">
            <a:avLst/>
          </a:prstGeom>
          <a:solidFill>
            <a:srgbClr val="307487"/>
          </a:solidFill>
          <a:ln w="12700" algn="ctr">
            <a:solidFill>
              <a:srgbClr val="307487"/>
            </a:solidFill>
            <a:miter lim="800000"/>
            <a:headEnd/>
            <a:tailEnd/>
          </a:ln>
          <a:effectLst>
            <a:outerShdw blurRad="50800" dist="50800" dir="7800000" algn="tr" rotWithShape="0">
              <a:prstClr val="black">
                <a:alpha val="40000"/>
              </a:prstClr>
            </a:outerShdw>
          </a:effectLst>
        </p:spPr>
        <p:txBody>
          <a:bodyPr lIns="89958" tIns="71966" rIns="89958" bIns="71966" rtlCol="0" anchor="ctr"/>
          <a:lstStyle/>
          <a:p>
            <a:pPr algn="ctr" defTabSz="914034" fontAlgn="base">
              <a:spcBef>
                <a:spcPct val="50000"/>
              </a:spcBef>
              <a:spcAft>
                <a:spcPct val="0"/>
              </a:spcAft>
              <a:buClr>
                <a:srgbClr val="F0AB00"/>
              </a:buClr>
              <a:buSzPct val="80000"/>
            </a:pPr>
            <a:r>
              <a:rPr lang="en-US" sz="900" kern="0" dirty="0">
                <a:solidFill>
                  <a:schemeClr val="bg1"/>
                </a:solidFill>
                <a:latin typeface="Apple Braille" charset="0"/>
                <a:ea typeface="Apple Braille" charset="0"/>
                <a:cs typeface="Apple Braille" charset="0"/>
              </a:rPr>
              <a:t>Business Goals</a:t>
            </a:r>
          </a:p>
        </p:txBody>
      </p:sp>
      <p:sp>
        <p:nvSpPr>
          <p:cNvPr id="84" name="Rounded Rectangle 83"/>
          <p:cNvSpPr/>
          <p:nvPr/>
        </p:nvSpPr>
        <p:spPr bwMode="gray">
          <a:xfrm>
            <a:off x="9767306" y="3881280"/>
            <a:ext cx="882678" cy="340128"/>
          </a:xfrm>
          <a:prstGeom prst="roundRect">
            <a:avLst/>
          </a:prstGeom>
          <a:solidFill>
            <a:schemeClr val="accent6">
              <a:lumMod val="60000"/>
              <a:lumOff val="40000"/>
            </a:schemeClr>
          </a:solidFill>
          <a:ln w="12700" algn="ctr">
            <a:solidFill>
              <a:srgbClr val="307487"/>
            </a:solidFill>
            <a:miter lim="800000"/>
            <a:headEnd/>
            <a:tailEnd/>
          </a:ln>
          <a:effectLst>
            <a:outerShdw blurRad="50800" dist="50800" dir="7800000" algn="tr" rotWithShape="0">
              <a:prstClr val="black">
                <a:alpha val="40000"/>
              </a:prstClr>
            </a:outerShdw>
          </a:effectLst>
        </p:spPr>
        <p:txBody>
          <a:bodyPr lIns="89958" tIns="71966" rIns="89958" bIns="71966" rtlCol="0" anchor="ctr"/>
          <a:lstStyle/>
          <a:p>
            <a:pPr algn="ctr" defTabSz="914034" fontAlgn="base">
              <a:spcBef>
                <a:spcPct val="50000"/>
              </a:spcBef>
              <a:spcAft>
                <a:spcPct val="0"/>
              </a:spcAft>
              <a:buClr>
                <a:srgbClr val="F0AB00"/>
              </a:buClr>
              <a:buSzPct val="80000"/>
            </a:pPr>
            <a:r>
              <a:rPr lang="en-US" sz="900" kern="0" dirty="0">
                <a:solidFill>
                  <a:schemeClr val="bg1"/>
                </a:solidFill>
                <a:latin typeface="Apple Braille" charset="0"/>
                <a:ea typeface="Apple Braille" charset="0"/>
                <a:cs typeface="Apple Braille" charset="0"/>
              </a:rPr>
              <a:t>Competency Framework</a:t>
            </a:r>
          </a:p>
        </p:txBody>
      </p:sp>
      <p:sp>
        <p:nvSpPr>
          <p:cNvPr id="85" name="Rounded Rectangle 84"/>
          <p:cNvSpPr/>
          <p:nvPr/>
        </p:nvSpPr>
        <p:spPr bwMode="gray">
          <a:xfrm>
            <a:off x="10733487" y="3878590"/>
            <a:ext cx="886763" cy="338250"/>
          </a:xfrm>
          <a:prstGeom prst="roundRect">
            <a:avLst/>
          </a:prstGeom>
          <a:solidFill>
            <a:srgbClr val="307487"/>
          </a:solidFill>
          <a:ln w="12700" algn="ctr">
            <a:solidFill>
              <a:srgbClr val="307487"/>
            </a:solidFill>
            <a:miter lim="800000"/>
            <a:headEnd/>
            <a:tailEnd/>
          </a:ln>
          <a:effectLst>
            <a:outerShdw blurRad="50800" dist="50800" dir="7800000" algn="tr" rotWithShape="0">
              <a:prstClr val="black">
                <a:alpha val="40000"/>
              </a:prstClr>
            </a:outerShdw>
          </a:effectLst>
        </p:spPr>
        <p:txBody>
          <a:bodyPr lIns="89958" tIns="71966" rIns="89958" bIns="71966" rtlCol="0" anchor="ctr"/>
          <a:lstStyle/>
          <a:p>
            <a:pPr algn="ctr" defTabSz="914034" fontAlgn="base">
              <a:spcBef>
                <a:spcPct val="50000"/>
              </a:spcBef>
              <a:spcAft>
                <a:spcPct val="0"/>
              </a:spcAft>
              <a:buClr>
                <a:srgbClr val="F0AB00"/>
              </a:buClr>
              <a:buSzPct val="80000"/>
            </a:pPr>
            <a:endParaRPr lang="en-US" sz="900" kern="0" dirty="0">
              <a:solidFill>
                <a:schemeClr val="bg1"/>
              </a:solidFill>
              <a:latin typeface="Apple Braille" charset="0"/>
              <a:ea typeface="Apple Braille" charset="0"/>
              <a:cs typeface="Apple Braille" charset="0"/>
            </a:endParaRPr>
          </a:p>
        </p:txBody>
      </p:sp>
      <p:sp>
        <p:nvSpPr>
          <p:cNvPr id="86" name="Rounded Rectangle 85"/>
          <p:cNvSpPr/>
          <p:nvPr/>
        </p:nvSpPr>
        <p:spPr bwMode="gray">
          <a:xfrm>
            <a:off x="9752278" y="4317367"/>
            <a:ext cx="886763" cy="338250"/>
          </a:xfrm>
          <a:prstGeom prst="roundRect">
            <a:avLst/>
          </a:prstGeom>
          <a:solidFill>
            <a:srgbClr val="307487"/>
          </a:solidFill>
          <a:ln w="12700" algn="ctr">
            <a:solidFill>
              <a:srgbClr val="307487"/>
            </a:solidFill>
            <a:miter lim="800000"/>
            <a:headEnd/>
            <a:tailEnd/>
          </a:ln>
          <a:effectLst>
            <a:outerShdw blurRad="50800" dist="50800" dir="7800000" algn="tr" rotWithShape="0">
              <a:prstClr val="black">
                <a:alpha val="40000"/>
              </a:prstClr>
            </a:outerShdw>
          </a:effectLst>
        </p:spPr>
        <p:txBody>
          <a:bodyPr lIns="89958" tIns="71966" rIns="89958" bIns="71966" rtlCol="0" anchor="ctr"/>
          <a:lstStyle/>
          <a:p>
            <a:pPr algn="ctr" defTabSz="914034" fontAlgn="base">
              <a:spcBef>
                <a:spcPct val="50000"/>
              </a:spcBef>
              <a:spcAft>
                <a:spcPct val="0"/>
              </a:spcAft>
              <a:buClr>
                <a:srgbClr val="F0AB00"/>
              </a:buClr>
              <a:buSzPct val="80000"/>
            </a:pPr>
            <a:r>
              <a:rPr lang="en-US" sz="900" kern="0" dirty="0">
                <a:solidFill>
                  <a:schemeClr val="bg1"/>
                </a:solidFill>
                <a:latin typeface="Apple Braille" charset="0"/>
                <a:ea typeface="Apple Braille" charset="0"/>
                <a:cs typeface="Apple Braille" charset="0"/>
              </a:rPr>
              <a:t>Job Data</a:t>
            </a:r>
          </a:p>
        </p:txBody>
      </p:sp>
      <p:sp>
        <p:nvSpPr>
          <p:cNvPr id="87" name="Rounded Rectangle 86"/>
          <p:cNvSpPr/>
          <p:nvPr/>
        </p:nvSpPr>
        <p:spPr bwMode="gray">
          <a:xfrm>
            <a:off x="10738902" y="4315246"/>
            <a:ext cx="882678" cy="339175"/>
          </a:xfrm>
          <a:prstGeom prst="roundRect">
            <a:avLst/>
          </a:prstGeom>
          <a:solidFill>
            <a:schemeClr val="accent1">
              <a:lumMod val="75000"/>
            </a:schemeClr>
          </a:solidFill>
          <a:ln w="12700" algn="ctr">
            <a:solidFill>
              <a:srgbClr val="307487"/>
            </a:solidFill>
            <a:miter lim="800000"/>
            <a:headEnd/>
            <a:tailEnd/>
          </a:ln>
          <a:effectLst>
            <a:outerShdw blurRad="50800" dist="50800" dir="7800000" algn="tr" rotWithShape="0">
              <a:prstClr val="black">
                <a:alpha val="40000"/>
              </a:prstClr>
            </a:outerShdw>
          </a:effectLst>
        </p:spPr>
        <p:txBody>
          <a:bodyPr lIns="89958" tIns="71966" rIns="89958" bIns="71966" rtlCol="0" anchor="ctr"/>
          <a:lstStyle/>
          <a:p>
            <a:pPr algn="ctr" defTabSz="914034" fontAlgn="base">
              <a:spcBef>
                <a:spcPct val="50000"/>
              </a:spcBef>
              <a:spcAft>
                <a:spcPct val="0"/>
              </a:spcAft>
              <a:buClr>
                <a:srgbClr val="F0AB00"/>
              </a:buClr>
              <a:buSzPct val="80000"/>
            </a:pPr>
            <a:r>
              <a:rPr lang="en-US" sz="900" kern="0" dirty="0">
                <a:solidFill>
                  <a:schemeClr val="bg1"/>
                </a:solidFill>
                <a:latin typeface="Apple Braille" charset="0"/>
                <a:ea typeface="Apple Braille" charset="0"/>
                <a:cs typeface="Apple Braille" charset="0"/>
              </a:rPr>
              <a:t>Performance Data</a:t>
            </a:r>
          </a:p>
        </p:txBody>
      </p:sp>
      <p:sp>
        <p:nvSpPr>
          <p:cNvPr id="89" name="TextBox 88"/>
          <p:cNvSpPr txBox="1"/>
          <p:nvPr/>
        </p:nvSpPr>
        <p:spPr>
          <a:xfrm>
            <a:off x="10831786" y="3914294"/>
            <a:ext cx="690164" cy="276935"/>
          </a:xfrm>
          <a:prstGeom prst="rect">
            <a:avLst/>
          </a:prstGeom>
          <a:solidFill>
            <a:srgbClr val="307487"/>
          </a:solidFill>
          <a:ln>
            <a:solidFill>
              <a:srgbClr val="307487"/>
            </a:solidFill>
          </a:ln>
        </p:spPr>
        <p:txBody>
          <a:bodyPr wrap="square" lIns="0" tIns="0" rIns="0" bIns="0" rtlCol="0">
            <a:spAutoFit/>
          </a:bodyPr>
          <a:lstStyle/>
          <a:p>
            <a:pPr algn="ctr" fontAlgn="base">
              <a:spcBef>
                <a:spcPct val="50000"/>
              </a:spcBef>
              <a:spcAft>
                <a:spcPct val="0"/>
              </a:spcAft>
              <a:buClr>
                <a:srgbClr val="F0AB00"/>
              </a:buClr>
              <a:buSzPct val="80000"/>
            </a:pPr>
            <a:r>
              <a:rPr lang="en-US" sz="900" kern="0" dirty="0">
                <a:solidFill>
                  <a:schemeClr val="bg1"/>
                </a:solidFill>
                <a:latin typeface="Apple Braille" charset="0"/>
                <a:ea typeface="Apple Braille" charset="0"/>
                <a:cs typeface="Apple Braille" charset="0"/>
              </a:rPr>
              <a:t>Compensation Data</a:t>
            </a:r>
          </a:p>
        </p:txBody>
      </p:sp>
      <p:sp>
        <p:nvSpPr>
          <p:cNvPr id="90" name="Rounded Rectangle 89"/>
          <p:cNvSpPr/>
          <p:nvPr/>
        </p:nvSpPr>
        <p:spPr bwMode="gray">
          <a:xfrm>
            <a:off x="8772066" y="5795457"/>
            <a:ext cx="886763" cy="338250"/>
          </a:xfrm>
          <a:prstGeom prst="roundRect">
            <a:avLst/>
          </a:prstGeom>
          <a:solidFill>
            <a:srgbClr val="307487"/>
          </a:solidFill>
          <a:ln w="12700" algn="ctr">
            <a:solidFill>
              <a:srgbClr val="307487"/>
            </a:solidFill>
            <a:miter lim="800000"/>
            <a:headEnd/>
            <a:tailEnd/>
          </a:ln>
          <a:effectLst>
            <a:outerShdw blurRad="50800" dist="50800" dir="7800000" algn="tr" rotWithShape="0">
              <a:prstClr val="black">
                <a:alpha val="40000"/>
              </a:prstClr>
            </a:outerShdw>
          </a:effectLst>
        </p:spPr>
        <p:txBody>
          <a:bodyPr lIns="89958" tIns="71966" rIns="89958" bIns="71966" rtlCol="0" anchor="ctr"/>
          <a:lstStyle/>
          <a:p>
            <a:pPr algn="ctr" defTabSz="914034" fontAlgn="base">
              <a:spcBef>
                <a:spcPct val="50000"/>
              </a:spcBef>
              <a:spcAft>
                <a:spcPct val="0"/>
              </a:spcAft>
              <a:buClr>
                <a:srgbClr val="F0AB00"/>
              </a:buClr>
              <a:buSzPct val="80000"/>
            </a:pPr>
            <a:r>
              <a:rPr lang="en-US" sz="900" kern="0" dirty="0">
                <a:solidFill>
                  <a:schemeClr val="bg1"/>
                </a:solidFill>
                <a:latin typeface="Apple Braille" charset="0"/>
                <a:ea typeface="Apple Braille" charset="0"/>
                <a:cs typeface="Apple Braille" charset="0"/>
              </a:rPr>
              <a:t>Development Goals</a:t>
            </a:r>
          </a:p>
        </p:txBody>
      </p:sp>
      <p:sp>
        <p:nvSpPr>
          <p:cNvPr id="91" name="Rounded Rectangle 90"/>
          <p:cNvSpPr/>
          <p:nvPr/>
        </p:nvSpPr>
        <p:spPr bwMode="gray">
          <a:xfrm>
            <a:off x="10741587" y="5364983"/>
            <a:ext cx="882678" cy="340128"/>
          </a:xfrm>
          <a:prstGeom prst="roundRect">
            <a:avLst/>
          </a:prstGeom>
          <a:solidFill>
            <a:schemeClr val="accent5">
              <a:lumMod val="60000"/>
              <a:lumOff val="40000"/>
            </a:schemeClr>
          </a:solidFill>
          <a:ln w="12700" algn="ctr">
            <a:solidFill>
              <a:srgbClr val="307487"/>
            </a:solidFill>
            <a:miter lim="800000"/>
            <a:headEnd/>
            <a:tailEnd/>
          </a:ln>
          <a:effectLst>
            <a:outerShdw blurRad="50800" dist="50800" dir="7800000" algn="tr" rotWithShape="0">
              <a:prstClr val="black">
                <a:alpha val="40000"/>
              </a:prstClr>
            </a:outerShdw>
          </a:effectLst>
        </p:spPr>
        <p:txBody>
          <a:bodyPr lIns="89958" tIns="71966" rIns="89958" bIns="71966" rtlCol="0" anchor="ctr"/>
          <a:lstStyle/>
          <a:p>
            <a:pPr algn="ctr" defTabSz="914034" fontAlgn="base">
              <a:spcBef>
                <a:spcPct val="50000"/>
              </a:spcBef>
              <a:spcAft>
                <a:spcPct val="0"/>
              </a:spcAft>
              <a:buClr>
                <a:srgbClr val="F0AB00"/>
              </a:buClr>
              <a:buSzPct val="80000"/>
            </a:pPr>
            <a:r>
              <a:rPr lang="en-US" sz="900" kern="0" dirty="0">
                <a:solidFill>
                  <a:schemeClr val="bg1"/>
                </a:solidFill>
                <a:latin typeface="Apple Braille" charset="0"/>
                <a:ea typeface="Apple Braille" charset="0"/>
                <a:cs typeface="Apple Braille" charset="0"/>
              </a:rPr>
              <a:t>Position Data</a:t>
            </a:r>
          </a:p>
        </p:txBody>
      </p:sp>
      <p:sp>
        <p:nvSpPr>
          <p:cNvPr id="93" name="Rounded Rectangle 92"/>
          <p:cNvSpPr/>
          <p:nvPr/>
        </p:nvSpPr>
        <p:spPr bwMode="gray">
          <a:xfrm>
            <a:off x="9750183" y="5793295"/>
            <a:ext cx="886763" cy="338250"/>
          </a:xfrm>
          <a:prstGeom prst="roundRect">
            <a:avLst/>
          </a:prstGeom>
          <a:solidFill>
            <a:srgbClr val="307487"/>
          </a:solidFill>
          <a:ln w="12700" algn="ctr">
            <a:solidFill>
              <a:srgbClr val="307487"/>
            </a:solidFill>
            <a:miter lim="800000"/>
            <a:headEnd/>
            <a:tailEnd/>
          </a:ln>
          <a:effectLst>
            <a:outerShdw blurRad="50800" dist="50800" dir="7800000" algn="tr" rotWithShape="0">
              <a:prstClr val="black">
                <a:alpha val="40000"/>
              </a:prstClr>
            </a:outerShdw>
          </a:effectLst>
        </p:spPr>
        <p:txBody>
          <a:bodyPr lIns="89958" tIns="71966" rIns="89958" bIns="71966" rtlCol="0" anchor="ctr"/>
          <a:lstStyle/>
          <a:p>
            <a:pPr algn="ctr" defTabSz="914034" fontAlgn="base">
              <a:spcBef>
                <a:spcPct val="50000"/>
              </a:spcBef>
              <a:spcAft>
                <a:spcPct val="0"/>
              </a:spcAft>
              <a:buClr>
                <a:srgbClr val="F0AB00"/>
              </a:buClr>
              <a:buSzPct val="80000"/>
            </a:pPr>
            <a:r>
              <a:rPr lang="en-US" sz="900" kern="0" dirty="0">
                <a:solidFill>
                  <a:schemeClr val="bg1"/>
                </a:solidFill>
                <a:latin typeface="Apple Braille" charset="0"/>
                <a:ea typeface="Apple Braille" charset="0"/>
                <a:cs typeface="Apple Braille" charset="0"/>
              </a:rPr>
              <a:t>Learning Content</a:t>
            </a:r>
          </a:p>
        </p:txBody>
      </p:sp>
      <p:sp>
        <p:nvSpPr>
          <p:cNvPr id="94" name="Rounded Rectangle 93"/>
          <p:cNvSpPr/>
          <p:nvPr/>
        </p:nvSpPr>
        <p:spPr bwMode="gray">
          <a:xfrm>
            <a:off x="9754268" y="5359403"/>
            <a:ext cx="882678" cy="339175"/>
          </a:xfrm>
          <a:prstGeom prst="roundRect">
            <a:avLst/>
          </a:prstGeom>
          <a:solidFill>
            <a:schemeClr val="accent6">
              <a:lumMod val="60000"/>
              <a:lumOff val="40000"/>
            </a:schemeClr>
          </a:solidFill>
          <a:ln w="12700" algn="ctr">
            <a:solidFill>
              <a:srgbClr val="307487"/>
            </a:solidFill>
            <a:miter lim="800000"/>
            <a:headEnd/>
            <a:tailEnd/>
          </a:ln>
          <a:effectLst>
            <a:outerShdw blurRad="50800" dist="50800" dir="7800000" algn="tr" rotWithShape="0">
              <a:prstClr val="black">
                <a:alpha val="40000"/>
              </a:prstClr>
            </a:outerShdw>
          </a:effectLst>
        </p:spPr>
        <p:txBody>
          <a:bodyPr lIns="89958" tIns="71966" rIns="89958" bIns="71966" rtlCol="0" anchor="ctr"/>
          <a:lstStyle/>
          <a:p>
            <a:pPr algn="ctr" defTabSz="914034" fontAlgn="base">
              <a:spcBef>
                <a:spcPct val="50000"/>
              </a:spcBef>
              <a:spcAft>
                <a:spcPct val="0"/>
              </a:spcAft>
              <a:buClr>
                <a:srgbClr val="F0AB00"/>
              </a:buClr>
              <a:buSzPct val="80000"/>
            </a:pPr>
            <a:r>
              <a:rPr lang="en-US" sz="900" kern="0" dirty="0">
                <a:solidFill>
                  <a:schemeClr val="bg1"/>
                </a:solidFill>
                <a:latin typeface="Apple Braille" charset="0"/>
                <a:ea typeface="Apple Braille" charset="0"/>
                <a:cs typeface="Apple Braille" charset="0"/>
              </a:rPr>
              <a:t>Competency Framework</a:t>
            </a:r>
          </a:p>
        </p:txBody>
      </p:sp>
      <p:sp>
        <p:nvSpPr>
          <p:cNvPr id="74" name="Rounded Rectangle 67"/>
          <p:cNvSpPr/>
          <p:nvPr/>
        </p:nvSpPr>
        <p:spPr bwMode="gray">
          <a:xfrm>
            <a:off x="8762865" y="3886431"/>
            <a:ext cx="886763" cy="338250"/>
          </a:xfrm>
          <a:prstGeom prst="roundRect">
            <a:avLst/>
          </a:prstGeom>
          <a:solidFill>
            <a:schemeClr val="accent5">
              <a:lumMod val="75000"/>
            </a:schemeClr>
          </a:solidFill>
          <a:ln w="12700" algn="ctr">
            <a:solidFill>
              <a:srgbClr val="307487"/>
            </a:solidFill>
            <a:miter lim="800000"/>
            <a:headEnd/>
            <a:tailEnd/>
          </a:ln>
          <a:effectLst>
            <a:outerShdw blurRad="50800" dist="50800" dir="7800000" algn="tr" rotWithShape="0">
              <a:prstClr val="black">
                <a:alpha val="40000"/>
              </a:prstClr>
            </a:outerShdw>
          </a:effectLst>
        </p:spPr>
        <p:txBody>
          <a:bodyPr lIns="89958" tIns="71966" rIns="89958" bIns="71966" rtlCol="0" anchor="ctr"/>
          <a:lstStyle/>
          <a:p>
            <a:pPr algn="ctr" defTabSz="914034" fontAlgn="base">
              <a:spcBef>
                <a:spcPct val="50000"/>
              </a:spcBef>
              <a:spcAft>
                <a:spcPct val="0"/>
              </a:spcAft>
              <a:buClr>
                <a:srgbClr val="F0AB00"/>
              </a:buClr>
              <a:buSzPct val="80000"/>
            </a:pPr>
            <a:r>
              <a:rPr lang="en-US" sz="900" kern="0" dirty="0">
                <a:solidFill>
                  <a:schemeClr val="bg1"/>
                </a:solidFill>
                <a:latin typeface="Apple Braille" charset="0"/>
                <a:ea typeface="Apple Braille" charset="0"/>
                <a:cs typeface="Apple Braille" charset="0"/>
              </a:rPr>
              <a:t>Employee Data</a:t>
            </a:r>
            <a:endParaRPr lang="en-US" sz="900" kern="0" dirty="0" err="1">
              <a:solidFill>
                <a:schemeClr val="bg1"/>
              </a:solidFill>
              <a:latin typeface="Apple Braille" charset="0"/>
              <a:ea typeface="Apple Braille" charset="0"/>
              <a:cs typeface="Apple Braille" charset="0"/>
            </a:endParaRPr>
          </a:p>
        </p:txBody>
      </p:sp>
      <p:sp>
        <p:nvSpPr>
          <p:cNvPr id="75" name="Rounded Rectangle 67"/>
          <p:cNvSpPr/>
          <p:nvPr/>
        </p:nvSpPr>
        <p:spPr bwMode="gray">
          <a:xfrm>
            <a:off x="8762865" y="5379849"/>
            <a:ext cx="886763" cy="338250"/>
          </a:xfrm>
          <a:prstGeom prst="roundRect">
            <a:avLst/>
          </a:prstGeom>
          <a:solidFill>
            <a:schemeClr val="accent5">
              <a:lumMod val="75000"/>
            </a:schemeClr>
          </a:solidFill>
          <a:ln w="12700" algn="ctr">
            <a:solidFill>
              <a:srgbClr val="307487"/>
            </a:solidFill>
            <a:miter lim="800000"/>
            <a:headEnd/>
            <a:tailEnd/>
          </a:ln>
          <a:effectLst>
            <a:outerShdw blurRad="50800" dist="50800" dir="7800000" algn="tr" rotWithShape="0">
              <a:prstClr val="black">
                <a:alpha val="40000"/>
              </a:prstClr>
            </a:outerShdw>
          </a:effectLst>
        </p:spPr>
        <p:txBody>
          <a:bodyPr lIns="89958" tIns="71966" rIns="89958" bIns="71966" rtlCol="0" anchor="ctr"/>
          <a:lstStyle/>
          <a:p>
            <a:pPr algn="ctr" defTabSz="914034" fontAlgn="base">
              <a:spcBef>
                <a:spcPct val="50000"/>
              </a:spcBef>
              <a:spcAft>
                <a:spcPct val="0"/>
              </a:spcAft>
              <a:buClr>
                <a:srgbClr val="F0AB00"/>
              </a:buClr>
              <a:buSzPct val="80000"/>
            </a:pPr>
            <a:r>
              <a:rPr lang="en-US" sz="900" kern="0" dirty="0">
                <a:solidFill>
                  <a:schemeClr val="bg1"/>
                </a:solidFill>
                <a:latin typeface="Apple Braille" charset="0"/>
                <a:ea typeface="Apple Braille" charset="0"/>
                <a:cs typeface="Apple Braille" charset="0"/>
              </a:rPr>
              <a:t>Employee Data</a:t>
            </a:r>
            <a:endParaRPr lang="en-US" sz="900" kern="0" dirty="0" err="1">
              <a:solidFill>
                <a:schemeClr val="bg1"/>
              </a:solidFill>
              <a:latin typeface="Apple Braille" charset="0"/>
              <a:ea typeface="Apple Braille" charset="0"/>
              <a:cs typeface="Apple Braille" charset="0"/>
            </a:endParaRPr>
          </a:p>
        </p:txBody>
      </p:sp>
      <p:sp>
        <p:nvSpPr>
          <p:cNvPr id="77" name="Rounded Rectangle 86"/>
          <p:cNvSpPr/>
          <p:nvPr/>
        </p:nvSpPr>
        <p:spPr bwMode="gray">
          <a:xfrm>
            <a:off x="10733487" y="5769217"/>
            <a:ext cx="882678" cy="339175"/>
          </a:xfrm>
          <a:prstGeom prst="roundRect">
            <a:avLst/>
          </a:prstGeom>
          <a:solidFill>
            <a:schemeClr val="accent1">
              <a:lumMod val="75000"/>
            </a:schemeClr>
          </a:solidFill>
          <a:ln w="12700" algn="ctr">
            <a:solidFill>
              <a:srgbClr val="307487"/>
            </a:solidFill>
            <a:miter lim="800000"/>
            <a:headEnd/>
            <a:tailEnd/>
          </a:ln>
          <a:effectLst>
            <a:outerShdw blurRad="50800" dist="50800" dir="7800000" algn="tr" rotWithShape="0">
              <a:prstClr val="black">
                <a:alpha val="40000"/>
              </a:prstClr>
            </a:outerShdw>
          </a:effectLst>
        </p:spPr>
        <p:txBody>
          <a:bodyPr lIns="89958" tIns="71966" rIns="89958" bIns="71966" rtlCol="0" anchor="ctr"/>
          <a:lstStyle/>
          <a:p>
            <a:pPr algn="ctr" defTabSz="914034" fontAlgn="base">
              <a:spcBef>
                <a:spcPct val="50000"/>
              </a:spcBef>
              <a:spcAft>
                <a:spcPct val="0"/>
              </a:spcAft>
              <a:buClr>
                <a:srgbClr val="F0AB00"/>
              </a:buClr>
              <a:buSzPct val="80000"/>
            </a:pPr>
            <a:r>
              <a:rPr lang="en-US" sz="900" kern="0" dirty="0">
                <a:solidFill>
                  <a:schemeClr val="bg1"/>
                </a:solidFill>
                <a:latin typeface="Apple Braille" charset="0"/>
                <a:ea typeface="Apple Braille" charset="0"/>
                <a:cs typeface="Apple Braille" charset="0"/>
              </a:rPr>
              <a:t>Performance Data</a:t>
            </a:r>
          </a:p>
        </p:txBody>
      </p:sp>
    </p:spTree>
    <p:extLst>
      <p:ext uri="{BB962C8B-B14F-4D97-AF65-F5344CB8AC3E}">
        <p14:creationId xmlns:p14="http://schemas.microsoft.com/office/powerpoint/2010/main" val="206318669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gray">
          <a:xfrm>
            <a:off x="308530" y="378852"/>
            <a:ext cx="10513166" cy="738322"/>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r>
              <a:rPr lang="en-US" dirty="0"/>
              <a:t>Leading Practices</a:t>
            </a:r>
            <a:br>
              <a:rPr lang="en-US" dirty="0"/>
            </a:br>
            <a:r>
              <a:rPr lang="en-US" dirty="0"/>
              <a:t>RBP </a:t>
            </a:r>
            <a:r>
              <a:rPr lang="en-US" b="0" dirty="0">
                <a:solidFill>
                  <a:schemeClr val="bg1">
                    <a:lumMod val="50000"/>
                  </a:schemeClr>
                </a:solidFill>
              </a:rPr>
              <a:t>Workbook for Planning </a:t>
            </a:r>
            <a:endParaRPr lang="en-US" b="0" dirty="0">
              <a:solidFill>
                <a:srgbClr val="FF0000"/>
              </a:solidFill>
            </a:endParaRPr>
          </a:p>
        </p:txBody>
      </p:sp>
      <p:pic>
        <p:nvPicPr>
          <p:cNvPr id="2" name="Picture 1"/>
          <p:cNvPicPr>
            <a:picLocks noChangeAspect="1"/>
          </p:cNvPicPr>
          <p:nvPr/>
        </p:nvPicPr>
        <p:blipFill>
          <a:blip r:embed="rId3"/>
          <a:stretch>
            <a:fillRect/>
          </a:stretch>
        </p:blipFill>
        <p:spPr>
          <a:xfrm>
            <a:off x="308530" y="1264309"/>
            <a:ext cx="10743024" cy="5593692"/>
          </a:xfrm>
          <a:prstGeom prst="rect">
            <a:avLst/>
          </a:prstGeom>
        </p:spPr>
      </p:pic>
    </p:spTree>
    <p:extLst>
      <p:ext uri="{BB962C8B-B14F-4D97-AF65-F5344CB8AC3E}">
        <p14:creationId xmlns:p14="http://schemas.microsoft.com/office/powerpoint/2010/main" val="3158739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05296" y="503999"/>
            <a:ext cx="11183887" cy="738493"/>
          </a:xfrm>
        </p:spPr>
        <p:txBody>
          <a:bodyPr/>
          <a:lstStyle/>
          <a:p>
            <a:r>
              <a:rPr lang="en-US" dirty="0"/>
              <a:t>Leading Practices</a:t>
            </a:r>
            <a:br>
              <a:rPr lang="en-US" dirty="0"/>
            </a:br>
            <a:r>
              <a:rPr lang="en-US" b="0" dirty="0">
                <a:solidFill>
                  <a:schemeClr val="bg1">
                    <a:lumMod val="50000"/>
                  </a:schemeClr>
                </a:solidFill>
              </a:rPr>
              <a:t>LMS</a:t>
            </a:r>
          </a:p>
        </p:txBody>
      </p:sp>
      <p:sp>
        <p:nvSpPr>
          <p:cNvPr id="5" name="Text Placeholder 3"/>
          <p:cNvSpPr txBox="1">
            <a:spLocks/>
          </p:cNvSpPr>
          <p:nvPr/>
        </p:nvSpPr>
        <p:spPr>
          <a:xfrm>
            <a:off x="354512" y="1353307"/>
            <a:ext cx="10858937" cy="4389841"/>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1800" b="1" dirty="0"/>
              <a:t>Role Management - Admin</a:t>
            </a:r>
          </a:p>
          <a:p>
            <a:r>
              <a:rPr lang="en-GB" dirty="0"/>
              <a:t>Admin roles consist of selected workflows with (or without) applied domain restrictions.  Remember, domain restrictions are not applied to the Admin role – they are applied to each individual workflow within the role.  Administrator roles are assigned to administrator accounts which in turn allow individual administrators’ access to SuccessFactors Learning.  Admin accounts may have multiple Admin roles, as workflows do not interfere with each other.  The Admin always has the combination of access provided by all assigned roles.</a:t>
            </a:r>
            <a:endParaRPr lang="en-US" dirty="0"/>
          </a:p>
        </p:txBody>
      </p:sp>
      <p:pic>
        <p:nvPicPr>
          <p:cNvPr id="1028" name="Picture 23" descr="adm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0910" y="3899889"/>
            <a:ext cx="3790396" cy="242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70093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05296" y="503999"/>
            <a:ext cx="11183887" cy="738493"/>
          </a:xfrm>
        </p:spPr>
        <p:txBody>
          <a:bodyPr/>
          <a:lstStyle/>
          <a:p>
            <a:r>
              <a:rPr lang="en-US" dirty="0"/>
              <a:t>Leading Practices</a:t>
            </a:r>
            <a:br>
              <a:rPr lang="en-US" dirty="0"/>
            </a:br>
            <a:r>
              <a:rPr lang="en-US" b="0" dirty="0">
                <a:solidFill>
                  <a:schemeClr val="bg1">
                    <a:lumMod val="50000"/>
                  </a:schemeClr>
                </a:solidFill>
              </a:rPr>
              <a:t>LMS Setup</a:t>
            </a:r>
          </a:p>
        </p:txBody>
      </p:sp>
      <p:pic>
        <p:nvPicPr>
          <p:cNvPr id="1026" name="Picture 2" descr="Description: workflow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2513" y="4077547"/>
            <a:ext cx="3168644" cy="2219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3"/>
          <p:cNvSpPr txBox="1">
            <a:spLocks/>
          </p:cNvSpPr>
          <p:nvPr/>
        </p:nvSpPr>
        <p:spPr>
          <a:xfrm>
            <a:off x="354511" y="1353307"/>
            <a:ext cx="10957550" cy="4389841"/>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1800" b="1" dirty="0"/>
              <a:t>Role Management - Admin</a:t>
            </a:r>
          </a:p>
          <a:p>
            <a:pPr marL="522759" lvl="1" indent="-342831">
              <a:buFont typeface="Arial" panose="020B0604020202020204" pitchFamily="34" charset="0"/>
              <a:buChar char="•"/>
            </a:pPr>
            <a:r>
              <a:rPr lang="en-GB" sz="1400" dirty="0"/>
              <a:t>Roles consist of workflows – the combinations of functions (actions) and entities that grant system rights.  There are over 1100 possible workflows that could be assigned to an Admin role, many of which are individually available for domain restriction if required.  </a:t>
            </a:r>
          </a:p>
          <a:p>
            <a:pPr marL="701535" lvl="2" indent="-342831">
              <a:buFont typeface="Arial" panose="020B0604020202020204" pitchFamily="34" charset="0"/>
              <a:buChar char="•"/>
            </a:pPr>
            <a:r>
              <a:rPr lang="en-GB" sz="1400" dirty="0"/>
              <a:t>Each workflow may be restricted by domain, but only by one domain restriction record.  This why domain restrictions contain more than one domain, and can contain any combination of domains.  In the example, Admin roles with the ‘edit Scheduled Offering’ workflow can edit offerings in the C-1, C-2, C-3 and C-4 domains (because those domains are referenced in that domain restriction record).  The Admin role’s ‘view User’ workflow is unrestricted.  This Admin role may view all Users in the system.</a:t>
            </a:r>
            <a:endParaRPr lang="en-US" sz="1400" dirty="0"/>
          </a:p>
          <a:p>
            <a:pPr marL="342831" indent="-342831">
              <a:buFont typeface="Arial" panose="020B0604020202020204" pitchFamily="34" charset="0"/>
              <a:buChar char="•"/>
            </a:pPr>
            <a:endParaRPr lang="en-US" dirty="0"/>
          </a:p>
        </p:txBody>
      </p:sp>
    </p:spTree>
    <p:extLst>
      <p:ext uri="{BB962C8B-B14F-4D97-AF65-F5344CB8AC3E}">
        <p14:creationId xmlns:p14="http://schemas.microsoft.com/office/powerpoint/2010/main" val="14384440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dirty="0"/>
              <a:t>Data Privacy &amp; </a:t>
            </a:r>
            <a:r>
              <a:rPr lang="en-US" dirty="0">
                <a:solidFill>
                  <a:schemeClr val="accent1"/>
                </a:solidFill>
              </a:rPr>
              <a:t>Retention Strategy</a:t>
            </a:r>
            <a:endParaRPr lang="en-US" dirty="0"/>
          </a:p>
        </p:txBody>
      </p:sp>
      <p:pic>
        <p:nvPicPr>
          <p:cNvPr id="9" name="Picture Placeholder 4">
            <a:extLst>
              <a:ext uri="{FF2B5EF4-FFF2-40B4-BE49-F238E27FC236}">
                <a16:creationId xmlns:a16="http://schemas.microsoft.com/office/drawing/2014/main" id="{4F5696A4-A6FC-4367-9BDE-74EB4C19D983}"/>
              </a:ext>
            </a:extLst>
          </p:cNvPr>
          <p:cNvPicPr>
            <a:picLocks noGrp="1" noChangeAspect="1"/>
          </p:cNvPicPr>
          <p:nvPr>
            <p:ph type="pic" sz="quarter" idx="12"/>
          </p:nvPr>
        </p:nvPicPr>
        <p:blipFill>
          <a:blip r:embed="rId2"/>
          <a:srcRect t="1736" b="1736"/>
          <a:stretch>
            <a:fillRect/>
          </a:stretch>
        </p:blipFill>
        <p:spPr>
          <a:prstGeom prst="rect">
            <a:avLst/>
          </a:prstGeom>
        </p:spPr>
      </p:pic>
    </p:spTree>
    <p:extLst>
      <p:ext uri="{BB962C8B-B14F-4D97-AF65-F5344CB8AC3E}">
        <p14:creationId xmlns:p14="http://schemas.microsoft.com/office/powerpoint/2010/main" val="38424175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Quote placeholder"/>
          <p:cNvSpPr>
            <a:spLocks noGrp="1"/>
          </p:cNvSpPr>
          <p:nvPr>
            <p:ph type="body" sz="quarter" idx="10"/>
          </p:nvPr>
        </p:nvSpPr>
        <p:spPr bwMode="gray"/>
        <p:txBody>
          <a:bodyPr>
            <a:normAutofit fontScale="70000" lnSpcReduction="20000"/>
          </a:bodyPr>
          <a:lstStyle/>
          <a:p>
            <a:pPr lvl="0"/>
            <a:endParaRPr lang="en-US" dirty="0"/>
          </a:p>
          <a:p>
            <a:pPr lvl="0"/>
            <a:r>
              <a:rPr lang="en-US" dirty="0">
                <a:solidFill>
                  <a:schemeClr val="accent1"/>
                </a:solidFill>
              </a:rPr>
              <a:t>SuccessFactors provides the tools to help customers facilitate GDPR compliance</a:t>
            </a:r>
          </a:p>
          <a:p>
            <a:pPr lvl="0"/>
            <a:endParaRPr lang="en-US" dirty="0">
              <a:solidFill>
                <a:schemeClr val="accent1"/>
              </a:solidFill>
            </a:endParaRPr>
          </a:p>
          <a:p>
            <a:r>
              <a:rPr lang="en-US" dirty="0"/>
              <a:t>Customers are responsible for ensuring their GDPR compliance</a:t>
            </a:r>
          </a:p>
          <a:p>
            <a:pPr lvl="0"/>
            <a:endParaRPr lang="en-US" dirty="0"/>
          </a:p>
        </p:txBody>
      </p:sp>
    </p:spTree>
    <p:extLst>
      <p:ext uri="{BB962C8B-B14F-4D97-AF65-F5344CB8AC3E}">
        <p14:creationId xmlns:p14="http://schemas.microsoft.com/office/powerpoint/2010/main" val="20392779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160167" y="1845599"/>
            <a:ext cx="9516030" cy="1107996"/>
          </a:xfrm>
          <a:prstGeom prst="rect">
            <a:avLst/>
          </a:prstGeom>
        </p:spPr>
        <p:txBody>
          <a:bodyPr wrap="square" lIns="0" tIns="0" rIns="0" bIns="0">
            <a:spAutoFit/>
          </a:bodyPr>
          <a:lstStyle/>
          <a:p>
            <a:r>
              <a:rPr lang="en-US" sz="1800" dirty="0"/>
              <a:t>The General Data Protection Regulation (GDPR) (EU Regulation 2016/679), effective 25 May 2018, gives </a:t>
            </a:r>
            <a:r>
              <a:rPr lang="en-US" sz="1800" b="1" dirty="0">
                <a:solidFill>
                  <a:schemeClr val="accent1"/>
                </a:solidFill>
              </a:rPr>
              <a:t>individuals</a:t>
            </a:r>
            <a:r>
              <a:rPr lang="en-US" sz="1800" dirty="0">
                <a:solidFill>
                  <a:schemeClr val="accent1"/>
                </a:solidFill>
              </a:rPr>
              <a:t> </a:t>
            </a:r>
            <a:r>
              <a:rPr lang="en-US" sz="1800" b="1" dirty="0">
                <a:solidFill>
                  <a:schemeClr val="accent1"/>
                </a:solidFill>
              </a:rPr>
              <a:t>control</a:t>
            </a:r>
            <a:r>
              <a:rPr lang="en-US" sz="1800" dirty="0">
                <a:solidFill>
                  <a:schemeClr val="accent1"/>
                </a:solidFill>
              </a:rPr>
              <a:t> </a:t>
            </a:r>
            <a:r>
              <a:rPr lang="en-US" sz="1800" dirty="0"/>
              <a:t>and </a:t>
            </a:r>
            <a:r>
              <a:rPr lang="en-US" sz="1800" b="1" dirty="0">
                <a:solidFill>
                  <a:schemeClr val="accent1"/>
                </a:solidFill>
              </a:rPr>
              <a:t>protection</a:t>
            </a:r>
            <a:r>
              <a:rPr lang="en-US" sz="1800" dirty="0"/>
              <a:t> of their </a:t>
            </a:r>
            <a:r>
              <a:rPr lang="en-US" sz="1800" b="1" dirty="0">
                <a:solidFill>
                  <a:schemeClr val="accent1"/>
                </a:solidFill>
              </a:rPr>
              <a:t>personal data</a:t>
            </a:r>
            <a:r>
              <a:rPr lang="en-US" sz="1800" dirty="0"/>
              <a:t>. Data controllers, who determine the purpose and means of processing personal data, and processors, who process for controllers, are affected. </a:t>
            </a:r>
          </a:p>
        </p:txBody>
      </p:sp>
      <p:cxnSp>
        <p:nvCxnSpPr>
          <p:cNvPr id="5" name="Straight Connector 4"/>
          <p:cNvCxnSpPr/>
          <p:nvPr/>
        </p:nvCxnSpPr>
        <p:spPr>
          <a:xfrm>
            <a:off x="505458" y="3161492"/>
            <a:ext cx="11170740" cy="28246"/>
          </a:xfrm>
          <a:prstGeom prst="line">
            <a:avLst/>
          </a:prstGeom>
          <a:ln w="3175" cap="rnd">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482475" y="4674801"/>
            <a:ext cx="11206546" cy="11797"/>
          </a:xfrm>
          <a:prstGeom prst="line">
            <a:avLst/>
          </a:prstGeom>
          <a:ln w="3175" cap="rnd">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9663" y="1523768"/>
            <a:ext cx="1738895" cy="1738895"/>
          </a:xfrm>
          <a:prstGeom prst="rect">
            <a:avLst/>
          </a:prstGeom>
        </p:spPr>
      </p:pic>
      <p:sp>
        <p:nvSpPr>
          <p:cNvPr id="8" name="Rectangle 7"/>
          <p:cNvSpPr/>
          <p:nvPr/>
        </p:nvSpPr>
        <p:spPr>
          <a:xfrm>
            <a:off x="2108568" y="3741307"/>
            <a:ext cx="9567629" cy="276999"/>
          </a:xfrm>
          <a:prstGeom prst="rect">
            <a:avLst/>
          </a:prstGeom>
        </p:spPr>
        <p:txBody>
          <a:bodyPr wrap="square" lIns="0" tIns="0" rIns="0" bIns="0">
            <a:spAutoFit/>
          </a:bodyPr>
          <a:lstStyle/>
          <a:p>
            <a:r>
              <a:rPr lang="en-US" sz="1800" b="1" dirty="0">
                <a:solidFill>
                  <a:schemeClr val="accent1"/>
                </a:solidFill>
              </a:rPr>
              <a:t>Penalties up to 4%</a:t>
            </a:r>
            <a:r>
              <a:rPr lang="en-US" sz="1800" b="1" dirty="0">
                <a:solidFill>
                  <a:srgbClr val="970A82"/>
                </a:solidFill>
              </a:rPr>
              <a:t> </a:t>
            </a:r>
            <a:r>
              <a:rPr lang="en-US" sz="1800" dirty="0"/>
              <a:t>of annual global revenue or </a:t>
            </a:r>
            <a:r>
              <a:rPr lang="en-US" sz="1800" b="1" dirty="0">
                <a:solidFill>
                  <a:schemeClr val="accent1"/>
                </a:solidFill>
              </a:rPr>
              <a:t>€20 million </a:t>
            </a:r>
            <a:r>
              <a:rPr lang="en-US" sz="1800" dirty="0"/>
              <a:t>whichever is greater</a:t>
            </a:r>
          </a:p>
        </p:txBody>
      </p:sp>
      <p:pic>
        <p:nvPicPr>
          <p:cNvPr id="20" name="Picture 1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4739" y="3207486"/>
            <a:ext cx="1478753" cy="1478753"/>
          </a:xfrm>
          <a:prstGeom prst="rect">
            <a:avLst/>
          </a:prstGeom>
        </p:spPr>
      </p:pic>
      <p:pic>
        <p:nvPicPr>
          <p:cNvPr id="31" name="Picture 3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4739" y="4898680"/>
            <a:ext cx="1456915" cy="1456915"/>
          </a:xfrm>
          <a:prstGeom prst="rect">
            <a:avLst/>
          </a:prstGeom>
        </p:spPr>
      </p:pic>
      <p:grpSp>
        <p:nvGrpSpPr>
          <p:cNvPr id="4" name="Group 3"/>
          <p:cNvGrpSpPr/>
          <p:nvPr/>
        </p:nvGrpSpPr>
        <p:grpSpPr>
          <a:xfrm>
            <a:off x="2160169" y="4883952"/>
            <a:ext cx="9475177" cy="1512775"/>
            <a:chOff x="2158581" y="4883951"/>
            <a:chExt cx="9475177" cy="1512775"/>
          </a:xfrm>
        </p:grpSpPr>
        <p:sp>
          <p:nvSpPr>
            <p:cNvPr id="6" name="Rectangle 5"/>
            <p:cNvSpPr/>
            <p:nvPr/>
          </p:nvSpPr>
          <p:spPr>
            <a:xfrm>
              <a:off x="2158581" y="5288730"/>
              <a:ext cx="4289844" cy="1107996"/>
            </a:xfrm>
            <a:prstGeom prst="rect">
              <a:avLst/>
            </a:prstGeom>
          </p:spPr>
          <p:txBody>
            <a:bodyPr wrap="square" lIns="0" tIns="0" rIns="0" bIns="0">
              <a:spAutoFit/>
            </a:bodyPr>
            <a:lstStyle/>
            <a:p>
              <a:r>
                <a:rPr lang="en-US" sz="1800" dirty="0"/>
                <a:t>Organizations that offer goods or services to, or monitor the behavior of, EU data subjects and those that process or hold the personal data of EU residents</a:t>
              </a:r>
            </a:p>
          </p:txBody>
        </p:sp>
        <p:sp>
          <p:nvSpPr>
            <p:cNvPr id="7" name="Rectangle 6"/>
            <p:cNvSpPr/>
            <p:nvPr/>
          </p:nvSpPr>
          <p:spPr>
            <a:xfrm>
              <a:off x="7099379" y="5288730"/>
              <a:ext cx="4534379" cy="830997"/>
            </a:xfrm>
            <a:prstGeom prst="rect">
              <a:avLst/>
            </a:prstGeom>
          </p:spPr>
          <p:txBody>
            <a:bodyPr wrap="square" lIns="0" tIns="0" rIns="0" bIns="0">
              <a:spAutoFit/>
            </a:bodyPr>
            <a:lstStyle/>
            <a:p>
              <a:r>
                <a:rPr lang="en-US" sz="1800" dirty="0"/>
                <a:t>Natural persons, whatever their nationality or place of residence in the EU, in relation to the processing of their personal data</a:t>
              </a:r>
            </a:p>
          </p:txBody>
        </p:sp>
        <p:sp>
          <p:nvSpPr>
            <p:cNvPr id="32" name="Rectangle 31"/>
            <p:cNvSpPr/>
            <p:nvPr/>
          </p:nvSpPr>
          <p:spPr>
            <a:xfrm>
              <a:off x="7099379" y="4883951"/>
              <a:ext cx="1192634" cy="276999"/>
            </a:xfrm>
            <a:prstGeom prst="rect">
              <a:avLst/>
            </a:prstGeom>
          </p:spPr>
          <p:txBody>
            <a:bodyPr wrap="none" lIns="0" tIns="0" rIns="0" bIns="0">
              <a:spAutoFit/>
            </a:bodyPr>
            <a:lstStyle/>
            <a:p>
              <a:r>
                <a:rPr lang="en-US" sz="1800" b="1" dirty="0">
                  <a:solidFill>
                    <a:schemeClr val="accent1"/>
                  </a:solidFill>
                </a:rPr>
                <a:t>Applies to:</a:t>
              </a:r>
            </a:p>
          </p:txBody>
        </p:sp>
        <p:sp>
          <p:nvSpPr>
            <p:cNvPr id="22" name="Rectangle 21"/>
            <p:cNvSpPr/>
            <p:nvPr/>
          </p:nvSpPr>
          <p:spPr>
            <a:xfrm>
              <a:off x="2158581" y="4883951"/>
              <a:ext cx="2363505" cy="276999"/>
            </a:xfrm>
            <a:prstGeom prst="rect">
              <a:avLst/>
            </a:prstGeom>
          </p:spPr>
          <p:txBody>
            <a:bodyPr wrap="square" lIns="0" tIns="0" rIns="0" bIns="0">
              <a:spAutoFit/>
            </a:bodyPr>
            <a:lstStyle/>
            <a:p>
              <a:r>
                <a:rPr lang="en-US" sz="1800" b="1" dirty="0">
                  <a:solidFill>
                    <a:schemeClr val="accent1"/>
                  </a:solidFill>
                </a:rPr>
                <a:t>Who must comply?</a:t>
              </a:r>
            </a:p>
          </p:txBody>
        </p:sp>
      </p:grpSp>
      <p:sp>
        <p:nvSpPr>
          <p:cNvPr id="16" name="Title 3"/>
          <p:cNvSpPr>
            <a:spLocks noGrp="1"/>
          </p:cNvSpPr>
          <p:nvPr>
            <p:ph type="title"/>
          </p:nvPr>
        </p:nvSpPr>
        <p:spPr>
          <a:xfrm>
            <a:off x="504001" y="504000"/>
            <a:ext cx="11186476" cy="646331"/>
          </a:xfrm>
        </p:spPr>
        <p:txBody>
          <a:bodyPr/>
          <a:lstStyle/>
          <a:p>
            <a:r>
              <a:rPr lang="en-US" dirty="0"/>
              <a:t>What is the General Data Protection Regulation (GDPR)?</a:t>
            </a:r>
            <a:br>
              <a:rPr lang="en-US" dirty="0"/>
            </a:br>
            <a:endParaRPr lang="en-US" sz="1800" b="0" dirty="0"/>
          </a:p>
        </p:txBody>
      </p:sp>
    </p:spTree>
    <p:custDataLst>
      <p:tags r:id="rId1"/>
    </p:custDataLst>
    <p:extLst>
      <p:ext uri="{BB962C8B-B14F-4D97-AF65-F5344CB8AC3E}">
        <p14:creationId xmlns:p14="http://schemas.microsoft.com/office/powerpoint/2010/main" val="35489213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05835" y="515034"/>
            <a:ext cx="11183887" cy="369332"/>
          </a:xfrm>
        </p:spPr>
        <p:txBody>
          <a:bodyPr/>
          <a:lstStyle/>
          <a:p>
            <a:r>
              <a:rPr lang="en-US" dirty="0"/>
              <a:t>Does GDPR Apply To My SuccessFactors Suite?</a:t>
            </a:r>
          </a:p>
        </p:txBody>
      </p:sp>
      <p:sp>
        <p:nvSpPr>
          <p:cNvPr id="3" name="TextBox 2">
            <a:extLst>
              <a:ext uri="{FF2B5EF4-FFF2-40B4-BE49-F238E27FC236}">
                <a16:creationId xmlns:a16="http://schemas.microsoft.com/office/drawing/2014/main" id="{DC29A788-8493-4001-AA01-81FEE9A05E1C}"/>
              </a:ext>
            </a:extLst>
          </p:cNvPr>
          <p:cNvSpPr txBox="1"/>
          <p:nvPr/>
        </p:nvSpPr>
        <p:spPr>
          <a:xfrm>
            <a:off x="480291" y="1366982"/>
            <a:ext cx="11342254" cy="3323987"/>
          </a:xfrm>
          <a:prstGeom prst="rect">
            <a:avLst/>
          </a:prstGeom>
          <a:noFill/>
        </p:spPr>
        <p:txBody>
          <a:bodyPr wrap="square" lIns="0" tIns="0" rIns="0" bIns="0" rtlCol="0">
            <a:spAutoFit/>
          </a:bodyPr>
          <a:lstStyle/>
          <a:p>
            <a:pPr marL="285750" indent="-285750" fontAlgn="base">
              <a:spcBef>
                <a:spcPct val="50000"/>
              </a:spcBef>
              <a:spcAft>
                <a:spcPct val="0"/>
              </a:spcAft>
              <a:buClr>
                <a:srgbClr val="F0AB00"/>
              </a:buClr>
              <a:buSzPct val="80000"/>
              <a:buFont typeface="Wingdings" panose="05000000000000000000" pitchFamily="2" charset="2"/>
              <a:buChar char="ü"/>
            </a:pPr>
            <a:r>
              <a:rPr lang="en-US" sz="1800" kern="0" dirty="0">
                <a:ea typeface="Arial Unicode MS" pitchFamily="34" charset="-128"/>
                <a:cs typeface="Arial Unicode MS" pitchFamily="34" charset="-128"/>
              </a:rPr>
              <a:t>Do you have employees residing in the European Union (EU)?</a:t>
            </a:r>
          </a:p>
          <a:p>
            <a:pPr marL="285750" indent="-285750" fontAlgn="base">
              <a:spcBef>
                <a:spcPct val="50000"/>
              </a:spcBef>
              <a:spcAft>
                <a:spcPct val="0"/>
              </a:spcAft>
              <a:buClr>
                <a:srgbClr val="F0AB00"/>
              </a:buClr>
              <a:buSzPct val="80000"/>
              <a:buFont typeface="Wingdings" panose="05000000000000000000" pitchFamily="2" charset="2"/>
              <a:buChar char="ü"/>
            </a:pPr>
            <a:r>
              <a:rPr lang="en-US" sz="1800" kern="0" dirty="0">
                <a:ea typeface="Arial Unicode MS" pitchFamily="34" charset="-128"/>
                <a:cs typeface="Arial Unicode MS" pitchFamily="34" charset="-128"/>
              </a:rPr>
              <a:t>Does your company process personal data* of an individual residing in the EU when the data is accessed?</a:t>
            </a:r>
          </a:p>
          <a:p>
            <a:pPr marL="285750" indent="-285750" fontAlgn="base">
              <a:spcBef>
                <a:spcPct val="50000"/>
              </a:spcBef>
              <a:spcAft>
                <a:spcPct val="0"/>
              </a:spcAft>
              <a:buClr>
                <a:srgbClr val="F0AB00"/>
              </a:buClr>
              <a:buSzPct val="80000"/>
              <a:buFont typeface="Wingdings" panose="05000000000000000000" pitchFamily="2" charset="2"/>
              <a:buChar char="ü"/>
            </a:pPr>
            <a:r>
              <a:rPr lang="en-US" sz="1800" kern="0" dirty="0">
                <a:ea typeface="Arial Unicode MS" pitchFamily="34" charset="-128"/>
                <a:cs typeface="Arial Unicode MS" pitchFamily="34" charset="-128"/>
              </a:rPr>
              <a:t>Was your company subject to the Data Protection Act of 1998?</a:t>
            </a: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If your answer to any of these questions is yes, then GDPR likely applies to your company.  Please note that other situations may dictate that your company comply with GDPR standards.  SuccessFactors cannot determine whether or not this is the case.</a:t>
            </a:r>
          </a:p>
          <a:p>
            <a:pPr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p:txBody>
      </p:sp>
      <p:sp>
        <p:nvSpPr>
          <p:cNvPr id="2" name="TextBox 1">
            <a:extLst>
              <a:ext uri="{FF2B5EF4-FFF2-40B4-BE49-F238E27FC236}">
                <a16:creationId xmlns:a16="http://schemas.microsoft.com/office/drawing/2014/main" id="{41C4C102-E2E6-4B09-B94C-D336D7291344}"/>
              </a:ext>
            </a:extLst>
          </p:cNvPr>
          <p:cNvSpPr txBox="1"/>
          <p:nvPr/>
        </p:nvSpPr>
        <p:spPr>
          <a:xfrm>
            <a:off x="405835" y="5850294"/>
            <a:ext cx="10996173" cy="4154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kern="0" dirty="0">
                <a:ea typeface="Arial Unicode MS" pitchFamily="34" charset="-128"/>
                <a:cs typeface="Arial Unicode MS" pitchFamily="34" charset="-128"/>
              </a:rPr>
              <a:t>* The GDPR applies to ‘personal data’ meaning any information relating to an identifiable person who can be directly or indirectly identified in particular by reference to an identifier. This definition provides for a wide range of personal identifiers to constitute personal data, including name, identification number, location data or online identifier, reflecting changes in technology and the way organizations collect information about people.</a:t>
            </a:r>
          </a:p>
        </p:txBody>
      </p:sp>
    </p:spTree>
    <p:custDataLst>
      <p:tags r:id="rId1"/>
    </p:custDataLst>
    <p:extLst>
      <p:ext uri="{BB962C8B-B14F-4D97-AF65-F5344CB8AC3E}">
        <p14:creationId xmlns:p14="http://schemas.microsoft.com/office/powerpoint/2010/main" val="31782739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767694" y="3515400"/>
            <a:ext cx="2811866" cy="1763430"/>
            <a:chOff x="926644" y="3113898"/>
            <a:chExt cx="2812598" cy="1763889"/>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82965" y="3113898"/>
              <a:ext cx="1464506" cy="1464506"/>
            </a:xfrm>
            <a:prstGeom prst="rect">
              <a:avLst/>
            </a:prstGeom>
          </p:spPr>
        </p:pic>
        <p:sp>
          <p:nvSpPr>
            <p:cNvPr id="4" name="TextBox 3"/>
            <p:cNvSpPr txBox="1"/>
            <p:nvPr/>
          </p:nvSpPr>
          <p:spPr>
            <a:xfrm>
              <a:off x="926644" y="4600788"/>
              <a:ext cx="2812598"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799" b="1" kern="0" dirty="0">
                  <a:ea typeface="Arial Unicode MS" pitchFamily="34" charset="-128"/>
                  <a:cs typeface="Arial Unicode MS" pitchFamily="34" charset="-128"/>
                </a:rPr>
                <a:t>Governance </a:t>
              </a:r>
            </a:p>
          </p:txBody>
        </p:sp>
      </p:grpSp>
      <p:grpSp>
        <p:nvGrpSpPr>
          <p:cNvPr id="15" name="Group 14"/>
          <p:cNvGrpSpPr/>
          <p:nvPr/>
        </p:nvGrpSpPr>
        <p:grpSpPr>
          <a:xfrm>
            <a:off x="8868644" y="3515400"/>
            <a:ext cx="3232477" cy="1763374"/>
            <a:chOff x="9078276" y="3113898"/>
            <a:chExt cx="3168324" cy="1763833"/>
          </a:xfrm>
        </p:grpSpPr>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420766" y="3113898"/>
              <a:ext cx="1435067" cy="1464506"/>
            </a:xfrm>
            <a:prstGeom prst="rect">
              <a:avLst/>
            </a:prstGeom>
          </p:spPr>
        </p:pic>
        <p:sp>
          <p:nvSpPr>
            <p:cNvPr id="8" name="TextBox 7"/>
            <p:cNvSpPr txBox="1"/>
            <p:nvPr/>
          </p:nvSpPr>
          <p:spPr>
            <a:xfrm>
              <a:off x="9078276" y="4600788"/>
              <a:ext cx="3168324" cy="27694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799" b="1" kern="0" dirty="0">
                  <a:ea typeface="Arial Unicode MS" pitchFamily="34" charset="-128"/>
                  <a:cs typeface="Arial Unicode MS" pitchFamily="34" charset="-128"/>
                </a:rPr>
                <a:t>Operations </a:t>
              </a:r>
            </a:p>
          </p:txBody>
        </p:sp>
      </p:grpSp>
      <p:grpSp>
        <p:nvGrpSpPr>
          <p:cNvPr id="14" name="Group 13"/>
          <p:cNvGrpSpPr/>
          <p:nvPr/>
        </p:nvGrpSpPr>
        <p:grpSpPr>
          <a:xfrm>
            <a:off x="4554754" y="3515401"/>
            <a:ext cx="2917446" cy="1752241"/>
            <a:chOff x="4289507" y="3113898"/>
            <a:chExt cx="2918205" cy="1752697"/>
          </a:xfrm>
        </p:grpSpPr>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H="1">
              <a:off x="5100493" y="3113898"/>
              <a:ext cx="1464506" cy="1464506"/>
            </a:xfrm>
            <a:prstGeom prst="rect">
              <a:avLst/>
            </a:prstGeom>
          </p:spPr>
        </p:pic>
        <p:sp>
          <p:nvSpPr>
            <p:cNvPr id="10" name="TextBox 9"/>
            <p:cNvSpPr txBox="1"/>
            <p:nvPr/>
          </p:nvSpPr>
          <p:spPr>
            <a:xfrm>
              <a:off x="4289507" y="4589596"/>
              <a:ext cx="2918205"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799" b="1" kern="0" dirty="0">
                  <a:ea typeface="Arial Unicode MS" pitchFamily="34" charset="-128"/>
                  <a:cs typeface="Arial Unicode MS" pitchFamily="34" charset="-128"/>
                </a:rPr>
                <a:t>Data protection officer</a:t>
              </a:r>
            </a:p>
          </p:txBody>
        </p:sp>
      </p:grpSp>
      <p:grpSp>
        <p:nvGrpSpPr>
          <p:cNvPr id="24" name="Group 23"/>
          <p:cNvGrpSpPr/>
          <p:nvPr/>
        </p:nvGrpSpPr>
        <p:grpSpPr>
          <a:xfrm>
            <a:off x="4497237" y="922505"/>
            <a:ext cx="3200700" cy="1968618"/>
            <a:chOff x="4531904" y="504000"/>
            <a:chExt cx="3201534" cy="1969131"/>
          </a:xfrm>
        </p:grpSpPr>
        <p:pic>
          <p:nvPicPr>
            <p:cNvPr id="11" name="Picture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217355" y="504000"/>
              <a:ext cx="1830632" cy="1830632"/>
            </a:xfrm>
            <a:prstGeom prst="rect">
              <a:avLst/>
            </a:prstGeom>
          </p:spPr>
        </p:pic>
        <p:sp>
          <p:nvSpPr>
            <p:cNvPr id="12" name="TextBox 11"/>
            <p:cNvSpPr txBox="1"/>
            <p:nvPr/>
          </p:nvSpPr>
          <p:spPr>
            <a:xfrm>
              <a:off x="4531904" y="2196132"/>
              <a:ext cx="3201534"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799" b="1" kern="0" dirty="0">
                  <a:ea typeface="Arial Unicode MS" pitchFamily="34" charset="-128"/>
                  <a:cs typeface="Arial Unicode MS" pitchFamily="34" charset="-128"/>
                </a:rPr>
                <a:t>CEO and board of directors</a:t>
              </a:r>
            </a:p>
          </p:txBody>
        </p:sp>
      </p:grpSp>
      <p:cxnSp>
        <p:nvCxnSpPr>
          <p:cNvPr id="17" name="Straight Arrow Connector 16"/>
          <p:cNvCxnSpPr>
            <a:stCxn id="3" idx="0"/>
            <a:endCxn id="11" idx="1"/>
          </p:cNvCxnSpPr>
          <p:nvPr/>
        </p:nvCxnSpPr>
        <p:spPr>
          <a:xfrm flipV="1">
            <a:off x="1556063" y="1837584"/>
            <a:ext cx="3626446" cy="1677817"/>
          </a:xfrm>
          <a:prstGeom prst="straightConnector1">
            <a:avLst/>
          </a:prstGeom>
          <a:ln w="15875">
            <a:headEnd type="none" w="med" len="med"/>
            <a:tailEnd type="arrow"/>
          </a:ln>
        </p:spPr>
        <p:style>
          <a:lnRef idx="1">
            <a:schemeClr val="dk1"/>
          </a:lnRef>
          <a:fillRef idx="0">
            <a:schemeClr val="dk1"/>
          </a:fillRef>
          <a:effectRef idx="0">
            <a:schemeClr val="dk1"/>
          </a:effectRef>
          <a:fontRef idx="minor">
            <a:schemeClr val="tx1"/>
          </a:fontRef>
        </p:style>
      </p:cxnSp>
      <p:cxnSp>
        <p:nvCxnSpPr>
          <p:cNvPr id="18" name="Straight Arrow Connector 17"/>
          <p:cNvCxnSpPr>
            <a:stCxn id="9" idx="0"/>
            <a:endCxn id="12" idx="2"/>
          </p:cNvCxnSpPr>
          <p:nvPr/>
        </p:nvCxnSpPr>
        <p:spPr>
          <a:xfrm flipH="1" flipV="1">
            <a:off x="6097587" y="2891124"/>
            <a:ext cx="4" cy="624277"/>
          </a:xfrm>
          <a:prstGeom prst="straightConnector1">
            <a:avLst/>
          </a:prstGeom>
          <a:ln w="15875">
            <a:headEnd type="none" w="med" len="med"/>
            <a:tailEnd type="arrow"/>
          </a:ln>
        </p:spPr>
        <p:style>
          <a:lnRef idx="1">
            <a:schemeClr val="dk1"/>
          </a:lnRef>
          <a:fillRef idx="0">
            <a:schemeClr val="dk1"/>
          </a:fillRef>
          <a:effectRef idx="0">
            <a:schemeClr val="dk1"/>
          </a:effectRef>
          <a:fontRef idx="minor">
            <a:schemeClr val="tx1"/>
          </a:fontRef>
        </p:style>
      </p:cxnSp>
      <p:cxnSp>
        <p:nvCxnSpPr>
          <p:cNvPr id="19" name="Straight Arrow Connector 18"/>
          <p:cNvCxnSpPr>
            <a:stCxn id="7" idx="0"/>
            <a:endCxn id="11" idx="3"/>
          </p:cNvCxnSpPr>
          <p:nvPr/>
        </p:nvCxnSpPr>
        <p:spPr>
          <a:xfrm flipH="1" flipV="1">
            <a:off x="7012665" y="1837584"/>
            <a:ext cx="2937467" cy="1677817"/>
          </a:xfrm>
          <a:prstGeom prst="straightConnector1">
            <a:avLst/>
          </a:prstGeom>
          <a:ln w="15875">
            <a:headEnd type="none" w="med" len="med"/>
            <a:tailEnd type="arrow"/>
          </a:ln>
        </p:spPr>
        <p:style>
          <a:lnRef idx="1">
            <a:schemeClr val="dk1"/>
          </a:lnRef>
          <a:fillRef idx="0">
            <a:schemeClr val="dk1"/>
          </a:fillRef>
          <a:effectRef idx="0">
            <a:schemeClr val="dk1"/>
          </a:effectRef>
          <a:fontRef idx="minor">
            <a:schemeClr val="tx1"/>
          </a:fontRef>
        </p:style>
      </p:cxnSp>
      <p:sp>
        <p:nvSpPr>
          <p:cNvPr id="25" name="TextBox 24"/>
          <p:cNvSpPr txBox="1"/>
          <p:nvPr/>
        </p:nvSpPr>
        <p:spPr>
          <a:xfrm>
            <a:off x="767695" y="5408778"/>
            <a:ext cx="2669027" cy="984885"/>
          </a:xfrm>
          <a:prstGeom prst="rect">
            <a:avLst/>
          </a:prstGeom>
          <a:noFill/>
        </p:spPr>
        <p:txBody>
          <a:bodyPr wrap="square" lIns="0" tIns="0" rIns="0" bIns="0" rtlCol="0">
            <a:spAutoFit/>
          </a:bodyPr>
          <a:lstStyle/>
          <a:p>
            <a:pPr marL="180000" indent="-180000" fontAlgn="base">
              <a:spcAft>
                <a:spcPct val="0"/>
              </a:spcAft>
              <a:buClr>
                <a:srgbClr val="F0AB00"/>
              </a:buClr>
              <a:buSzPct val="100000"/>
              <a:buFont typeface="Wingdings" panose="05000000000000000000" pitchFamily="2" charset="2"/>
              <a:buChar char="§"/>
            </a:pPr>
            <a:r>
              <a:rPr lang="en-US" sz="1600" kern="0" dirty="0">
                <a:ea typeface="Arial Unicode MS" pitchFamily="34" charset="-128"/>
                <a:cs typeface="Arial Unicode MS" pitchFamily="34" charset="-128"/>
              </a:rPr>
              <a:t>Chief compliance officer</a:t>
            </a:r>
          </a:p>
          <a:p>
            <a:pPr marL="180000" indent="-180000" fontAlgn="base">
              <a:spcAft>
                <a:spcPct val="0"/>
              </a:spcAft>
              <a:buClr>
                <a:srgbClr val="F0AB00"/>
              </a:buClr>
              <a:buSzPct val="100000"/>
              <a:buFont typeface="Wingdings" panose="05000000000000000000" pitchFamily="2" charset="2"/>
              <a:buChar char="§"/>
            </a:pPr>
            <a:r>
              <a:rPr lang="en-US" sz="1600" kern="0" dirty="0">
                <a:ea typeface="Arial Unicode MS" pitchFamily="34" charset="-128"/>
                <a:cs typeface="Arial Unicode MS" pitchFamily="34" charset="-128"/>
              </a:rPr>
              <a:t>Chief risk officer</a:t>
            </a:r>
          </a:p>
          <a:p>
            <a:pPr marL="180000" indent="-180000" fontAlgn="base">
              <a:spcAft>
                <a:spcPct val="0"/>
              </a:spcAft>
              <a:buClr>
                <a:srgbClr val="F0AB00"/>
              </a:buClr>
              <a:buSzPct val="100000"/>
              <a:buFont typeface="Wingdings" panose="05000000000000000000" pitchFamily="2" charset="2"/>
              <a:buChar char="§"/>
            </a:pPr>
            <a:r>
              <a:rPr lang="en-US" sz="1600" kern="0" dirty="0">
                <a:ea typeface="Arial Unicode MS" pitchFamily="34" charset="-128"/>
                <a:cs typeface="Arial Unicode MS" pitchFamily="34" charset="-128"/>
              </a:rPr>
              <a:t>Head of legal</a:t>
            </a:r>
          </a:p>
          <a:p>
            <a:pPr marL="180000" indent="-180000" fontAlgn="base">
              <a:spcAft>
                <a:spcPct val="0"/>
              </a:spcAft>
              <a:buClr>
                <a:srgbClr val="F0AB00"/>
              </a:buClr>
              <a:buSzPct val="100000"/>
              <a:buFont typeface="Wingdings" panose="05000000000000000000" pitchFamily="2" charset="2"/>
              <a:buChar char="§"/>
            </a:pPr>
            <a:r>
              <a:rPr lang="en-US" sz="1600" kern="0" dirty="0">
                <a:ea typeface="Arial Unicode MS" pitchFamily="34" charset="-128"/>
                <a:cs typeface="Arial Unicode MS" pitchFamily="34" charset="-128"/>
              </a:rPr>
              <a:t>Chief audit executive</a:t>
            </a:r>
          </a:p>
        </p:txBody>
      </p:sp>
      <p:sp>
        <p:nvSpPr>
          <p:cNvPr id="27" name="TextBox 26"/>
          <p:cNvSpPr txBox="1"/>
          <p:nvPr/>
        </p:nvSpPr>
        <p:spPr>
          <a:xfrm>
            <a:off x="8868645" y="5474314"/>
            <a:ext cx="3232476" cy="738664"/>
          </a:xfrm>
          <a:prstGeom prst="rect">
            <a:avLst/>
          </a:prstGeom>
          <a:noFill/>
        </p:spPr>
        <p:txBody>
          <a:bodyPr wrap="square" lIns="0" tIns="0" rIns="0" bIns="0" rtlCol="0">
            <a:spAutoFit/>
          </a:bodyPr>
          <a:lstStyle/>
          <a:p>
            <a:pPr marL="180000" indent="-180000" fontAlgn="base">
              <a:spcAft>
                <a:spcPct val="0"/>
              </a:spcAft>
              <a:buClr>
                <a:srgbClr val="F0AB00"/>
              </a:buClr>
              <a:buSzPct val="100000"/>
              <a:buFont typeface="Wingdings" panose="05000000000000000000" pitchFamily="2" charset="2"/>
              <a:buChar char="§"/>
            </a:pPr>
            <a:r>
              <a:rPr lang="en-US" sz="1600" kern="0" dirty="0">
                <a:ea typeface="Arial Unicode MS" pitchFamily="34" charset="-128"/>
                <a:cs typeface="Arial Unicode MS" pitchFamily="34" charset="-128"/>
              </a:rPr>
              <a:t>Chief information officer</a:t>
            </a:r>
          </a:p>
          <a:p>
            <a:pPr marL="180000" indent="-180000" fontAlgn="base">
              <a:spcAft>
                <a:spcPct val="0"/>
              </a:spcAft>
              <a:buClr>
                <a:srgbClr val="F0AB00"/>
              </a:buClr>
              <a:buSzPct val="100000"/>
              <a:buFont typeface="Wingdings" panose="05000000000000000000" pitchFamily="2" charset="2"/>
              <a:buChar char="§"/>
            </a:pPr>
            <a:r>
              <a:rPr lang="en-US" sz="1600" kern="0" dirty="0">
                <a:ea typeface="Arial Unicode MS" pitchFamily="34" charset="-128"/>
                <a:cs typeface="Arial Unicode MS" pitchFamily="34" charset="-128"/>
              </a:rPr>
              <a:t>Chief information security officer</a:t>
            </a:r>
          </a:p>
          <a:p>
            <a:pPr marL="180000" indent="-180000" fontAlgn="base">
              <a:spcAft>
                <a:spcPct val="0"/>
              </a:spcAft>
              <a:buClr>
                <a:srgbClr val="F0AB00"/>
              </a:buClr>
              <a:buSzPct val="100000"/>
              <a:buFont typeface="Wingdings" panose="05000000000000000000" pitchFamily="2" charset="2"/>
              <a:buChar char="§"/>
            </a:pPr>
            <a:r>
              <a:rPr lang="en-US" sz="1600" kern="0" dirty="0">
                <a:ea typeface="Arial Unicode MS" pitchFamily="34" charset="-128"/>
                <a:cs typeface="Arial Unicode MS" pitchFamily="34" charset="-128"/>
              </a:rPr>
              <a:t>Business process owners</a:t>
            </a:r>
          </a:p>
        </p:txBody>
      </p:sp>
      <p:cxnSp>
        <p:nvCxnSpPr>
          <p:cNvPr id="28" name="Straight Arrow Connector 27"/>
          <p:cNvCxnSpPr>
            <a:cxnSpLocks/>
            <a:stCxn id="9" idx="1"/>
            <a:endCxn id="7" idx="1"/>
          </p:cNvCxnSpPr>
          <p:nvPr/>
        </p:nvCxnSpPr>
        <p:spPr>
          <a:xfrm>
            <a:off x="6829654" y="4247463"/>
            <a:ext cx="2388414" cy="0"/>
          </a:xfrm>
          <a:prstGeom prst="straightConnector1">
            <a:avLst/>
          </a:prstGeom>
          <a:ln w="15875">
            <a:prstDash val="dash"/>
            <a:headEnd type="arrow" w="med" len="med"/>
            <a:tailEnd type="arrow"/>
          </a:ln>
        </p:spPr>
        <p:style>
          <a:lnRef idx="1">
            <a:schemeClr val="dk1"/>
          </a:lnRef>
          <a:fillRef idx="0">
            <a:schemeClr val="dk1"/>
          </a:fillRef>
          <a:effectRef idx="0">
            <a:schemeClr val="dk1"/>
          </a:effectRef>
          <a:fontRef idx="minor">
            <a:schemeClr val="tx1"/>
          </a:fontRef>
        </p:style>
      </p:cxnSp>
      <p:cxnSp>
        <p:nvCxnSpPr>
          <p:cNvPr id="31" name="Straight Arrow Connector 30"/>
          <p:cNvCxnSpPr>
            <a:cxnSpLocks/>
          </p:cNvCxnSpPr>
          <p:nvPr/>
        </p:nvCxnSpPr>
        <p:spPr>
          <a:xfrm flipH="1">
            <a:off x="2173627" y="4247462"/>
            <a:ext cx="3008882" cy="0"/>
          </a:xfrm>
          <a:prstGeom prst="straightConnector1">
            <a:avLst/>
          </a:prstGeom>
          <a:ln w="15875">
            <a:prstDash val="dash"/>
            <a:headEnd type="arrow" w="med" len="med"/>
            <a:tailEnd type="arrow"/>
          </a:ln>
        </p:spPr>
        <p:style>
          <a:lnRef idx="1">
            <a:schemeClr val="dk1"/>
          </a:lnRef>
          <a:fillRef idx="0">
            <a:schemeClr val="dk1"/>
          </a:fillRef>
          <a:effectRef idx="0">
            <a:schemeClr val="dk1"/>
          </a:effectRef>
          <a:fontRef idx="minor">
            <a:schemeClr val="tx1"/>
          </a:fontRef>
        </p:style>
      </p:cxnSp>
      <p:sp>
        <p:nvSpPr>
          <p:cNvPr id="23" name="TextBox 22"/>
          <p:cNvSpPr txBox="1"/>
          <p:nvPr/>
        </p:nvSpPr>
        <p:spPr>
          <a:xfrm>
            <a:off x="4554754" y="5408778"/>
            <a:ext cx="2880189" cy="492443"/>
          </a:xfrm>
          <a:prstGeom prst="rect">
            <a:avLst/>
          </a:prstGeom>
          <a:noFill/>
        </p:spPr>
        <p:txBody>
          <a:bodyPr wrap="square" lIns="0" tIns="0" rIns="0" bIns="0" rtlCol="0">
            <a:spAutoFit/>
          </a:bodyPr>
          <a:lstStyle/>
          <a:p>
            <a:pPr marL="180000" indent="-180000" fontAlgn="base">
              <a:spcAft>
                <a:spcPct val="0"/>
              </a:spcAft>
              <a:buClr>
                <a:srgbClr val="F0AB00"/>
              </a:buClr>
              <a:buSzPct val="100000"/>
              <a:buFont typeface="Wingdings" panose="05000000000000000000" pitchFamily="2" charset="2"/>
              <a:buChar char="§"/>
            </a:pPr>
            <a:r>
              <a:rPr lang="en-US" sz="1600" kern="0" dirty="0">
                <a:ea typeface="Arial Unicode MS" pitchFamily="34" charset="-128"/>
                <a:cs typeface="Arial Unicode MS" pitchFamily="34" charset="-128"/>
              </a:rPr>
              <a:t>Other data protection experts (chief data officer…)</a:t>
            </a:r>
          </a:p>
        </p:txBody>
      </p:sp>
      <p:sp>
        <p:nvSpPr>
          <p:cNvPr id="26" name="Title 1"/>
          <p:cNvSpPr>
            <a:spLocks noGrp="1"/>
          </p:cNvSpPr>
          <p:nvPr>
            <p:ph type="title"/>
          </p:nvPr>
        </p:nvSpPr>
        <p:spPr>
          <a:xfrm>
            <a:off x="505805" y="528531"/>
            <a:ext cx="11183564" cy="646331"/>
          </a:xfrm>
        </p:spPr>
        <p:txBody>
          <a:bodyPr/>
          <a:lstStyle/>
          <a:p>
            <a:r>
              <a:rPr lang="en-US" dirty="0"/>
              <a:t>Key data protection stakeholders</a:t>
            </a:r>
            <a:br>
              <a:rPr lang="en-US" dirty="0"/>
            </a:br>
            <a:endParaRPr lang="en-US" sz="1800" b="0" dirty="0"/>
          </a:p>
        </p:txBody>
      </p:sp>
    </p:spTree>
    <p:extLst>
      <p:ext uri="{BB962C8B-B14F-4D97-AF65-F5344CB8AC3E}">
        <p14:creationId xmlns:p14="http://schemas.microsoft.com/office/powerpoint/2010/main" val="2007970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p:cNvSpPr txBox="1">
            <a:spLocks/>
          </p:cNvSpPr>
          <p:nvPr/>
        </p:nvSpPr>
        <p:spPr bwMode="gray">
          <a:xfrm>
            <a:off x="412005" y="509085"/>
            <a:ext cx="11340862" cy="830607"/>
          </a:xfrm>
          <a:prstGeom prst="rect">
            <a:avLst/>
          </a:prstGeom>
        </p:spPr>
        <p:txBody>
          <a:bodyPr vert="horz" lIns="91381" tIns="45691" rIns="91381" bIns="45691" rtlCol="0" anchor="b" anchorCtr="0">
            <a:noAutofit/>
          </a:bodyPr>
          <a:lstStyle>
            <a:lvl1pPr algn="l" defTabSz="914057" rtl="0" eaLnBrk="1" latinLnBrk="0" hangingPunct="1">
              <a:lnSpc>
                <a:spcPct val="90000"/>
              </a:lnSpc>
              <a:spcBef>
                <a:spcPct val="0"/>
              </a:spcBef>
              <a:buNone/>
              <a:defRPr sz="2800" kern="1200">
                <a:solidFill>
                  <a:schemeClr val="bg1"/>
                </a:solidFill>
                <a:latin typeface="Arial" pitchFamily="34" charset="0"/>
                <a:ea typeface="+mj-ea"/>
                <a:cs typeface="Arial" pitchFamily="34" charset="0"/>
              </a:defRPr>
            </a:lvl1pPr>
          </a:lstStyle>
          <a:p>
            <a:endParaRPr lang="en-US" sz="2799" dirty="0"/>
          </a:p>
        </p:txBody>
      </p:sp>
      <p:grpSp>
        <p:nvGrpSpPr>
          <p:cNvPr id="5" name="Group 4">
            <a:extLst>
              <a:ext uri="{FF2B5EF4-FFF2-40B4-BE49-F238E27FC236}">
                <a16:creationId xmlns:a16="http://schemas.microsoft.com/office/drawing/2014/main" id="{4B819883-F412-0647-AB28-F6B36624DD42}"/>
              </a:ext>
            </a:extLst>
          </p:cNvPr>
          <p:cNvGrpSpPr/>
          <p:nvPr/>
        </p:nvGrpSpPr>
        <p:grpSpPr>
          <a:xfrm>
            <a:off x="7445828" y="1817915"/>
            <a:ext cx="3853995" cy="4269545"/>
            <a:chOff x="4093028" y="2057394"/>
            <a:chExt cx="4322081" cy="4650551"/>
          </a:xfrm>
        </p:grpSpPr>
        <p:sp>
          <p:nvSpPr>
            <p:cNvPr id="112" name="TextBox 111"/>
            <p:cNvSpPr txBox="1"/>
            <p:nvPr/>
          </p:nvSpPr>
          <p:spPr>
            <a:xfrm rot="18564865">
              <a:off x="5069179" y="3463927"/>
              <a:ext cx="3734864" cy="2753171"/>
            </a:xfrm>
            <a:prstGeom prst="rect">
              <a:avLst/>
            </a:prstGeom>
            <a:noFill/>
          </p:spPr>
          <p:txBody>
            <a:bodyPr wrap="square" rtlCol="0">
              <a:prstTxWarp prst="textArchDown">
                <a:avLst/>
              </a:prstTxWarp>
              <a:spAutoFit/>
            </a:bodyPr>
            <a:lstStyle/>
            <a:p>
              <a:pPr algn="ctr" defTabSz="913555">
                <a:defRPr/>
              </a:pPr>
              <a:r>
                <a:rPr lang="en-US" sz="1400" b="1" kern="0" dirty="0">
                  <a:solidFill>
                    <a:srgbClr val="000000"/>
                  </a:solidFill>
                  <a:latin typeface="Arial" pitchFamily="34" charset="0"/>
                  <a:cs typeface="Arial" pitchFamily="34" charset="0"/>
                </a:rPr>
                <a:t>Data </a:t>
              </a:r>
              <a:r>
                <a:rPr lang="en-US" sz="1400" b="1" dirty="0"/>
                <a:t>Protection and Privacy</a:t>
              </a:r>
              <a:r>
                <a:rPr lang="en-US" sz="1400" dirty="0"/>
                <a:t> </a:t>
              </a:r>
              <a:r>
                <a:rPr lang="en-US" sz="1400" b="1" kern="0" dirty="0">
                  <a:solidFill>
                    <a:srgbClr val="000000"/>
                  </a:solidFill>
                  <a:latin typeface="Arial" pitchFamily="34" charset="0"/>
                  <a:cs typeface="Arial" pitchFamily="34" charset="0"/>
                </a:rPr>
                <a:t>Strategy</a:t>
              </a:r>
            </a:p>
          </p:txBody>
        </p:sp>
        <p:grpSp>
          <p:nvGrpSpPr>
            <p:cNvPr id="2" name="Group 1">
              <a:extLst>
                <a:ext uri="{FF2B5EF4-FFF2-40B4-BE49-F238E27FC236}">
                  <a16:creationId xmlns:a16="http://schemas.microsoft.com/office/drawing/2014/main" id="{0AA3862F-D4F1-F547-B999-5D5B4B24B33E}"/>
                </a:ext>
              </a:extLst>
            </p:cNvPr>
            <p:cNvGrpSpPr/>
            <p:nvPr/>
          </p:nvGrpSpPr>
          <p:grpSpPr>
            <a:xfrm>
              <a:off x="4093028" y="2057394"/>
              <a:ext cx="4322081" cy="4419498"/>
              <a:chOff x="3602532" y="1557504"/>
              <a:chExt cx="4812578" cy="4919388"/>
            </a:xfrm>
          </p:grpSpPr>
          <p:sp>
            <p:nvSpPr>
              <p:cNvPr id="64" name="Pie 63"/>
              <p:cNvSpPr/>
              <p:nvPr/>
            </p:nvSpPr>
            <p:spPr>
              <a:xfrm>
                <a:off x="3624704" y="1893401"/>
                <a:ext cx="4646544" cy="4533950"/>
              </a:xfrm>
              <a:prstGeom prst="pie">
                <a:avLst>
                  <a:gd name="adj1" fmla="val 7560000"/>
                  <a:gd name="adj2" fmla="val 11880000"/>
                </a:avLst>
              </a:prstGeom>
              <a:noFill/>
              <a:ln>
                <a:noFill/>
              </a:ln>
              <a:effectLst>
                <a:outerShdw blurRad="40000" dist="23000" dir="5400000" rotWithShape="0">
                  <a:srgbClr val="000000">
                    <a:alpha val="35000"/>
                  </a:srgbClr>
                </a:outerShdw>
              </a:effectLst>
            </p:spPr>
            <p:txBody>
              <a:bodyPr/>
              <a:lstStyle/>
              <a:p>
                <a:endParaRPr lang="en-US" sz="2099" dirty="0"/>
              </a:p>
            </p:txBody>
          </p:sp>
          <p:sp>
            <p:nvSpPr>
              <p:cNvPr id="111" name="TextBox 110"/>
              <p:cNvSpPr txBox="1"/>
              <p:nvPr/>
            </p:nvSpPr>
            <p:spPr>
              <a:xfrm rot="18415630">
                <a:off x="3327760" y="2071687"/>
                <a:ext cx="3734864" cy="2706497"/>
              </a:xfrm>
              <a:prstGeom prst="rect">
                <a:avLst/>
              </a:prstGeom>
              <a:noFill/>
            </p:spPr>
            <p:txBody>
              <a:bodyPr wrap="square" rtlCol="0">
                <a:prstTxWarp prst="textArchUp">
                  <a:avLst/>
                </a:prstTxWarp>
                <a:spAutoFit/>
              </a:bodyPr>
              <a:lstStyle/>
              <a:p>
                <a:pPr algn="ctr" defTabSz="913555">
                  <a:defRPr/>
                </a:pPr>
                <a:r>
                  <a:rPr lang="en-US" sz="1400" b="1" kern="0" dirty="0">
                    <a:solidFill>
                      <a:srgbClr val="000000"/>
                    </a:solidFill>
                    <a:latin typeface="Arial" pitchFamily="34" charset="0"/>
                    <a:cs typeface="Arial" pitchFamily="34" charset="0"/>
                  </a:rPr>
                  <a:t>Role Based Permissions  </a:t>
                </a:r>
              </a:p>
            </p:txBody>
          </p:sp>
          <p:cxnSp>
            <p:nvCxnSpPr>
              <p:cNvPr id="128" name="Straight Connector 127"/>
              <p:cNvCxnSpPr/>
              <p:nvPr/>
            </p:nvCxnSpPr>
            <p:spPr>
              <a:xfrm flipH="1" flipV="1">
                <a:off x="4089337" y="3053453"/>
                <a:ext cx="1304783" cy="661335"/>
              </a:xfrm>
              <a:prstGeom prst="line">
                <a:avLst/>
              </a:prstGeom>
              <a:solidFill>
                <a:schemeClr val="bg1">
                  <a:alpha val="80000"/>
                </a:schemeClr>
              </a:solidFill>
              <a:ln w="19050">
                <a:solidFill>
                  <a:schemeClr val="accent1"/>
                </a:solidFill>
              </a:ln>
            </p:spPr>
          </p:cxnSp>
          <p:sp>
            <p:nvSpPr>
              <p:cNvPr id="114" name="Pie 62"/>
              <p:cNvSpPr/>
              <p:nvPr/>
            </p:nvSpPr>
            <p:spPr>
              <a:xfrm>
                <a:off x="3719165" y="1942942"/>
                <a:ext cx="4646544" cy="4533950"/>
              </a:xfrm>
              <a:prstGeom prst="pie">
                <a:avLst>
                  <a:gd name="adj1" fmla="val 3240000"/>
                  <a:gd name="adj2" fmla="val 7560000"/>
                </a:avLst>
              </a:prstGeom>
              <a:noFill/>
              <a:ln>
                <a:noFill/>
              </a:ln>
              <a:effectLst>
                <a:outerShdw blurRad="40000" dist="23000" dir="5400000" rotWithShape="0">
                  <a:srgbClr val="000000">
                    <a:alpha val="35000"/>
                  </a:srgbClr>
                </a:outerShdw>
              </a:effectLst>
            </p:spPr>
            <p:txBody>
              <a:bodyPr/>
              <a:lstStyle/>
              <a:p>
                <a:pPr defTabSz="1088449">
                  <a:defRPr/>
                </a:pPr>
                <a:endParaRPr lang="en-US" sz="2099" dirty="0">
                  <a:solidFill>
                    <a:srgbClr val="000000"/>
                  </a:solidFill>
                </a:endParaRPr>
              </a:p>
            </p:txBody>
          </p:sp>
          <p:sp>
            <p:nvSpPr>
              <p:cNvPr id="115" name="Pie 63"/>
              <p:cNvSpPr/>
              <p:nvPr/>
            </p:nvSpPr>
            <p:spPr>
              <a:xfrm>
                <a:off x="3602532" y="1879708"/>
                <a:ext cx="4646544" cy="4533950"/>
              </a:xfrm>
              <a:prstGeom prst="pie">
                <a:avLst>
                  <a:gd name="adj1" fmla="val 7560000"/>
                  <a:gd name="adj2" fmla="val 11880000"/>
                </a:avLst>
              </a:prstGeom>
              <a:noFill/>
              <a:ln>
                <a:noFill/>
              </a:ln>
              <a:effectLst>
                <a:outerShdw blurRad="40000" dist="23000" dir="5400000" rotWithShape="0">
                  <a:srgbClr val="000000">
                    <a:alpha val="35000"/>
                  </a:srgbClr>
                </a:outerShdw>
              </a:effectLst>
            </p:spPr>
            <p:txBody>
              <a:bodyPr/>
              <a:lstStyle/>
              <a:p>
                <a:pPr defTabSz="1088449">
                  <a:defRPr/>
                </a:pPr>
                <a:endParaRPr lang="en-US" sz="2099" dirty="0">
                  <a:solidFill>
                    <a:srgbClr val="000000"/>
                  </a:solidFill>
                </a:endParaRPr>
              </a:p>
            </p:txBody>
          </p:sp>
          <p:sp>
            <p:nvSpPr>
              <p:cNvPr id="116" name="Pie 10"/>
              <p:cNvSpPr/>
              <p:nvPr/>
            </p:nvSpPr>
            <p:spPr>
              <a:xfrm>
                <a:off x="3940616" y="4066014"/>
                <a:ext cx="1052583" cy="373339"/>
              </a:xfrm>
              <a:prstGeom prst="rect">
                <a:avLst/>
              </a:prstGeom>
              <a:noFill/>
              <a:ln>
                <a:noFill/>
              </a:ln>
              <a:effectLst/>
            </p:spPr>
            <p:txBody>
              <a:bodyPr spcFirstLastPara="0" vert="horz" wrap="square" lIns="20315" tIns="20315" rIns="20315" bIns="20315" numCol="1" spcCol="1270" anchor="ctr" anchorCtr="0">
                <a:spAutoFit/>
              </a:bodyPr>
              <a:lstStyle/>
              <a:p>
                <a:pPr algn="ctr" defTabSz="710899">
                  <a:lnSpc>
                    <a:spcPct val="90000"/>
                  </a:lnSpc>
                  <a:spcBef>
                    <a:spcPct val="0"/>
                  </a:spcBef>
                  <a:spcAft>
                    <a:spcPct val="35000"/>
                  </a:spcAft>
                  <a:defRPr/>
                </a:pPr>
                <a:r>
                  <a:rPr lang="en-US" sz="1200" b="1" kern="0" dirty="0">
                    <a:solidFill>
                      <a:srgbClr val="000000"/>
                    </a:solidFill>
                    <a:latin typeface="Arial" pitchFamily="34" charset="0"/>
                    <a:cs typeface="Arial" pitchFamily="34" charset="0"/>
                  </a:rPr>
                  <a:t>Data Blocking</a:t>
                </a:r>
              </a:p>
            </p:txBody>
          </p:sp>
          <p:sp>
            <p:nvSpPr>
              <p:cNvPr id="117" name="Pie 65"/>
              <p:cNvSpPr/>
              <p:nvPr/>
            </p:nvSpPr>
            <p:spPr>
              <a:xfrm>
                <a:off x="3642358" y="1736297"/>
                <a:ext cx="4646544" cy="4533950"/>
              </a:xfrm>
              <a:prstGeom prst="pie">
                <a:avLst>
                  <a:gd name="adj1" fmla="val 11880000"/>
                  <a:gd name="adj2" fmla="val 16200000"/>
                </a:avLst>
              </a:prstGeom>
              <a:noFill/>
              <a:ln>
                <a:noFill/>
              </a:ln>
              <a:effectLst>
                <a:outerShdw blurRad="40000" dist="23000" dir="5400000" rotWithShape="0">
                  <a:srgbClr val="000000">
                    <a:alpha val="35000"/>
                  </a:srgbClr>
                </a:outerShdw>
              </a:effectLst>
            </p:spPr>
            <p:txBody>
              <a:bodyPr/>
              <a:lstStyle/>
              <a:p>
                <a:pPr defTabSz="1088449">
                  <a:defRPr/>
                </a:pPr>
                <a:endParaRPr lang="en-US" sz="2099" dirty="0">
                  <a:solidFill>
                    <a:srgbClr val="000000"/>
                  </a:solidFill>
                </a:endParaRPr>
              </a:p>
            </p:txBody>
          </p:sp>
          <p:sp>
            <p:nvSpPr>
              <p:cNvPr id="118" name="Pie 12"/>
              <p:cNvSpPr/>
              <p:nvPr/>
            </p:nvSpPr>
            <p:spPr>
              <a:xfrm>
                <a:off x="4670700" y="5667969"/>
                <a:ext cx="1493532" cy="207182"/>
              </a:xfrm>
              <a:prstGeom prst="rect">
                <a:avLst/>
              </a:prstGeom>
              <a:noFill/>
              <a:ln>
                <a:noFill/>
              </a:ln>
              <a:effectLst/>
            </p:spPr>
            <p:txBody>
              <a:bodyPr spcFirstLastPara="0" vert="horz" wrap="square" lIns="20315" tIns="20315" rIns="20315" bIns="20315" numCol="1" spcCol="1270" anchor="ctr" anchorCtr="0">
                <a:spAutoFit/>
              </a:bodyPr>
              <a:lstStyle/>
              <a:p>
                <a:pPr algn="ctr" defTabSz="710899">
                  <a:lnSpc>
                    <a:spcPct val="90000"/>
                  </a:lnSpc>
                  <a:spcBef>
                    <a:spcPct val="0"/>
                  </a:spcBef>
                  <a:spcAft>
                    <a:spcPct val="35000"/>
                  </a:spcAft>
                  <a:defRPr/>
                </a:pPr>
                <a:r>
                  <a:rPr lang="en-US" sz="1200" b="1" kern="0" dirty="0">
                    <a:solidFill>
                      <a:srgbClr val="000000"/>
                    </a:solidFill>
                    <a:latin typeface="Arial" pitchFamily="34" charset="0"/>
                    <a:cs typeface="Arial" pitchFamily="34" charset="0"/>
                  </a:rPr>
                  <a:t>Change Audit</a:t>
                </a:r>
              </a:p>
            </p:txBody>
          </p:sp>
          <p:sp>
            <p:nvSpPr>
              <p:cNvPr id="119" name="Pie 4"/>
              <p:cNvSpPr/>
              <p:nvPr/>
            </p:nvSpPr>
            <p:spPr>
              <a:xfrm>
                <a:off x="6026259" y="5668398"/>
                <a:ext cx="1493532" cy="207182"/>
              </a:xfrm>
              <a:prstGeom prst="rect">
                <a:avLst/>
              </a:prstGeom>
              <a:noFill/>
              <a:ln>
                <a:noFill/>
              </a:ln>
              <a:effectLst/>
            </p:spPr>
            <p:txBody>
              <a:bodyPr spcFirstLastPara="0" vert="horz" wrap="square" lIns="20315" tIns="20315" rIns="20315" bIns="20315" numCol="1" spcCol="1270" anchor="ctr" anchorCtr="0">
                <a:spAutoFit/>
              </a:bodyPr>
              <a:lstStyle/>
              <a:p>
                <a:pPr algn="ctr" defTabSz="710899">
                  <a:lnSpc>
                    <a:spcPct val="90000"/>
                  </a:lnSpc>
                  <a:spcBef>
                    <a:spcPct val="0"/>
                  </a:spcBef>
                  <a:spcAft>
                    <a:spcPct val="35000"/>
                  </a:spcAft>
                  <a:defRPr/>
                </a:pPr>
                <a:r>
                  <a:rPr lang="en-US" sz="1200" b="1" kern="0" dirty="0">
                    <a:solidFill>
                      <a:srgbClr val="000000"/>
                    </a:solidFill>
                    <a:latin typeface="Arial" pitchFamily="34" charset="0"/>
                    <a:cs typeface="Arial" pitchFamily="34" charset="0"/>
                  </a:rPr>
                  <a:t>Read Audit</a:t>
                </a:r>
              </a:p>
            </p:txBody>
          </p:sp>
          <p:sp>
            <p:nvSpPr>
              <p:cNvPr id="120" name="Pie 6"/>
              <p:cNvSpPr/>
              <p:nvPr/>
            </p:nvSpPr>
            <p:spPr>
              <a:xfrm>
                <a:off x="6259725" y="2913462"/>
                <a:ext cx="1382901" cy="207182"/>
              </a:xfrm>
              <a:prstGeom prst="rect">
                <a:avLst/>
              </a:prstGeom>
              <a:noFill/>
              <a:ln>
                <a:noFill/>
              </a:ln>
              <a:effectLst/>
            </p:spPr>
            <p:txBody>
              <a:bodyPr spcFirstLastPara="0" vert="horz" wrap="square" lIns="20315" tIns="20315" rIns="20315" bIns="20315" numCol="1" spcCol="1270" anchor="ctr" anchorCtr="0">
                <a:spAutoFit/>
              </a:bodyPr>
              <a:lstStyle/>
              <a:p>
                <a:pPr algn="ctr" defTabSz="710899">
                  <a:lnSpc>
                    <a:spcPct val="90000"/>
                  </a:lnSpc>
                  <a:spcBef>
                    <a:spcPct val="0"/>
                  </a:spcBef>
                  <a:spcAft>
                    <a:spcPct val="35000"/>
                  </a:spcAft>
                  <a:defRPr/>
                </a:pPr>
                <a:r>
                  <a:rPr lang="en-US" sz="1200" b="1" kern="0" dirty="0">
                    <a:solidFill>
                      <a:srgbClr val="000000"/>
                    </a:solidFill>
                    <a:latin typeface="Arial" pitchFamily="34" charset="0"/>
                    <a:cs typeface="Arial" pitchFamily="34" charset="0"/>
                  </a:rPr>
                  <a:t>Consent </a:t>
                </a:r>
              </a:p>
            </p:txBody>
          </p:sp>
          <p:sp>
            <p:nvSpPr>
              <p:cNvPr id="121" name="Pie 8"/>
              <p:cNvSpPr/>
              <p:nvPr/>
            </p:nvSpPr>
            <p:spPr>
              <a:xfrm>
                <a:off x="6809009" y="4193690"/>
                <a:ext cx="1606101" cy="373339"/>
              </a:xfrm>
              <a:prstGeom prst="rect">
                <a:avLst/>
              </a:prstGeom>
              <a:noFill/>
              <a:ln>
                <a:noFill/>
              </a:ln>
              <a:effectLst/>
            </p:spPr>
            <p:txBody>
              <a:bodyPr spcFirstLastPara="0" vert="horz" wrap="square" lIns="20315" tIns="20315" rIns="20315" bIns="20315" numCol="1" spcCol="1270" anchor="ctr" anchorCtr="0">
                <a:spAutoFit/>
              </a:bodyPr>
              <a:lstStyle/>
              <a:p>
                <a:pPr algn="ctr" defTabSz="710899">
                  <a:lnSpc>
                    <a:spcPct val="90000"/>
                  </a:lnSpc>
                  <a:spcBef>
                    <a:spcPct val="0"/>
                  </a:spcBef>
                  <a:spcAft>
                    <a:spcPct val="35000"/>
                  </a:spcAft>
                  <a:defRPr/>
                </a:pPr>
                <a:r>
                  <a:rPr lang="en-US" sz="1200" b="1" kern="0" dirty="0">
                    <a:solidFill>
                      <a:srgbClr val="000000"/>
                    </a:solidFill>
                    <a:latin typeface="Arial" pitchFamily="34" charset="0"/>
                    <a:cs typeface="Arial" pitchFamily="34" charset="0"/>
                  </a:rPr>
                  <a:t> Data Subject Info</a:t>
                </a:r>
                <a:br>
                  <a:rPr lang="en-US" sz="1200" b="1" kern="0" dirty="0">
                    <a:solidFill>
                      <a:srgbClr val="000000"/>
                    </a:solidFill>
                    <a:latin typeface="Arial" pitchFamily="34" charset="0"/>
                    <a:cs typeface="Arial" pitchFamily="34" charset="0"/>
                  </a:rPr>
                </a:br>
                <a:r>
                  <a:rPr lang="en-US" sz="1200" b="1" kern="0" dirty="0">
                    <a:solidFill>
                      <a:srgbClr val="000000"/>
                    </a:solidFill>
                    <a:latin typeface="Arial" pitchFamily="34" charset="0"/>
                    <a:cs typeface="Arial" pitchFamily="34" charset="0"/>
                  </a:rPr>
                  <a:t>Reporting</a:t>
                </a:r>
              </a:p>
            </p:txBody>
          </p:sp>
          <p:cxnSp>
            <p:nvCxnSpPr>
              <p:cNvPr id="122" name="Straight Connector 121"/>
              <p:cNvCxnSpPr>
                <a:stCxn id="129" idx="0"/>
              </p:cNvCxnSpPr>
              <p:nvPr/>
            </p:nvCxnSpPr>
            <p:spPr>
              <a:xfrm flipH="1" flipV="1">
                <a:off x="6075421" y="1857204"/>
                <a:ext cx="0" cy="1404072"/>
              </a:xfrm>
              <a:prstGeom prst="line">
                <a:avLst/>
              </a:prstGeom>
              <a:solidFill>
                <a:schemeClr val="bg1">
                  <a:alpha val="80000"/>
                </a:schemeClr>
              </a:solidFill>
              <a:ln w="19050">
                <a:solidFill>
                  <a:schemeClr val="accent1"/>
                </a:solidFill>
              </a:ln>
            </p:spPr>
          </p:cxnSp>
          <p:cxnSp>
            <p:nvCxnSpPr>
              <p:cNvPr id="123" name="Straight Connector 122"/>
              <p:cNvCxnSpPr/>
              <p:nvPr/>
            </p:nvCxnSpPr>
            <p:spPr>
              <a:xfrm>
                <a:off x="6078583" y="4906770"/>
                <a:ext cx="0" cy="1435127"/>
              </a:xfrm>
              <a:prstGeom prst="line">
                <a:avLst/>
              </a:prstGeom>
              <a:solidFill>
                <a:schemeClr val="bg1">
                  <a:alpha val="80000"/>
                </a:schemeClr>
              </a:solidFill>
              <a:ln w="19050">
                <a:solidFill>
                  <a:srgbClr val="0070C0"/>
                </a:solidFill>
              </a:ln>
            </p:spPr>
          </p:cxnSp>
          <p:sp>
            <p:nvSpPr>
              <p:cNvPr id="124" name="Pie 12"/>
              <p:cNvSpPr/>
              <p:nvPr/>
            </p:nvSpPr>
            <p:spPr>
              <a:xfrm>
                <a:off x="4608454" y="2839340"/>
                <a:ext cx="1493532" cy="207182"/>
              </a:xfrm>
              <a:prstGeom prst="rect">
                <a:avLst/>
              </a:prstGeom>
              <a:noFill/>
              <a:ln>
                <a:noFill/>
              </a:ln>
              <a:effectLst/>
            </p:spPr>
            <p:txBody>
              <a:bodyPr spcFirstLastPara="0" vert="horz" wrap="square" lIns="20315" tIns="20315" rIns="20315" bIns="20315" numCol="1" spcCol="1270" anchor="ctr" anchorCtr="0">
                <a:spAutoFit/>
              </a:bodyPr>
              <a:lstStyle/>
              <a:p>
                <a:pPr algn="ctr" defTabSz="710899">
                  <a:lnSpc>
                    <a:spcPct val="90000"/>
                  </a:lnSpc>
                  <a:spcBef>
                    <a:spcPct val="0"/>
                  </a:spcBef>
                  <a:spcAft>
                    <a:spcPct val="35000"/>
                  </a:spcAft>
                  <a:defRPr/>
                </a:pPr>
                <a:r>
                  <a:rPr lang="en-US" sz="1200" b="1" kern="0" dirty="0">
                    <a:solidFill>
                      <a:srgbClr val="000000"/>
                    </a:solidFill>
                    <a:latin typeface="Arial" pitchFamily="34" charset="0"/>
                    <a:cs typeface="Arial" pitchFamily="34" charset="0"/>
                  </a:rPr>
                  <a:t>Data Purge</a:t>
                </a:r>
              </a:p>
            </p:txBody>
          </p:sp>
          <p:cxnSp>
            <p:nvCxnSpPr>
              <p:cNvPr id="125" name="Straight Connector 124"/>
              <p:cNvCxnSpPr/>
              <p:nvPr/>
            </p:nvCxnSpPr>
            <p:spPr>
              <a:xfrm>
                <a:off x="6759912" y="4532029"/>
                <a:ext cx="1237100" cy="720163"/>
              </a:xfrm>
              <a:prstGeom prst="line">
                <a:avLst/>
              </a:prstGeom>
              <a:solidFill>
                <a:schemeClr val="bg1">
                  <a:alpha val="80000"/>
                </a:schemeClr>
              </a:solidFill>
              <a:ln w="19050">
                <a:solidFill>
                  <a:srgbClr val="0070C0"/>
                </a:solidFill>
              </a:ln>
            </p:spPr>
          </p:cxnSp>
          <p:cxnSp>
            <p:nvCxnSpPr>
              <p:cNvPr id="126" name="Straight Connector 125"/>
              <p:cNvCxnSpPr/>
              <p:nvPr/>
            </p:nvCxnSpPr>
            <p:spPr>
              <a:xfrm flipV="1">
                <a:off x="6840288" y="2957463"/>
                <a:ext cx="1187957" cy="729164"/>
              </a:xfrm>
              <a:prstGeom prst="line">
                <a:avLst/>
              </a:prstGeom>
              <a:solidFill>
                <a:schemeClr val="bg1">
                  <a:alpha val="80000"/>
                </a:schemeClr>
              </a:solidFill>
              <a:ln w="19050">
                <a:solidFill>
                  <a:srgbClr val="0070C0"/>
                </a:solidFill>
              </a:ln>
            </p:spPr>
          </p:cxnSp>
          <p:cxnSp>
            <p:nvCxnSpPr>
              <p:cNvPr id="127" name="Straight Connector 126"/>
              <p:cNvCxnSpPr/>
              <p:nvPr/>
            </p:nvCxnSpPr>
            <p:spPr>
              <a:xfrm flipH="1">
                <a:off x="4194467" y="4567722"/>
                <a:ext cx="1258570" cy="718417"/>
              </a:xfrm>
              <a:prstGeom prst="line">
                <a:avLst/>
              </a:prstGeom>
              <a:solidFill>
                <a:schemeClr val="bg1">
                  <a:alpha val="80000"/>
                </a:schemeClr>
              </a:solidFill>
              <a:ln w="19050">
                <a:solidFill>
                  <a:schemeClr val="accent1"/>
                </a:solidFill>
              </a:ln>
            </p:spPr>
          </p:cxnSp>
          <p:sp>
            <p:nvSpPr>
              <p:cNvPr id="129" name="Oval 128"/>
              <p:cNvSpPr/>
              <p:nvPr/>
            </p:nvSpPr>
            <p:spPr bwMode="gray">
              <a:xfrm>
                <a:off x="5274885" y="3261278"/>
                <a:ext cx="1645491" cy="1645491"/>
              </a:xfrm>
              <a:prstGeom prst="ellipse">
                <a:avLst/>
              </a:prstGeom>
              <a:solidFill>
                <a:schemeClr val="bg1"/>
              </a:solidFill>
              <a:ln w="19050">
                <a:solidFill>
                  <a:schemeClr val="accent1"/>
                </a:solidFill>
              </a:ln>
            </p:spPr>
            <p:txBody>
              <a:bodyPr wrap="square" lIns="274249" tIns="274249">
                <a:noAutofit/>
              </a:bodyPr>
              <a:lstStyle/>
              <a:p>
                <a:pPr algn="ctr" defTabSz="1088449" fontAlgn="base">
                  <a:spcBef>
                    <a:spcPct val="50000"/>
                  </a:spcBef>
                  <a:spcAft>
                    <a:spcPct val="0"/>
                  </a:spcAft>
                  <a:buClr>
                    <a:srgbClr val="F0AB00"/>
                  </a:buClr>
                  <a:buSzPct val="80000"/>
                  <a:defRPr/>
                </a:pPr>
                <a:endParaRPr lang="en-US" sz="1600" b="1" kern="0" dirty="0">
                  <a:solidFill>
                    <a:srgbClr val="000000"/>
                  </a:solidFill>
                  <a:ea typeface="Arial Unicode MS" pitchFamily="34" charset="-128"/>
                  <a:cs typeface="Arial Unicode MS" pitchFamily="34" charset="-128"/>
                </a:endParaRPr>
              </a:p>
            </p:txBody>
          </p:sp>
          <p:sp>
            <p:nvSpPr>
              <p:cNvPr id="130" name="TextBox 129"/>
              <p:cNvSpPr txBox="1"/>
              <p:nvPr/>
            </p:nvSpPr>
            <p:spPr>
              <a:xfrm>
                <a:off x="5329195" y="3714786"/>
                <a:ext cx="1536880" cy="738472"/>
              </a:xfrm>
              <a:prstGeom prst="rect">
                <a:avLst/>
              </a:prstGeom>
              <a:noFill/>
            </p:spPr>
            <p:txBody>
              <a:bodyPr wrap="none">
                <a:spAutoFit/>
              </a:bodyPr>
              <a:lstStyle/>
              <a:p>
                <a:pPr marL="157096" indent="-157096" algn="ctr" defTabSz="913555">
                  <a:buClr>
                    <a:srgbClr val="F0AB00"/>
                  </a:buClr>
                  <a:buSzPct val="80000"/>
                  <a:defRPr/>
                </a:pPr>
                <a:r>
                  <a:rPr lang="en-US" sz="1400" b="1" kern="0" dirty="0">
                    <a:solidFill>
                      <a:srgbClr val="000000"/>
                    </a:solidFill>
                    <a:latin typeface="Arial" pitchFamily="34" charset="0"/>
                    <a:ea typeface="Arial Unicode MS" pitchFamily="34" charset="-128"/>
                    <a:cs typeface="Arial" pitchFamily="34" charset="0"/>
                  </a:rPr>
                  <a:t>Personal and </a:t>
                </a:r>
                <a:br>
                  <a:rPr lang="en-US" sz="1400" b="1" kern="0" dirty="0">
                    <a:solidFill>
                      <a:srgbClr val="000000"/>
                    </a:solidFill>
                    <a:latin typeface="Arial" pitchFamily="34" charset="0"/>
                    <a:ea typeface="Arial Unicode MS" pitchFamily="34" charset="-128"/>
                    <a:cs typeface="Arial" pitchFamily="34" charset="0"/>
                  </a:rPr>
                </a:br>
                <a:r>
                  <a:rPr lang="en-US" sz="1400" b="1" kern="0" dirty="0">
                    <a:solidFill>
                      <a:srgbClr val="000000"/>
                    </a:solidFill>
                    <a:latin typeface="Arial" pitchFamily="34" charset="0"/>
                    <a:ea typeface="Arial Unicode MS" pitchFamily="34" charset="-128"/>
                    <a:cs typeface="Arial" pitchFamily="34" charset="0"/>
                  </a:rPr>
                  <a:t>Sensitive </a:t>
                </a:r>
                <a:br>
                  <a:rPr lang="en-US" sz="1400" b="1" kern="0" dirty="0">
                    <a:solidFill>
                      <a:srgbClr val="000000"/>
                    </a:solidFill>
                    <a:latin typeface="Arial" pitchFamily="34" charset="0"/>
                    <a:ea typeface="Arial Unicode MS" pitchFamily="34" charset="-128"/>
                    <a:cs typeface="Arial" pitchFamily="34" charset="0"/>
                  </a:rPr>
                </a:br>
                <a:r>
                  <a:rPr lang="en-US" sz="1400" b="1" kern="0" dirty="0">
                    <a:solidFill>
                      <a:srgbClr val="000000"/>
                    </a:solidFill>
                    <a:latin typeface="Arial" pitchFamily="34" charset="0"/>
                    <a:ea typeface="Arial Unicode MS" pitchFamily="34" charset="-128"/>
                    <a:cs typeface="Arial" pitchFamily="34" charset="0"/>
                  </a:rPr>
                  <a:t>Personal Data</a:t>
                </a:r>
              </a:p>
            </p:txBody>
          </p:sp>
          <p:sp>
            <p:nvSpPr>
              <p:cNvPr id="109" name="Arc 108"/>
              <p:cNvSpPr/>
              <p:nvPr/>
            </p:nvSpPr>
            <p:spPr>
              <a:xfrm rot="17757616">
                <a:off x="3854105" y="1840497"/>
                <a:ext cx="4487052" cy="4487052"/>
              </a:xfrm>
              <a:prstGeom prst="arc">
                <a:avLst>
                  <a:gd name="adj1" fmla="val 20496512"/>
                  <a:gd name="adj2" fmla="val 20346892"/>
                </a:avLst>
              </a:prstGeom>
              <a:ln w="254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1088449">
                  <a:defRPr/>
                </a:pPr>
                <a:endParaRPr lang="en-US" sz="2099" dirty="0">
                  <a:solidFill>
                    <a:srgbClr val="000000"/>
                  </a:solidFill>
                  <a:latin typeface="Arial"/>
                </a:endParaRPr>
              </a:p>
            </p:txBody>
          </p:sp>
          <p:pic>
            <p:nvPicPr>
              <p:cNvPr id="45" name="Grafik 4">
                <a:extLst>
                  <a:ext uri="{FF2B5EF4-FFF2-40B4-BE49-F238E27FC236}">
                    <a16:creationId xmlns:a16="http://schemas.microsoft.com/office/drawing/2014/main" id="{380A41D4-FD6A-FB44-8008-C5838352A4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57100" y="3457758"/>
                <a:ext cx="639913" cy="639913"/>
              </a:xfrm>
              <a:prstGeom prst="rect">
                <a:avLst/>
              </a:prstGeom>
            </p:spPr>
          </p:pic>
          <p:pic>
            <p:nvPicPr>
              <p:cNvPr id="4" name="Picture 3">
                <a:extLst>
                  <a:ext uri="{FF2B5EF4-FFF2-40B4-BE49-F238E27FC236}">
                    <a16:creationId xmlns:a16="http://schemas.microsoft.com/office/drawing/2014/main" id="{B97D4A0E-5316-1643-BCE7-47302FF11E47}"/>
                  </a:ext>
                </a:extLst>
              </p:cNvPr>
              <p:cNvPicPr>
                <a:picLocks noChangeAspect="1"/>
              </p:cNvPicPr>
              <p:nvPr/>
            </p:nvPicPr>
            <p:blipFill>
              <a:blip r:embed="rId5"/>
              <a:stretch>
                <a:fillRect/>
              </a:stretch>
            </p:blipFill>
            <p:spPr>
              <a:xfrm>
                <a:off x="5074163" y="4948673"/>
                <a:ext cx="639913" cy="639913"/>
              </a:xfrm>
              <a:prstGeom prst="rect">
                <a:avLst/>
              </a:prstGeom>
            </p:spPr>
          </p:pic>
          <p:pic>
            <p:nvPicPr>
              <p:cNvPr id="8" name="Picture 7">
                <a:extLst>
                  <a:ext uri="{FF2B5EF4-FFF2-40B4-BE49-F238E27FC236}">
                    <a16:creationId xmlns:a16="http://schemas.microsoft.com/office/drawing/2014/main" id="{D776C8D4-6B82-F040-B257-81B22564A0E7}"/>
                  </a:ext>
                </a:extLst>
              </p:cNvPr>
              <p:cNvPicPr>
                <a:picLocks noChangeAspect="1"/>
              </p:cNvPicPr>
              <p:nvPr/>
            </p:nvPicPr>
            <p:blipFill>
              <a:blip r:embed="rId6"/>
              <a:stretch>
                <a:fillRect/>
              </a:stretch>
            </p:blipFill>
            <p:spPr>
              <a:xfrm>
                <a:off x="4076571" y="3402834"/>
                <a:ext cx="639913" cy="639913"/>
              </a:xfrm>
              <a:prstGeom prst="rect">
                <a:avLst/>
              </a:prstGeom>
            </p:spPr>
          </p:pic>
          <p:pic>
            <p:nvPicPr>
              <p:cNvPr id="10" name="Picture 9">
                <a:extLst>
                  <a:ext uri="{FF2B5EF4-FFF2-40B4-BE49-F238E27FC236}">
                    <a16:creationId xmlns:a16="http://schemas.microsoft.com/office/drawing/2014/main" id="{C1408C2D-0D39-7B41-8D3D-C9044B23E0CE}"/>
                  </a:ext>
                </a:extLst>
              </p:cNvPr>
              <p:cNvPicPr>
                <a:picLocks noChangeAspect="1"/>
              </p:cNvPicPr>
              <p:nvPr/>
            </p:nvPicPr>
            <p:blipFill>
              <a:blip r:embed="rId7"/>
              <a:stretch>
                <a:fillRect/>
              </a:stretch>
            </p:blipFill>
            <p:spPr>
              <a:xfrm>
                <a:off x="5047953" y="2197918"/>
                <a:ext cx="639913" cy="639913"/>
              </a:xfrm>
              <a:prstGeom prst="rect">
                <a:avLst/>
              </a:prstGeom>
            </p:spPr>
          </p:pic>
          <p:pic>
            <p:nvPicPr>
              <p:cNvPr id="37" name="Picture 36">
                <a:extLst>
                  <a:ext uri="{FF2B5EF4-FFF2-40B4-BE49-F238E27FC236}">
                    <a16:creationId xmlns:a16="http://schemas.microsoft.com/office/drawing/2014/main" id="{2D921D60-AEC7-4547-A914-ADAF7138CA44}"/>
                  </a:ext>
                </a:extLst>
              </p:cNvPr>
              <p:cNvPicPr>
                <a:picLocks noChangeAspect="1"/>
              </p:cNvPicPr>
              <p:nvPr/>
            </p:nvPicPr>
            <p:blipFill>
              <a:blip r:embed="rId8"/>
              <a:stretch>
                <a:fillRect/>
              </a:stretch>
            </p:blipFill>
            <p:spPr>
              <a:xfrm>
                <a:off x="6283887" y="2134814"/>
                <a:ext cx="731330" cy="731330"/>
              </a:xfrm>
              <a:prstGeom prst="rect">
                <a:avLst/>
              </a:prstGeom>
            </p:spPr>
          </p:pic>
          <p:pic>
            <p:nvPicPr>
              <p:cNvPr id="38" name="Picture 37">
                <a:extLst>
                  <a:ext uri="{FF2B5EF4-FFF2-40B4-BE49-F238E27FC236}">
                    <a16:creationId xmlns:a16="http://schemas.microsoft.com/office/drawing/2014/main" id="{CED19462-77CB-9344-8B81-7F98984B769B}"/>
                  </a:ext>
                </a:extLst>
              </p:cNvPr>
              <p:cNvPicPr>
                <a:picLocks noChangeAspect="1"/>
              </p:cNvPicPr>
              <p:nvPr/>
            </p:nvPicPr>
            <p:blipFill>
              <a:blip r:embed="rId9"/>
              <a:stretch>
                <a:fillRect/>
              </a:stretch>
            </p:blipFill>
            <p:spPr>
              <a:xfrm>
                <a:off x="6392100" y="4882831"/>
                <a:ext cx="731330" cy="731330"/>
              </a:xfrm>
              <a:prstGeom prst="rect">
                <a:avLst/>
              </a:prstGeom>
            </p:spPr>
          </p:pic>
        </p:grpSp>
      </p:grpSp>
      <p:sp>
        <p:nvSpPr>
          <p:cNvPr id="46" name="Title 1">
            <a:extLst>
              <a:ext uri="{FF2B5EF4-FFF2-40B4-BE49-F238E27FC236}">
                <a16:creationId xmlns:a16="http://schemas.microsoft.com/office/drawing/2014/main" id="{2C473CE6-DFCE-2C43-9DBE-BEC91CF9C5CD}"/>
              </a:ext>
            </a:extLst>
          </p:cNvPr>
          <p:cNvSpPr>
            <a:spLocks noGrp="1"/>
          </p:cNvSpPr>
          <p:nvPr>
            <p:ph type="title"/>
          </p:nvPr>
        </p:nvSpPr>
        <p:spPr/>
        <p:txBody>
          <a:bodyPr/>
          <a:lstStyle/>
          <a:p>
            <a:r>
              <a:rPr lang="en-US" dirty="0"/>
              <a:t>SAP SuccessFactors Data Protection and Privacy (DPP) Features</a:t>
            </a:r>
            <a:br>
              <a:rPr lang="en-US" dirty="0"/>
            </a:br>
            <a:r>
              <a:rPr lang="en-US" sz="1600" b="0" i="1" dirty="0">
                <a:solidFill>
                  <a:schemeClr val="tx2">
                    <a:lumMod val="50000"/>
                  </a:schemeClr>
                </a:solidFill>
              </a:rPr>
              <a:t>All SAP products and cloud solutions processing personal data implement </a:t>
            </a:r>
            <a:r>
              <a:rPr lang="en-US" sz="1600" i="1" dirty="0">
                <a:solidFill>
                  <a:schemeClr val="tx2">
                    <a:lumMod val="50000"/>
                  </a:schemeClr>
                </a:solidFill>
              </a:rPr>
              <a:t>privacy by design and by default</a:t>
            </a:r>
            <a:r>
              <a:rPr lang="en-US" sz="1600" b="0" i="1" dirty="0">
                <a:solidFill>
                  <a:schemeClr val="tx2">
                    <a:lumMod val="50000"/>
                  </a:schemeClr>
                </a:solidFill>
              </a:rPr>
              <a:t> and provide enhanced, optimized, and simplified Data Protection and Privacy features</a:t>
            </a:r>
            <a:endParaRPr lang="en-US" b="0" dirty="0"/>
          </a:p>
        </p:txBody>
      </p:sp>
      <p:sp>
        <p:nvSpPr>
          <p:cNvPr id="7" name="TextBox 6">
            <a:extLst>
              <a:ext uri="{FF2B5EF4-FFF2-40B4-BE49-F238E27FC236}">
                <a16:creationId xmlns:a16="http://schemas.microsoft.com/office/drawing/2014/main" id="{0B6EE2BF-5BA6-C745-98A8-9A6B46B6AEB1}"/>
              </a:ext>
            </a:extLst>
          </p:cNvPr>
          <p:cNvSpPr txBox="1"/>
          <p:nvPr/>
        </p:nvSpPr>
        <p:spPr>
          <a:xfrm>
            <a:off x="503999" y="1741714"/>
            <a:ext cx="6607657" cy="460126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b="1" dirty="0">
                <a:solidFill>
                  <a:schemeClr val="accent1"/>
                </a:solidFill>
              </a:rPr>
              <a:t>Data Purge</a:t>
            </a:r>
            <a:br>
              <a:rPr lang="en-US" sz="1400" b="1" dirty="0"/>
            </a:br>
            <a:r>
              <a:rPr lang="en-US" sz="1400" dirty="0">
                <a:solidFill>
                  <a:srgbClr val="000000"/>
                </a:solidFill>
                <a:cs typeface="Arial" panose="020B0604020202020204" pitchFamily="34" charset="0"/>
              </a:rPr>
              <a:t>Configure Data Retention Rules, and permanently delete personal data from SuccessFactors applications</a:t>
            </a:r>
            <a:endParaRPr lang="en-US" sz="1400" dirty="0"/>
          </a:p>
          <a:p>
            <a:pPr fontAlgn="base">
              <a:spcBef>
                <a:spcPct val="50000"/>
              </a:spcBef>
              <a:spcAft>
                <a:spcPct val="0"/>
              </a:spcAft>
              <a:buClr>
                <a:srgbClr val="F0AB00"/>
              </a:buClr>
              <a:buSzPct val="80000"/>
            </a:pPr>
            <a:r>
              <a:rPr lang="en-US" sz="1400" b="1" dirty="0">
                <a:solidFill>
                  <a:schemeClr val="accent1"/>
                </a:solidFill>
              </a:rPr>
              <a:t>Data Blocking</a:t>
            </a:r>
            <a:br>
              <a:rPr lang="en-US" sz="1400" b="1" dirty="0"/>
            </a:br>
            <a:r>
              <a:rPr lang="en-US" sz="1400" dirty="0">
                <a:solidFill>
                  <a:srgbClr val="000000"/>
                </a:solidFill>
                <a:cs typeface="Arial" panose="020B0604020202020204" pitchFamily="34" charset="0"/>
              </a:rPr>
              <a:t>Limit access, </a:t>
            </a:r>
            <a:r>
              <a:rPr lang="en-US" sz="1400" dirty="0">
                <a:cs typeface="Arial" panose="020B0604020202020204" pitchFamily="34" charset="0"/>
              </a:rPr>
              <a:t>e.g. </a:t>
            </a:r>
            <a:r>
              <a:rPr lang="en-US" sz="1400" dirty="0">
                <a:solidFill>
                  <a:srgbClr val="000000"/>
                </a:solidFill>
                <a:cs typeface="Arial" panose="020B0604020202020204" pitchFamily="34" charset="0"/>
              </a:rPr>
              <a:t>to historical data within Employee Central and Reporting</a:t>
            </a:r>
            <a:endParaRPr lang="en-US" sz="1400" dirty="0"/>
          </a:p>
          <a:p>
            <a:pPr fontAlgn="base">
              <a:spcBef>
                <a:spcPct val="50000"/>
              </a:spcBef>
              <a:spcAft>
                <a:spcPct val="0"/>
              </a:spcAft>
              <a:buClr>
                <a:srgbClr val="F0AB00"/>
              </a:buClr>
              <a:buSzPct val="80000"/>
            </a:pPr>
            <a:r>
              <a:rPr lang="en-US" sz="1400" b="1" dirty="0">
                <a:solidFill>
                  <a:schemeClr val="accent1"/>
                </a:solidFill>
              </a:rPr>
              <a:t>Consent</a:t>
            </a:r>
            <a:br>
              <a:rPr lang="en-US" sz="1400" b="1" dirty="0"/>
            </a:br>
            <a:r>
              <a:rPr lang="en-US" sz="1400" dirty="0"/>
              <a:t>Configure and manage consent statements as well as their acceptance where needed</a:t>
            </a:r>
          </a:p>
          <a:p>
            <a:pPr fontAlgn="base">
              <a:spcBef>
                <a:spcPct val="50000"/>
              </a:spcBef>
              <a:spcAft>
                <a:spcPct val="0"/>
              </a:spcAft>
              <a:buClr>
                <a:srgbClr val="F0AB00"/>
              </a:buClr>
              <a:buSzPct val="80000"/>
            </a:pPr>
            <a:r>
              <a:rPr lang="en-US" sz="1400" b="1" dirty="0">
                <a:solidFill>
                  <a:schemeClr val="accent1"/>
                </a:solidFill>
              </a:rPr>
              <a:t>Data Subject Info Reporting</a:t>
            </a:r>
            <a:br>
              <a:rPr lang="en-US" sz="1400" b="1" dirty="0"/>
            </a:br>
            <a:r>
              <a:rPr lang="en-US" sz="1400" dirty="0">
                <a:solidFill>
                  <a:srgbClr val="000000"/>
                </a:solidFill>
                <a:cs typeface="Arial" panose="020B0604020202020204" pitchFamily="34" charset="0"/>
              </a:rPr>
              <a:t>Generate a Data Subject Report containing all the data subject’s personal data available in SuccessFactors applications</a:t>
            </a:r>
          </a:p>
          <a:p>
            <a:pPr fontAlgn="base">
              <a:spcBef>
                <a:spcPct val="50000"/>
              </a:spcBef>
              <a:spcAft>
                <a:spcPct val="0"/>
              </a:spcAft>
              <a:buClr>
                <a:srgbClr val="F0AB00"/>
              </a:buClr>
              <a:buSzPct val="80000"/>
            </a:pPr>
            <a:r>
              <a:rPr lang="en-US" sz="1400" b="1" dirty="0">
                <a:solidFill>
                  <a:schemeClr val="accent1"/>
                </a:solidFill>
              </a:rPr>
              <a:t>Change Audit:</a:t>
            </a:r>
            <a:br>
              <a:rPr lang="en-US" sz="1400" b="1" dirty="0">
                <a:solidFill>
                  <a:schemeClr val="accent1"/>
                </a:solidFill>
              </a:rPr>
            </a:br>
            <a:r>
              <a:rPr lang="en-US" sz="1400" dirty="0">
                <a:solidFill>
                  <a:srgbClr val="000000"/>
                </a:solidFill>
                <a:cs typeface="Arial" panose="020B0604020202020204" pitchFamily="34" charset="0"/>
              </a:rPr>
              <a:t>Manage, record and report on personal data changes across most SuccessFactors applications – </a:t>
            </a:r>
            <a:r>
              <a:rPr lang="en-US" sz="1200" i="1" dirty="0">
                <a:solidFill>
                  <a:srgbClr val="000000"/>
                </a:solidFill>
                <a:cs typeface="Arial" panose="020B0604020202020204" pitchFamily="34" charset="0"/>
              </a:rPr>
              <a:t>See next slide for special considerations</a:t>
            </a:r>
            <a:br>
              <a:rPr lang="en-US" sz="1400" b="1" dirty="0">
                <a:solidFill>
                  <a:schemeClr val="accent1"/>
                </a:solidFill>
              </a:rPr>
            </a:br>
            <a:br>
              <a:rPr lang="en-US" sz="1400" b="1" dirty="0">
                <a:solidFill>
                  <a:schemeClr val="accent1"/>
                </a:solidFill>
              </a:rPr>
            </a:br>
            <a:r>
              <a:rPr lang="en-US" sz="1400" b="1" dirty="0">
                <a:solidFill>
                  <a:schemeClr val="accent1"/>
                </a:solidFill>
              </a:rPr>
              <a:t>Read Audit:</a:t>
            </a:r>
            <a:br>
              <a:rPr lang="en-US" sz="1400" b="1" dirty="0">
                <a:solidFill>
                  <a:schemeClr val="accent1"/>
                </a:solidFill>
              </a:rPr>
            </a:br>
            <a:r>
              <a:rPr lang="en-US" sz="1400" dirty="0">
                <a:solidFill>
                  <a:srgbClr val="000000"/>
                </a:solidFill>
                <a:cs typeface="Arial" panose="020B0604020202020204" pitchFamily="34" charset="0"/>
              </a:rPr>
              <a:t>Configure sensitive personal data fields </a:t>
            </a:r>
            <a:r>
              <a:rPr lang="en-US" sz="1200" i="1" dirty="0">
                <a:solidFill>
                  <a:srgbClr val="000000"/>
                </a:solidFill>
                <a:cs typeface="Arial" panose="020B0604020202020204" pitchFamily="34" charset="0"/>
              </a:rPr>
              <a:t>– available now</a:t>
            </a:r>
            <a:endParaRPr lang="en-US" sz="1400" i="1" dirty="0">
              <a:solidFill>
                <a:srgbClr val="000000"/>
              </a:solidFill>
              <a:cs typeface="Arial" panose="020B0604020202020204" pitchFamily="34" charset="0"/>
            </a:endParaRPr>
          </a:p>
          <a:p>
            <a:pPr fontAlgn="base">
              <a:spcBef>
                <a:spcPct val="50000"/>
              </a:spcBef>
              <a:spcAft>
                <a:spcPct val="0"/>
              </a:spcAft>
              <a:buClr>
                <a:srgbClr val="F0AB00"/>
              </a:buClr>
              <a:buSzPct val="80000"/>
            </a:pPr>
            <a:r>
              <a:rPr lang="en-US" sz="1400" dirty="0">
                <a:solidFill>
                  <a:srgbClr val="000000"/>
                </a:solidFill>
                <a:cs typeface="Arial" panose="020B0604020202020204" pitchFamily="34" charset="0"/>
              </a:rPr>
              <a:t>Manage, record and report on access to sensitive personal data across applications </a:t>
            </a:r>
            <a:r>
              <a:rPr lang="en-US" sz="1200" i="1" dirty="0">
                <a:solidFill>
                  <a:srgbClr val="000000"/>
                </a:solidFill>
                <a:cs typeface="Arial" panose="020B0604020202020204" pitchFamily="34" charset="0"/>
              </a:rPr>
              <a:t>– coming soon. See following slide for more information</a:t>
            </a:r>
            <a:endParaRPr lang="en-US" sz="1400" i="1" dirty="0">
              <a:solidFill>
                <a:srgbClr val="000000"/>
              </a:solidFill>
              <a:cs typeface="Arial" panose="020B0604020202020204" pitchFamily="34" charset="0"/>
            </a:endParaRPr>
          </a:p>
        </p:txBody>
      </p:sp>
    </p:spTree>
    <p:custDataLst>
      <p:tags r:id="rId1"/>
    </p:custDataLst>
    <p:extLst>
      <p:ext uri="{BB962C8B-B14F-4D97-AF65-F5344CB8AC3E}">
        <p14:creationId xmlns:p14="http://schemas.microsoft.com/office/powerpoint/2010/main" val="42275804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SAP SuccessFactors Data Protection and Privacy Features</a:t>
            </a:r>
            <a:br>
              <a:rPr lang="en-US" sz="2800" dirty="0"/>
            </a:br>
            <a:r>
              <a:rPr lang="en-US" dirty="0">
                <a:solidFill>
                  <a:schemeClr val="accent1"/>
                </a:solidFill>
              </a:rPr>
              <a:t>Summary by Product Area </a:t>
            </a:r>
            <a:endParaRPr lang="en-US" sz="2800" dirty="0">
              <a:solidFill>
                <a:schemeClr val="accent1"/>
              </a:solidFill>
            </a:endParaRPr>
          </a:p>
        </p:txBody>
      </p:sp>
      <p:graphicFrame>
        <p:nvGraphicFramePr>
          <p:cNvPr id="3" name="Table 2"/>
          <p:cNvGraphicFramePr>
            <a:graphicFrameLocks noGrp="1"/>
          </p:cNvGraphicFramePr>
          <p:nvPr>
            <p:extLst/>
          </p:nvPr>
        </p:nvGraphicFramePr>
        <p:xfrm>
          <a:off x="504001" y="1646846"/>
          <a:ext cx="10145686" cy="3382352"/>
        </p:xfrm>
        <a:graphic>
          <a:graphicData uri="http://schemas.openxmlformats.org/drawingml/2006/table">
            <a:tbl>
              <a:tblPr/>
              <a:tblGrid>
                <a:gridCol w="2071909">
                  <a:extLst>
                    <a:ext uri="{9D8B030D-6E8A-4147-A177-3AD203B41FA5}">
                      <a16:colId xmlns:a16="http://schemas.microsoft.com/office/drawing/2014/main" val="20000"/>
                    </a:ext>
                  </a:extLst>
                </a:gridCol>
                <a:gridCol w="832241">
                  <a:extLst>
                    <a:ext uri="{9D8B030D-6E8A-4147-A177-3AD203B41FA5}">
                      <a16:colId xmlns:a16="http://schemas.microsoft.com/office/drawing/2014/main" val="20001"/>
                    </a:ext>
                  </a:extLst>
                </a:gridCol>
                <a:gridCol w="680943">
                  <a:extLst>
                    <a:ext uri="{9D8B030D-6E8A-4147-A177-3AD203B41FA5}">
                      <a16:colId xmlns:a16="http://schemas.microsoft.com/office/drawing/2014/main" val="20002"/>
                    </a:ext>
                  </a:extLst>
                </a:gridCol>
                <a:gridCol w="641368">
                  <a:extLst>
                    <a:ext uri="{9D8B030D-6E8A-4147-A177-3AD203B41FA5}">
                      <a16:colId xmlns:a16="http://schemas.microsoft.com/office/drawing/2014/main" val="20003"/>
                    </a:ext>
                  </a:extLst>
                </a:gridCol>
                <a:gridCol w="624454">
                  <a:extLst>
                    <a:ext uri="{9D8B030D-6E8A-4147-A177-3AD203B41FA5}">
                      <a16:colId xmlns:a16="http://schemas.microsoft.com/office/drawing/2014/main" val="20004"/>
                    </a:ext>
                  </a:extLst>
                </a:gridCol>
                <a:gridCol w="727362">
                  <a:extLst>
                    <a:ext uri="{9D8B030D-6E8A-4147-A177-3AD203B41FA5}">
                      <a16:colId xmlns:a16="http://schemas.microsoft.com/office/drawing/2014/main" val="20005"/>
                    </a:ext>
                  </a:extLst>
                </a:gridCol>
                <a:gridCol w="770148">
                  <a:extLst>
                    <a:ext uri="{9D8B030D-6E8A-4147-A177-3AD203B41FA5}">
                      <a16:colId xmlns:a16="http://schemas.microsoft.com/office/drawing/2014/main" val="20006"/>
                    </a:ext>
                  </a:extLst>
                </a:gridCol>
                <a:gridCol w="854643">
                  <a:extLst>
                    <a:ext uri="{9D8B030D-6E8A-4147-A177-3AD203B41FA5}">
                      <a16:colId xmlns:a16="http://schemas.microsoft.com/office/drawing/2014/main" val="20008"/>
                    </a:ext>
                  </a:extLst>
                </a:gridCol>
                <a:gridCol w="723596">
                  <a:extLst>
                    <a:ext uri="{9D8B030D-6E8A-4147-A177-3AD203B41FA5}">
                      <a16:colId xmlns:a16="http://schemas.microsoft.com/office/drawing/2014/main" val="20009"/>
                    </a:ext>
                  </a:extLst>
                </a:gridCol>
                <a:gridCol w="674259">
                  <a:extLst>
                    <a:ext uri="{9D8B030D-6E8A-4147-A177-3AD203B41FA5}">
                      <a16:colId xmlns:a16="http://schemas.microsoft.com/office/drawing/2014/main" val="20010"/>
                    </a:ext>
                  </a:extLst>
                </a:gridCol>
                <a:gridCol w="863917">
                  <a:extLst>
                    <a:ext uri="{9D8B030D-6E8A-4147-A177-3AD203B41FA5}">
                      <a16:colId xmlns:a16="http://schemas.microsoft.com/office/drawing/2014/main" val="20011"/>
                    </a:ext>
                  </a:extLst>
                </a:gridCol>
                <a:gridCol w="680846">
                  <a:extLst>
                    <a:ext uri="{9D8B030D-6E8A-4147-A177-3AD203B41FA5}">
                      <a16:colId xmlns:a16="http://schemas.microsoft.com/office/drawing/2014/main" val="20012"/>
                    </a:ext>
                  </a:extLst>
                </a:gridCol>
              </a:tblGrid>
              <a:tr h="681226">
                <a:tc>
                  <a:txBody>
                    <a:bodyPr/>
                    <a:lstStyle/>
                    <a:p>
                      <a:pPr algn="ctr" fontAlgn="t"/>
                      <a:r>
                        <a:rPr lang="en-US" sz="1700" b="1" i="0" u="none" strike="noStrike">
                          <a:solidFill>
                            <a:schemeClr val="bg1"/>
                          </a:solidFill>
                          <a:effectLst/>
                          <a:latin typeface="Calibri" panose="020F0502020204030204" pitchFamily="34" charset="0"/>
                        </a:rPr>
                        <a:t>Feature</a:t>
                      </a:r>
                    </a:p>
                  </a:txBody>
                  <a:tcPr marL="4761" marR="4761" marT="47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t"/>
                      <a:r>
                        <a:rPr lang="en-US" sz="1100" b="1" i="0" u="none" strike="noStrike" dirty="0">
                          <a:solidFill>
                            <a:schemeClr val="bg1"/>
                          </a:solidFill>
                          <a:effectLst/>
                          <a:latin typeface="Calibri" panose="020F0502020204030204" pitchFamily="34" charset="0"/>
                        </a:rPr>
                        <a:t>Talent</a:t>
                      </a:r>
                      <a:br>
                        <a:rPr lang="en-US" sz="1100" b="1" i="0" u="none" strike="noStrike" dirty="0">
                          <a:solidFill>
                            <a:schemeClr val="bg1"/>
                          </a:solidFill>
                          <a:effectLst/>
                          <a:latin typeface="Calibri" panose="020F0502020204030204" pitchFamily="34" charset="0"/>
                        </a:rPr>
                      </a:br>
                      <a:r>
                        <a:rPr lang="en-US" sz="1100" b="1" i="0" u="none" strike="noStrike" dirty="0">
                          <a:solidFill>
                            <a:schemeClr val="bg1"/>
                          </a:solidFill>
                          <a:effectLst/>
                          <a:latin typeface="Calibri" panose="020F0502020204030204" pitchFamily="34" charset="0"/>
                        </a:rPr>
                        <a:t>Management</a:t>
                      </a:r>
                    </a:p>
                  </a:txBody>
                  <a:tcPr marL="4761" marR="4761" marT="47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t"/>
                      <a:r>
                        <a:rPr lang="en-US" sz="1100" b="1" i="0" u="none" strike="noStrike" dirty="0">
                          <a:solidFill>
                            <a:schemeClr val="bg1"/>
                          </a:solidFill>
                          <a:effectLst/>
                          <a:latin typeface="Calibri" panose="020F0502020204030204" pitchFamily="34" charset="0"/>
                        </a:rPr>
                        <a:t>Employee</a:t>
                      </a:r>
                      <a:br>
                        <a:rPr lang="en-US" sz="1100" b="1" i="0" u="none" strike="noStrike" dirty="0">
                          <a:solidFill>
                            <a:schemeClr val="bg1"/>
                          </a:solidFill>
                          <a:effectLst/>
                          <a:latin typeface="Calibri" panose="020F0502020204030204" pitchFamily="34" charset="0"/>
                        </a:rPr>
                      </a:br>
                      <a:r>
                        <a:rPr lang="en-US" sz="1100" b="1" i="0" u="none" strike="noStrike" dirty="0">
                          <a:solidFill>
                            <a:schemeClr val="bg1"/>
                          </a:solidFill>
                          <a:effectLst/>
                          <a:latin typeface="Calibri" panose="020F0502020204030204" pitchFamily="34" charset="0"/>
                        </a:rPr>
                        <a:t>Central </a:t>
                      </a:r>
                    </a:p>
                  </a:txBody>
                  <a:tcPr marL="4761" marR="4761" marT="47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t"/>
                      <a:r>
                        <a:rPr lang="en-US" sz="1100" b="1" i="0" u="none" strike="noStrike">
                          <a:solidFill>
                            <a:schemeClr val="bg1"/>
                          </a:solidFill>
                          <a:effectLst/>
                          <a:latin typeface="Calibri" panose="020F0502020204030204" pitchFamily="34" charset="0"/>
                        </a:rPr>
                        <a:t>Employee</a:t>
                      </a:r>
                      <a:br>
                        <a:rPr lang="en-US" sz="1100" b="1" i="0" u="none" strike="noStrike">
                          <a:solidFill>
                            <a:schemeClr val="bg1"/>
                          </a:solidFill>
                          <a:effectLst/>
                          <a:latin typeface="Calibri" panose="020F0502020204030204" pitchFamily="34" charset="0"/>
                        </a:rPr>
                      </a:br>
                      <a:r>
                        <a:rPr lang="en-US" sz="1100" b="1" i="0" u="none" strike="noStrike">
                          <a:solidFill>
                            <a:schemeClr val="bg1"/>
                          </a:solidFill>
                          <a:effectLst/>
                          <a:latin typeface="Calibri" panose="020F0502020204030204" pitchFamily="34" charset="0"/>
                        </a:rPr>
                        <a:t>Central</a:t>
                      </a:r>
                      <a:br>
                        <a:rPr lang="en-US" sz="1100" b="1" i="0" u="none" strike="noStrike">
                          <a:solidFill>
                            <a:schemeClr val="bg1"/>
                          </a:solidFill>
                          <a:effectLst/>
                          <a:latin typeface="Calibri" panose="020F0502020204030204" pitchFamily="34" charset="0"/>
                        </a:rPr>
                      </a:br>
                      <a:r>
                        <a:rPr lang="en-US" sz="1100" b="1" i="0" u="none" strike="noStrike">
                          <a:solidFill>
                            <a:schemeClr val="bg1"/>
                          </a:solidFill>
                          <a:effectLst/>
                          <a:latin typeface="Calibri" panose="020F0502020204030204" pitchFamily="34" charset="0"/>
                        </a:rPr>
                        <a:t>Payroll</a:t>
                      </a:r>
                    </a:p>
                  </a:txBody>
                  <a:tcPr marL="4761" marR="4761" marT="47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t"/>
                      <a:r>
                        <a:rPr lang="en-US" sz="1100" b="1" i="0" u="none" strike="noStrike">
                          <a:solidFill>
                            <a:schemeClr val="bg1"/>
                          </a:solidFill>
                          <a:effectLst/>
                          <a:latin typeface="Calibri" panose="020F0502020204030204" pitchFamily="34" charset="0"/>
                        </a:rPr>
                        <a:t>Platform </a:t>
                      </a:r>
                      <a:endParaRPr lang="en-US" sz="1100" b="1" i="0" u="none" strike="noStrike" dirty="0">
                        <a:solidFill>
                          <a:schemeClr val="bg1"/>
                        </a:solidFill>
                        <a:effectLst/>
                        <a:latin typeface="Calibri" panose="020F0502020204030204" pitchFamily="34" charset="0"/>
                      </a:endParaRPr>
                    </a:p>
                  </a:txBody>
                  <a:tcPr marL="4761" marR="4761" marT="47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t"/>
                      <a:r>
                        <a:rPr lang="en-US" sz="1100" b="1" i="0" u="none" strike="noStrike">
                          <a:solidFill>
                            <a:schemeClr val="bg1"/>
                          </a:solidFill>
                          <a:effectLst/>
                          <a:latin typeface="Calibri" panose="020F0502020204030204" pitchFamily="34" charset="0"/>
                        </a:rPr>
                        <a:t>Learning</a:t>
                      </a:r>
                    </a:p>
                  </a:txBody>
                  <a:tcPr marL="4761" marR="4761" marT="47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t"/>
                      <a:r>
                        <a:rPr lang="en-US" sz="1100" b="1" i="0" u="none" strike="noStrike">
                          <a:solidFill>
                            <a:schemeClr val="bg1"/>
                          </a:solidFill>
                          <a:effectLst/>
                          <a:latin typeface="Calibri" panose="020F0502020204030204" pitchFamily="34" charset="0"/>
                        </a:rPr>
                        <a:t>Onboarding</a:t>
                      </a:r>
                    </a:p>
                  </a:txBody>
                  <a:tcPr marL="4761" marR="4761" marT="47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t"/>
                      <a:r>
                        <a:rPr lang="en-US" sz="1100" b="1" i="0" u="none" strike="noStrike">
                          <a:solidFill>
                            <a:schemeClr val="bg1"/>
                          </a:solidFill>
                          <a:effectLst/>
                          <a:latin typeface="Calibri" panose="020F0502020204030204" pitchFamily="34" charset="0"/>
                        </a:rPr>
                        <a:t>Recruiting</a:t>
                      </a:r>
                      <a:br>
                        <a:rPr lang="en-US" sz="1100" b="1" i="0" u="none" strike="noStrike">
                          <a:solidFill>
                            <a:schemeClr val="bg1"/>
                          </a:solidFill>
                          <a:effectLst/>
                          <a:latin typeface="Calibri" panose="020F0502020204030204" pitchFamily="34" charset="0"/>
                        </a:rPr>
                      </a:br>
                      <a:r>
                        <a:rPr lang="en-US" sz="1100" b="1" i="0" u="none" strike="noStrike">
                          <a:solidFill>
                            <a:schemeClr val="bg1"/>
                          </a:solidFill>
                          <a:effectLst/>
                          <a:latin typeface="Calibri" panose="020F0502020204030204" pitchFamily="34" charset="0"/>
                        </a:rPr>
                        <a:t>Management</a:t>
                      </a:r>
                    </a:p>
                  </a:txBody>
                  <a:tcPr marL="4761" marR="4761" marT="47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t"/>
                      <a:r>
                        <a:rPr lang="en-US" sz="1100" b="1" i="0" u="none" strike="noStrike">
                          <a:solidFill>
                            <a:schemeClr val="bg1"/>
                          </a:solidFill>
                          <a:effectLst/>
                          <a:latin typeface="Calibri" panose="020F0502020204030204" pitchFamily="34" charset="0"/>
                        </a:rPr>
                        <a:t>Recruiting</a:t>
                      </a:r>
                      <a:br>
                        <a:rPr lang="en-US" sz="1100" b="1" i="0" u="none" strike="noStrike">
                          <a:solidFill>
                            <a:schemeClr val="bg1"/>
                          </a:solidFill>
                          <a:effectLst/>
                          <a:latin typeface="Calibri" panose="020F0502020204030204" pitchFamily="34" charset="0"/>
                        </a:rPr>
                      </a:br>
                      <a:r>
                        <a:rPr lang="en-US" sz="1100" b="1" i="0" u="none" strike="noStrike">
                          <a:solidFill>
                            <a:schemeClr val="bg1"/>
                          </a:solidFill>
                          <a:effectLst/>
                          <a:latin typeface="Calibri" panose="020F0502020204030204" pitchFamily="34" charset="0"/>
                        </a:rPr>
                        <a:t>Marketing</a:t>
                      </a:r>
                    </a:p>
                  </a:txBody>
                  <a:tcPr marL="4761" marR="4761" marT="47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t"/>
                      <a:r>
                        <a:rPr lang="en-US" sz="1100" b="1" i="0" u="none" strike="noStrike">
                          <a:solidFill>
                            <a:schemeClr val="bg1"/>
                          </a:solidFill>
                          <a:effectLst/>
                          <a:latin typeface="Calibri" panose="020F0502020204030204" pitchFamily="34" charset="0"/>
                        </a:rPr>
                        <a:t>Recruiting</a:t>
                      </a:r>
                      <a:br>
                        <a:rPr lang="en-US" sz="1100" b="1" i="0" u="none" strike="noStrike">
                          <a:solidFill>
                            <a:schemeClr val="bg1"/>
                          </a:solidFill>
                          <a:effectLst/>
                          <a:latin typeface="Calibri" panose="020F0502020204030204" pitchFamily="34" charset="0"/>
                        </a:rPr>
                      </a:br>
                      <a:r>
                        <a:rPr lang="en-US" sz="1100" b="1" i="0" u="none" strike="noStrike">
                          <a:solidFill>
                            <a:schemeClr val="bg1"/>
                          </a:solidFill>
                          <a:effectLst/>
                          <a:latin typeface="Calibri" panose="020F0502020204030204" pitchFamily="34" charset="0"/>
                        </a:rPr>
                        <a:t>Posting</a:t>
                      </a:r>
                    </a:p>
                  </a:txBody>
                  <a:tcPr marL="4761" marR="4761" marT="47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t"/>
                      <a:r>
                        <a:rPr lang="en-US" sz="1100" b="1" i="0" u="none" strike="noStrike">
                          <a:solidFill>
                            <a:schemeClr val="bg1"/>
                          </a:solidFill>
                          <a:effectLst/>
                          <a:latin typeface="Calibri" panose="020F0502020204030204" pitchFamily="34" charset="0"/>
                        </a:rPr>
                        <a:t>Reporting</a:t>
                      </a:r>
                    </a:p>
                  </a:txBody>
                  <a:tcPr marL="4761" marR="4761" marT="47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t"/>
                      <a:r>
                        <a:rPr lang="en-US" sz="1100" b="1" i="0" u="none" strike="noStrike">
                          <a:solidFill>
                            <a:schemeClr val="bg1"/>
                          </a:solidFill>
                          <a:effectLst/>
                          <a:latin typeface="Calibri" panose="020F0502020204030204" pitchFamily="34" charset="0"/>
                        </a:rPr>
                        <a:t>Workforce</a:t>
                      </a:r>
                      <a:br>
                        <a:rPr lang="en-US" sz="1100" b="1" i="0" u="none" strike="noStrike">
                          <a:solidFill>
                            <a:schemeClr val="bg1"/>
                          </a:solidFill>
                          <a:effectLst/>
                          <a:latin typeface="Calibri" panose="020F0502020204030204" pitchFamily="34" charset="0"/>
                        </a:rPr>
                      </a:br>
                      <a:r>
                        <a:rPr lang="en-US" sz="1100" b="1" i="0" u="none" strike="noStrike">
                          <a:solidFill>
                            <a:schemeClr val="bg1"/>
                          </a:solidFill>
                          <a:effectLst/>
                          <a:latin typeface="Calibri" panose="020F0502020204030204" pitchFamily="34" charset="0"/>
                        </a:rPr>
                        <a:t>Analytics</a:t>
                      </a:r>
                    </a:p>
                  </a:txBody>
                  <a:tcPr marL="4761" marR="4761" marT="4761"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480512">
                <a:tc>
                  <a:txBody>
                    <a:bodyPr/>
                    <a:lstStyle/>
                    <a:p>
                      <a:pPr algn="l" fontAlgn="ctr"/>
                      <a:r>
                        <a:rPr lang="en-US" sz="1600" b="0" i="0" u="none" strike="noStrike">
                          <a:solidFill>
                            <a:srgbClr val="000000"/>
                          </a:solidFill>
                          <a:effectLst/>
                          <a:latin typeface="Calibri" panose="020F0502020204030204" pitchFamily="34" charset="0"/>
                        </a:rPr>
                        <a:t>1. Change Audit</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171450" indent="-171450" algn="ctr" fontAlgn="ctr">
                        <a:buFont typeface="Wingdings" charset="2"/>
                        <a:buChar char="ü"/>
                      </a:pPr>
                      <a:r>
                        <a:rPr lang="en-US" sz="2400" b="1" i="0" u="none" strike="noStrike">
                          <a:solidFill>
                            <a:srgbClr val="000000"/>
                          </a:solidFill>
                          <a:effectLst/>
                          <a:latin typeface="Calibri" panose="020F0502020204030204" pitchFamily="34" charset="0"/>
                        </a:rPr>
                        <a:t> </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171450" indent="-171450" algn="ctr" fontAlgn="ctr">
                        <a:buFont typeface="Wingdings" charset="2"/>
                        <a:buChar char="ü"/>
                      </a:pPr>
                      <a:r>
                        <a:rPr lang="en-US" sz="2400" b="1" i="0" u="none" strike="noStrike">
                          <a:solidFill>
                            <a:srgbClr val="000000"/>
                          </a:solidFill>
                          <a:effectLst/>
                          <a:latin typeface="Calibri" panose="020F0502020204030204" pitchFamily="34" charset="0"/>
                        </a:rPr>
                        <a:t> </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171450" indent="-171450" algn="ctr" fontAlgn="ctr">
                        <a:buFont typeface="Wingdings" charset="2"/>
                        <a:buChar char="ü"/>
                      </a:pPr>
                      <a:r>
                        <a:rPr lang="en-US" sz="2400" b="1" i="0" u="none" strike="noStrike">
                          <a:solidFill>
                            <a:srgbClr val="000000"/>
                          </a:solidFill>
                          <a:effectLst/>
                          <a:latin typeface="Calibri" panose="020F0502020204030204" pitchFamily="34" charset="0"/>
                        </a:rPr>
                        <a:t> </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171450" indent="-171450" algn="ctr" fontAlgn="ctr">
                        <a:buFont typeface="Wingdings" charset="2"/>
                        <a:buChar char="ü"/>
                      </a:pPr>
                      <a:r>
                        <a:rPr lang="en-US" sz="2400" b="1" i="0" u="none" strike="noStrike">
                          <a:solidFill>
                            <a:srgbClr val="000000"/>
                          </a:solidFill>
                          <a:effectLst/>
                          <a:latin typeface="Calibri" panose="020F0502020204030204" pitchFamily="34" charset="0"/>
                        </a:rPr>
                        <a:t> </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171450" indent="-171450" algn="ctr" fontAlgn="ctr">
                        <a:buFont typeface="Wingdings" charset="2"/>
                        <a:buChar char="ü"/>
                      </a:pPr>
                      <a:r>
                        <a:rPr lang="en-US" sz="2400" b="1" i="0" u="none" strike="noStrike">
                          <a:solidFill>
                            <a:srgbClr val="000000"/>
                          </a:solidFill>
                          <a:effectLst/>
                          <a:latin typeface="Calibri" panose="020F0502020204030204" pitchFamily="34" charset="0"/>
                        </a:rPr>
                        <a:t> </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171450" indent="-171450" algn="ctr" fontAlgn="ctr">
                        <a:buFont typeface="Wingdings" charset="2"/>
                        <a:buChar char="ü"/>
                      </a:pPr>
                      <a:r>
                        <a:rPr lang="en-US" sz="2400" b="1" i="0" u="none" strike="noStrike">
                          <a:solidFill>
                            <a:srgbClr val="000000"/>
                          </a:solidFill>
                          <a:effectLst/>
                          <a:latin typeface="Calibri" panose="020F0502020204030204" pitchFamily="34" charset="0"/>
                        </a:rPr>
                        <a:t> </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171450" indent="-171450" algn="ctr" fontAlgn="ctr">
                        <a:buFont typeface="Wingdings" charset="2"/>
                        <a:buChar char="ü"/>
                      </a:pPr>
                      <a:r>
                        <a:rPr lang="en-US" sz="2400" b="1" i="0" u="none" strike="noStrike">
                          <a:solidFill>
                            <a:srgbClr val="000000"/>
                          </a:solidFill>
                          <a:effectLst/>
                          <a:latin typeface="Calibri" panose="020F0502020204030204" pitchFamily="34" charset="0"/>
                        </a:rPr>
                        <a:t> </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171450" indent="-171450" algn="ctr" fontAlgn="ctr">
                        <a:buFont typeface="Wingdings" charset="2"/>
                        <a:buChar char="ü"/>
                      </a:pPr>
                      <a:r>
                        <a:rPr lang="en-US" sz="2400" b="1" i="0" u="none" strike="noStrike">
                          <a:solidFill>
                            <a:srgbClr val="000000"/>
                          </a:solidFill>
                          <a:effectLst/>
                          <a:latin typeface="Calibri" panose="020F0502020204030204" pitchFamily="34" charset="0"/>
                        </a:rPr>
                        <a:t> </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171450" indent="-171450" algn="ctr" fontAlgn="ctr">
                        <a:buFont typeface="Wingdings" charset="2"/>
                        <a:buChar char="ü"/>
                      </a:pPr>
                      <a:r>
                        <a:rPr lang="en-US" sz="2400" b="1" i="0" u="none" strike="noStrike">
                          <a:solidFill>
                            <a:srgbClr val="000000"/>
                          </a:solidFill>
                          <a:effectLst/>
                          <a:latin typeface="Calibri" panose="020F0502020204030204" pitchFamily="34" charset="0"/>
                        </a:rPr>
                        <a:t> </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1" i="0" u="none" strike="noStrike">
                          <a:solidFill>
                            <a:srgbClr val="000000"/>
                          </a:solidFill>
                          <a:effectLst/>
                          <a:latin typeface="Calibri" panose="020F0502020204030204" pitchFamily="34" charset="0"/>
                        </a:rPr>
                        <a:t>N/A</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a:txBody>
                    <a:bodyPr/>
                    <a:lstStyle/>
                    <a:p>
                      <a:pPr algn="ctr" fontAlgn="ctr"/>
                      <a:r>
                        <a:rPr lang="en-US" sz="1100" b="1" i="0" u="none" strike="noStrike">
                          <a:solidFill>
                            <a:srgbClr val="000000"/>
                          </a:solidFill>
                          <a:effectLst/>
                          <a:latin typeface="Calibri" panose="020F0502020204030204" pitchFamily="34" charset="0"/>
                        </a:rPr>
                        <a:t>N/A</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extLst>
                  <a:ext uri="{0D108BD9-81ED-4DB2-BD59-A6C34878D82A}">
                    <a16:rowId xmlns:a16="http://schemas.microsoft.com/office/drawing/2014/main" val="10001"/>
                  </a:ext>
                </a:extLst>
              </a:tr>
              <a:tr h="480512">
                <a:tc>
                  <a:txBody>
                    <a:bodyPr/>
                    <a:lstStyle/>
                    <a:p>
                      <a:pPr algn="l" fontAlgn="ctr"/>
                      <a:r>
                        <a:rPr lang="en-US" sz="1600" b="0" i="0" u="none" strike="noStrike">
                          <a:solidFill>
                            <a:srgbClr val="000000"/>
                          </a:solidFill>
                          <a:effectLst/>
                          <a:latin typeface="Calibri" panose="020F0502020204030204" pitchFamily="34" charset="0"/>
                        </a:rPr>
                        <a:t>2. Read Audit</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Calibri" panose="020F0502020204030204" pitchFamily="34" charset="0"/>
                        </a:rPr>
                        <a:t>N/A</a:t>
                      </a:r>
                      <a:r>
                        <a:rPr lang="en-US" sz="1700" b="1" i="0" u="none" strike="noStrike" baseline="30000">
                          <a:solidFill>
                            <a:srgbClr val="000000"/>
                          </a:solidFill>
                          <a:effectLst/>
                          <a:latin typeface="Calibri" panose="020F0502020204030204" pitchFamily="34" charset="0"/>
                        </a:rPr>
                        <a:t>*</a:t>
                      </a:r>
                      <a:endParaRPr lang="en-US" sz="1100" b="1" i="0" u="none" strike="noStrike" baseline="30000">
                        <a:solidFill>
                          <a:srgbClr val="000000"/>
                        </a:solidFill>
                        <a:effectLst/>
                        <a:latin typeface="Calibri" panose="020F0502020204030204" pitchFamily="34" charset="0"/>
                      </a:endParaRP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marL="171450" indent="-171450" algn="ctr" fontAlgn="ctr">
                        <a:buFont typeface="Wingdings" charset="2"/>
                        <a:buChar char="ü"/>
                      </a:pPr>
                      <a:r>
                        <a:rPr lang="en-US" sz="2400" b="1" i="0" u="none" strike="noStrike">
                          <a:solidFill>
                            <a:srgbClr val="000000"/>
                          </a:solidFill>
                          <a:effectLst/>
                          <a:latin typeface="Calibri" panose="020F0502020204030204" pitchFamily="34" charset="0"/>
                        </a:rPr>
                        <a:t> </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171450" indent="-171450" algn="ctr" fontAlgn="ctr">
                        <a:buFont typeface="Wingdings" charset="2"/>
                        <a:buChar char="ü"/>
                      </a:pPr>
                      <a:r>
                        <a:rPr lang="en-US" sz="2400" b="1" i="0" u="none" strike="noStrike">
                          <a:solidFill>
                            <a:srgbClr val="000000"/>
                          </a:solidFill>
                          <a:effectLst/>
                          <a:latin typeface="Calibri" panose="020F0502020204030204" pitchFamily="34" charset="0"/>
                        </a:rPr>
                        <a:t> </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171450" indent="-171450" algn="ctr" fontAlgn="ctr">
                        <a:buFont typeface="Wingdings" charset="2"/>
                        <a:buChar char="ü"/>
                      </a:pPr>
                      <a:r>
                        <a:rPr lang="en-US" sz="2400" b="1" i="0" u="none" strike="noStrike">
                          <a:solidFill>
                            <a:srgbClr val="000000"/>
                          </a:solidFill>
                          <a:effectLst/>
                          <a:latin typeface="Calibri" panose="020F0502020204030204" pitchFamily="34" charset="0"/>
                        </a:rPr>
                        <a:t> </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1" i="0" u="none" strike="noStrike">
                          <a:solidFill>
                            <a:srgbClr val="000000"/>
                          </a:solidFill>
                          <a:effectLst/>
                          <a:latin typeface="Calibri" panose="020F0502020204030204" pitchFamily="34" charset="0"/>
                        </a:rPr>
                        <a:t>N/A</a:t>
                      </a:r>
                      <a:r>
                        <a:rPr lang="en-US" sz="1600" b="1" i="0" u="none" strike="noStrike" baseline="30000">
                          <a:solidFill>
                            <a:srgbClr val="000000"/>
                          </a:solidFill>
                          <a:effectLst/>
                          <a:latin typeface="Calibri" panose="020F0502020204030204" pitchFamily="34" charset="0"/>
                        </a:rPr>
                        <a:t>*</a:t>
                      </a:r>
                      <a:endParaRPr lang="en-US" sz="1100" b="1" i="0" u="none" strike="noStrike">
                        <a:solidFill>
                          <a:srgbClr val="000000"/>
                        </a:solidFill>
                        <a:effectLst/>
                        <a:latin typeface="Calibri" panose="020F0502020204030204" pitchFamily="34" charset="0"/>
                      </a:endParaRP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a:txBody>
                    <a:bodyPr/>
                    <a:lstStyle/>
                    <a:p>
                      <a:pPr marL="171450" indent="-171450" algn="ctr" fontAlgn="ctr">
                        <a:buFont typeface="Wingdings" charset="2"/>
                        <a:buChar char="ü"/>
                      </a:pPr>
                      <a:r>
                        <a:rPr lang="en-US" sz="2400" b="1" i="0" u="none" strike="noStrike">
                          <a:solidFill>
                            <a:srgbClr val="000000"/>
                          </a:solidFill>
                          <a:effectLst/>
                          <a:latin typeface="Calibri" panose="020F0502020204030204" pitchFamily="34" charset="0"/>
                        </a:rPr>
                        <a:t> </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171450" indent="-171450" algn="ctr" fontAlgn="ctr">
                        <a:buFont typeface="Wingdings" charset="2"/>
                        <a:buChar char="ü"/>
                      </a:pPr>
                      <a:r>
                        <a:rPr lang="en-US" sz="2400" b="1" i="0" u="none" strike="noStrike">
                          <a:solidFill>
                            <a:srgbClr val="000000"/>
                          </a:solidFill>
                          <a:effectLst/>
                          <a:latin typeface="Calibri" panose="020F0502020204030204" pitchFamily="34" charset="0"/>
                        </a:rPr>
                        <a:t> </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1" i="0" u="none" strike="noStrike">
                          <a:solidFill>
                            <a:srgbClr val="000000"/>
                          </a:solidFill>
                          <a:effectLst/>
                          <a:latin typeface="Calibri" panose="020F0502020204030204" pitchFamily="34" charset="0"/>
                        </a:rPr>
                        <a:t>N/A</a:t>
                      </a:r>
                      <a:r>
                        <a:rPr lang="en-US" sz="1600" b="1" i="0" u="none" strike="noStrike" baseline="30000">
                          <a:solidFill>
                            <a:srgbClr val="000000"/>
                          </a:solidFill>
                          <a:effectLst/>
                          <a:latin typeface="Calibri" panose="020F0502020204030204" pitchFamily="34" charset="0"/>
                        </a:rPr>
                        <a:t>*</a:t>
                      </a:r>
                      <a:endParaRPr lang="en-US" sz="1100" b="1" i="0" u="none" strike="noStrike">
                        <a:solidFill>
                          <a:srgbClr val="000000"/>
                        </a:solidFill>
                        <a:effectLst/>
                        <a:latin typeface="Calibri" panose="020F0502020204030204" pitchFamily="34" charset="0"/>
                      </a:endParaRP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a:txBody>
                    <a:bodyPr/>
                    <a:lstStyle/>
                    <a:p>
                      <a:pPr marL="171450" indent="-171450" algn="ctr" fontAlgn="ctr">
                        <a:buFont typeface="Wingdings" charset="2"/>
                        <a:buChar char="ü"/>
                      </a:pPr>
                      <a:r>
                        <a:rPr lang="en-US" sz="2400" b="1" i="0" u="none" strike="noStrike">
                          <a:solidFill>
                            <a:srgbClr val="000000"/>
                          </a:solidFill>
                          <a:effectLst/>
                          <a:latin typeface="Calibri" panose="020F0502020204030204" pitchFamily="34" charset="0"/>
                        </a:rPr>
                        <a:t> </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171450" indent="-171450" algn="ctr" fontAlgn="ctr">
                        <a:buFont typeface="Wingdings" charset="2"/>
                        <a:buChar char="ü"/>
                      </a:pPr>
                      <a:r>
                        <a:rPr lang="en-US" sz="2400" b="1" i="0" u="none" strike="noStrike">
                          <a:solidFill>
                            <a:srgbClr val="000000"/>
                          </a:solidFill>
                          <a:effectLst/>
                          <a:latin typeface="Calibri" panose="020F0502020204030204" pitchFamily="34" charset="0"/>
                        </a:rPr>
                        <a:t> </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171450" indent="-171450" algn="ctr" fontAlgn="ctr">
                        <a:buFont typeface="Wingdings" charset="2"/>
                        <a:buChar char="ü"/>
                      </a:pPr>
                      <a:r>
                        <a:rPr lang="en-US" sz="2400" b="1" i="0" u="none" strike="noStrike">
                          <a:solidFill>
                            <a:srgbClr val="000000"/>
                          </a:solidFill>
                          <a:effectLst/>
                          <a:latin typeface="Calibri" panose="020F0502020204030204" pitchFamily="34" charset="0"/>
                        </a:rPr>
                        <a:t> </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2"/>
                  </a:ext>
                </a:extLst>
              </a:tr>
              <a:tr h="480512">
                <a:tc>
                  <a:txBody>
                    <a:bodyPr/>
                    <a:lstStyle/>
                    <a:p>
                      <a:pPr algn="l" fontAlgn="ctr"/>
                      <a:r>
                        <a:rPr lang="en-US" sz="1600" b="0" i="0" u="none" strike="noStrike">
                          <a:solidFill>
                            <a:srgbClr val="000000"/>
                          </a:solidFill>
                          <a:effectLst/>
                          <a:latin typeface="Calibri" panose="020F0502020204030204" pitchFamily="34" charset="0"/>
                        </a:rPr>
                        <a:t>3. Data Subject Info</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171450" indent="-171450" algn="ctr" fontAlgn="ctr">
                        <a:buFont typeface="Wingdings" charset="2"/>
                        <a:buChar char="ü"/>
                      </a:pPr>
                      <a:r>
                        <a:rPr lang="en-US" sz="2400" b="1" i="0" u="none" strike="noStrike">
                          <a:solidFill>
                            <a:srgbClr val="000000"/>
                          </a:solidFill>
                          <a:effectLst/>
                          <a:latin typeface="Calibri" panose="020F0502020204030204" pitchFamily="34" charset="0"/>
                        </a:rPr>
                        <a:t> </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171450" indent="-171450" algn="ctr" fontAlgn="ctr">
                        <a:buFont typeface="Wingdings" charset="2"/>
                        <a:buChar char="ü"/>
                      </a:pPr>
                      <a:r>
                        <a:rPr lang="en-US" sz="2400" b="1" i="0" u="none" strike="noStrike">
                          <a:solidFill>
                            <a:srgbClr val="000000"/>
                          </a:solidFill>
                          <a:effectLst/>
                          <a:latin typeface="Calibri" panose="020F0502020204030204" pitchFamily="34" charset="0"/>
                        </a:rPr>
                        <a:t> </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171450" indent="-171450" algn="ctr" fontAlgn="ctr">
                        <a:buFont typeface="Wingdings" charset="2"/>
                        <a:buChar char="ü"/>
                      </a:pPr>
                      <a:r>
                        <a:rPr lang="en-US" sz="2400" b="1" i="0" u="none" strike="noStrike">
                          <a:solidFill>
                            <a:srgbClr val="000000"/>
                          </a:solidFill>
                          <a:effectLst/>
                          <a:latin typeface="Calibri" panose="020F0502020204030204" pitchFamily="34" charset="0"/>
                        </a:rPr>
                        <a:t> </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171450" indent="-171450" algn="ctr" fontAlgn="ctr">
                        <a:buFont typeface="Wingdings" charset="2"/>
                        <a:buChar char="ü"/>
                      </a:pPr>
                      <a:r>
                        <a:rPr lang="en-US" sz="2400" b="1" i="0" u="none" strike="noStrike" dirty="0">
                          <a:solidFill>
                            <a:srgbClr val="000000"/>
                          </a:solidFill>
                          <a:effectLst/>
                          <a:latin typeface="Calibri" panose="020F0502020204030204" pitchFamily="34" charset="0"/>
                        </a:rPr>
                        <a:t> </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171450" indent="-171450" algn="ctr" fontAlgn="ctr">
                        <a:buFont typeface="Wingdings" charset="2"/>
                        <a:buChar char="ü"/>
                      </a:pPr>
                      <a:r>
                        <a:rPr lang="en-US" sz="2400" b="1" i="0" u="none" strike="noStrike">
                          <a:solidFill>
                            <a:srgbClr val="000000"/>
                          </a:solidFill>
                          <a:effectLst/>
                          <a:latin typeface="Calibri" panose="020F0502020204030204" pitchFamily="34" charset="0"/>
                        </a:rPr>
                        <a:t> </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171450" indent="-171450" algn="ctr" fontAlgn="ctr">
                        <a:buFont typeface="Wingdings" charset="2"/>
                        <a:buChar char="ü"/>
                      </a:pPr>
                      <a:r>
                        <a:rPr lang="en-US" sz="2400" b="1" i="0" u="none" strike="noStrike">
                          <a:solidFill>
                            <a:srgbClr val="000000"/>
                          </a:solidFill>
                          <a:effectLst/>
                          <a:latin typeface="Calibri" panose="020F0502020204030204" pitchFamily="34" charset="0"/>
                        </a:rPr>
                        <a:t> </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171450" indent="-171450" algn="ctr" fontAlgn="ctr">
                        <a:buFont typeface="Wingdings" charset="2"/>
                        <a:buChar char="ü"/>
                      </a:pPr>
                      <a:r>
                        <a:rPr lang="en-US" sz="2400" b="1" i="0" u="none" strike="noStrike">
                          <a:solidFill>
                            <a:srgbClr val="000000"/>
                          </a:solidFill>
                          <a:effectLst/>
                          <a:latin typeface="Calibri" panose="020F0502020204030204" pitchFamily="34" charset="0"/>
                        </a:rPr>
                        <a:t> </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171450" indent="-171450" algn="ctr" fontAlgn="ctr">
                        <a:buFont typeface="Wingdings" charset="2"/>
                        <a:buChar char="ü"/>
                      </a:pPr>
                      <a:r>
                        <a:rPr lang="en-US" sz="2400" b="1" i="0" u="none" strike="noStrike">
                          <a:solidFill>
                            <a:srgbClr val="000000"/>
                          </a:solidFill>
                          <a:effectLst/>
                          <a:latin typeface="Calibri" panose="020F0502020204030204" pitchFamily="34" charset="0"/>
                        </a:rPr>
                        <a:t> </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171450" indent="-171450" algn="ctr" fontAlgn="ctr">
                        <a:buFont typeface="Wingdings" charset="2"/>
                        <a:buChar char="ü"/>
                      </a:pPr>
                      <a:r>
                        <a:rPr lang="en-US" sz="2400" b="1" i="0" u="none" strike="noStrike">
                          <a:solidFill>
                            <a:srgbClr val="000000"/>
                          </a:solidFill>
                          <a:effectLst/>
                          <a:latin typeface="Calibri" panose="020F0502020204030204" pitchFamily="34" charset="0"/>
                        </a:rPr>
                        <a:t> </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1" i="0" u="none" strike="noStrike">
                          <a:solidFill>
                            <a:srgbClr val="000000"/>
                          </a:solidFill>
                          <a:effectLst/>
                          <a:latin typeface="Calibri" panose="020F0502020204030204" pitchFamily="34" charset="0"/>
                        </a:rPr>
                        <a:t>N/A</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a:txBody>
                    <a:bodyPr/>
                    <a:lstStyle/>
                    <a:p>
                      <a:pPr marL="171450" indent="-171450" algn="ctr" fontAlgn="ctr">
                        <a:buFont typeface="Wingdings" charset="2"/>
                        <a:buChar char="ü"/>
                      </a:pPr>
                      <a:r>
                        <a:rPr lang="en-US" sz="2400" b="1" i="0" u="none" strike="noStrike">
                          <a:solidFill>
                            <a:srgbClr val="000000"/>
                          </a:solidFill>
                          <a:effectLst/>
                          <a:latin typeface="Calibri" panose="020F0502020204030204" pitchFamily="34" charset="0"/>
                        </a:rPr>
                        <a:t> </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3"/>
                  </a:ext>
                </a:extLst>
              </a:tr>
              <a:tr h="480512">
                <a:tc>
                  <a:txBody>
                    <a:bodyPr/>
                    <a:lstStyle/>
                    <a:p>
                      <a:pPr algn="l" fontAlgn="ctr"/>
                      <a:r>
                        <a:rPr lang="en-US" sz="1600" b="0" i="0" u="none" strike="noStrike">
                          <a:solidFill>
                            <a:srgbClr val="000000"/>
                          </a:solidFill>
                          <a:effectLst/>
                          <a:latin typeface="Calibri" panose="020F0502020204030204" pitchFamily="34" charset="0"/>
                        </a:rPr>
                        <a:t>4. Data Purge</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171450" indent="-171450" algn="ctr" fontAlgn="ctr">
                        <a:buFont typeface="Wingdings" charset="2"/>
                        <a:buChar char="ü"/>
                      </a:pPr>
                      <a:r>
                        <a:rPr lang="en-US" sz="2400" b="1" i="0" u="none" strike="noStrike">
                          <a:solidFill>
                            <a:srgbClr val="000000"/>
                          </a:solidFill>
                          <a:effectLst/>
                          <a:latin typeface="Calibri" panose="020F0502020204030204" pitchFamily="34" charset="0"/>
                        </a:rPr>
                        <a:t> </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171450" indent="-171450" algn="ctr" fontAlgn="ctr">
                        <a:buFont typeface="Wingdings" charset="2"/>
                        <a:buChar char="ü"/>
                      </a:pPr>
                      <a:r>
                        <a:rPr lang="en-US" sz="2400" b="1" i="0" u="none" strike="noStrike">
                          <a:solidFill>
                            <a:srgbClr val="000000"/>
                          </a:solidFill>
                          <a:effectLst/>
                          <a:latin typeface="Calibri" panose="020F0502020204030204" pitchFamily="34" charset="0"/>
                        </a:rPr>
                        <a:t> </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171450" indent="-171450" algn="ctr" fontAlgn="ctr">
                        <a:buFont typeface="Wingdings" charset="2"/>
                        <a:buChar char="ü"/>
                      </a:pPr>
                      <a:r>
                        <a:rPr lang="en-US" sz="2400" b="1" i="0" u="none" strike="noStrike">
                          <a:solidFill>
                            <a:srgbClr val="000000"/>
                          </a:solidFill>
                          <a:effectLst/>
                          <a:latin typeface="Calibri" panose="020F0502020204030204" pitchFamily="34" charset="0"/>
                        </a:rPr>
                        <a:t> </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171450" indent="-171450" algn="ctr" fontAlgn="ctr">
                        <a:buFont typeface="Wingdings" charset="2"/>
                        <a:buChar char="ü"/>
                      </a:pPr>
                      <a:r>
                        <a:rPr lang="en-US" sz="2400" b="1" i="0" u="none" strike="noStrike">
                          <a:solidFill>
                            <a:srgbClr val="000000"/>
                          </a:solidFill>
                          <a:effectLst/>
                          <a:latin typeface="Calibri" panose="020F0502020204030204" pitchFamily="34" charset="0"/>
                        </a:rPr>
                        <a:t> </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171450" indent="-171450" algn="ctr" fontAlgn="ctr">
                        <a:buFont typeface="Wingdings" charset="2"/>
                        <a:buChar char="ü"/>
                      </a:pPr>
                      <a:r>
                        <a:rPr lang="en-US" sz="2400" b="1" i="0" u="none" strike="noStrike">
                          <a:solidFill>
                            <a:srgbClr val="000000"/>
                          </a:solidFill>
                          <a:effectLst/>
                          <a:latin typeface="Calibri" panose="020F0502020204030204" pitchFamily="34" charset="0"/>
                        </a:rPr>
                        <a:t> </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171450" indent="-171450" algn="ctr" fontAlgn="ctr">
                        <a:buFont typeface="Wingdings" charset="2"/>
                        <a:buChar char="ü"/>
                      </a:pPr>
                      <a:r>
                        <a:rPr lang="en-US" sz="2400" b="1" i="0" u="none" strike="noStrike">
                          <a:solidFill>
                            <a:srgbClr val="000000"/>
                          </a:solidFill>
                          <a:effectLst/>
                          <a:latin typeface="Calibri" panose="020F0502020204030204" pitchFamily="34" charset="0"/>
                        </a:rPr>
                        <a:t> </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171450" indent="-171450" algn="ctr" fontAlgn="ctr">
                        <a:buFont typeface="Wingdings" charset="2"/>
                        <a:buChar char="ü"/>
                      </a:pPr>
                      <a:r>
                        <a:rPr lang="en-US" sz="2400" b="1" i="0" u="none" strike="noStrike">
                          <a:solidFill>
                            <a:srgbClr val="000000"/>
                          </a:solidFill>
                          <a:effectLst/>
                          <a:latin typeface="Calibri" panose="020F0502020204030204" pitchFamily="34" charset="0"/>
                        </a:rPr>
                        <a:t> </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171450" indent="-171450" algn="ctr" fontAlgn="ctr">
                        <a:buFont typeface="Wingdings" charset="2"/>
                        <a:buChar char="ü"/>
                      </a:pPr>
                      <a:r>
                        <a:rPr lang="en-US" sz="2400" b="1" i="0" u="none" strike="noStrike">
                          <a:solidFill>
                            <a:srgbClr val="000000"/>
                          </a:solidFill>
                          <a:effectLst/>
                          <a:latin typeface="Calibri" panose="020F0502020204030204" pitchFamily="34" charset="0"/>
                        </a:rPr>
                        <a:t> </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171450" indent="-171450" algn="ctr" fontAlgn="ctr">
                        <a:buFont typeface="Wingdings" charset="2"/>
                        <a:buChar char="ü"/>
                      </a:pPr>
                      <a:r>
                        <a:rPr lang="en-US" sz="2400" b="1" i="0" u="none" strike="noStrike">
                          <a:solidFill>
                            <a:srgbClr val="000000"/>
                          </a:solidFill>
                          <a:effectLst/>
                          <a:latin typeface="Calibri" panose="020F0502020204030204" pitchFamily="34" charset="0"/>
                        </a:rPr>
                        <a:t> </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1" i="0" u="none" strike="noStrike">
                          <a:solidFill>
                            <a:srgbClr val="000000"/>
                          </a:solidFill>
                          <a:effectLst/>
                          <a:latin typeface="Calibri" panose="020F0502020204030204" pitchFamily="34" charset="0"/>
                        </a:rPr>
                        <a:t>N/A</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a:txBody>
                    <a:bodyPr/>
                    <a:lstStyle/>
                    <a:p>
                      <a:pPr algn="ctr" fontAlgn="ctr"/>
                      <a:r>
                        <a:rPr lang="en-US" sz="1100" b="1" i="0" u="none" strike="noStrike">
                          <a:solidFill>
                            <a:srgbClr val="000000"/>
                          </a:solidFill>
                          <a:effectLst/>
                          <a:latin typeface="Calibri" panose="020F0502020204030204" pitchFamily="34" charset="0"/>
                        </a:rPr>
                        <a:t>N/A</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extLst>
                  <a:ext uri="{0D108BD9-81ED-4DB2-BD59-A6C34878D82A}">
                    <a16:rowId xmlns:a16="http://schemas.microsoft.com/office/drawing/2014/main" val="10004"/>
                  </a:ext>
                </a:extLst>
              </a:tr>
              <a:tr h="389539">
                <a:tc>
                  <a:txBody>
                    <a:bodyPr/>
                    <a:lstStyle/>
                    <a:p>
                      <a:pPr algn="l" fontAlgn="ctr"/>
                      <a:r>
                        <a:rPr lang="en-US" sz="1600" b="0" i="0" u="none" strike="noStrike">
                          <a:solidFill>
                            <a:srgbClr val="000000"/>
                          </a:solidFill>
                          <a:effectLst/>
                          <a:latin typeface="Calibri" panose="020F0502020204030204" pitchFamily="34" charset="0"/>
                        </a:rPr>
                        <a:t>5. Data Blocking</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Calibri" panose="020F0502020204030204" pitchFamily="34" charset="0"/>
                        </a:rPr>
                        <a:t>N/A</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a:txBody>
                    <a:bodyPr/>
                    <a:lstStyle/>
                    <a:p>
                      <a:pPr marL="171450" indent="-171450" algn="ctr" fontAlgn="ctr">
                        <a:buFont typeface="Wingdings" charset="2"/>
                        <a:buChar char="ü"/>
                      </a:pPr>
                      <a:r>
                        <a:rPr lang="en-US" sz="2400" b="1" i="0" u="none" strike="noStrike">
                          <a:solidFill>
                            <a:srgbClr val="000000"/>
                          </a:solidFill>
                          <a:effectLst/>
                          <a:latin typeface="Calibri" panose="020F0502020204030204" pitchFamily="34" charset="0"/>
                        </a:rPr>
                        <a:t> </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171450" indent="-171450" algn="ctr" fontAlgn="ctr">
                        <a:buFont typeface="Wingdings" charset="2"/>
                        <a:buChar char="ü"/>
                      </a:pPr>
                      <a:r>
                        <a:rPr lang="en-US" sz="2400" b="1" i="0" u="none" strike="noStrike">
                          <a:solidFill>
                            <a:srgbClr val="000000"/>
                          </a:solidFill>
                          <a:effectLst/>
                          <a:latin typeface="Calibri" panose="020F0502020204030204" pitchFamily="34" charset="0"/>
                        </a:rPr>
                        <a:t> </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1" i="0" u="none" strike="noStrike">
                          <a:solidFill>
                            <a:srgbClr val="000000"/>
                          </a:solidFill>
                          <a:effectLst/>
                          <a:latin typeface="Calibri" panose="020F0502020204030204" pitchFamily="34" charset="0"/>
                        </a:rPr>
                        <a:t>N/A</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a:txBody>
                    <a:bodyPr/>
                    <a:lstStyle/>
                    <a:p>
                      <a:pPr algn="ctr" fontAlgn="ctr"/>
                      <a:r>
                        <a:rPr lang="en-US" sz="1100" b="1" i="0" u="none" strike="noStrike">
                          <a:solidFill>
                            <a:srgbClr val="000000"/>
                          </a:solidFill>
                          <a:effectLst/>
                          <a:latin typeface="Calibri" panose="020F0502020204030204" pitchFamily="34" charset="0"/>
                        </a:rPr>
                        <a:t>N/A</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ctr"/>
                      <a:r>
                        <a:rPr lang="en-US" sz="1100" b="1" i="0" u="none" strike="noStrike">
                          <a:solidFill>
                            <a:srgbClr val="000000"/>
                          </a:solidFill>
                          <a:effectLst/>
                          <a:latin typeface="Calibri" panose="020F0502020204030204" pitchFamily="34" charset="0"/>
                        </a:rPr>
                        <a:t>N/A</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ctr"/>
                      <a:r>
                        <a:rPr lang="en-US" sz="1100" b="1" i="0" u="none" strike="noStrike">
                          <a:solidFill>
                            <a:srgbClr val="000000"/>
                          </a:solidFill>
                          <a:effectLst/>
                          <a:latin typeface="Calibri" panose="020F0502020204030204" pitchFamily="34" charset="0"/>
                        </a:rPr>
                        <a:t>N/A</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a:txBody>
                    <a:bodyPr/>
                    <a:lstStyle/>
                    <a:p>
                      <a:pPr algn="ctr" fontAlgn="ctr"/>
                      <a:r>
                        <a:rPr lang="en-US" sz="1100" b="1" i="0" u="none" strike="noStrike">
                          <a:solidFill>
                            <a:srgbClr val="000000"/>
                          </a:solidFill>
                          <a:effectLst/>
                          <a:latin typeface="Calibri" panose="020F0502020204030204" pitchFamily="34" charset="0"/>
                        </a:rPr>
                        <a:t>N/A</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a:txBody>
                    <a:bodyPr/>
                    <a:lstStyle/>
                    <a:p>
                      <a:pPr algn="ctr" fontAlgn="ctr"/>
                      <a:r>
                        <a:rPr lang="en-US" sz="1100" b="1" i="0" u="none" strike="noStrike">
                          <a:solidFill>
                            <a:srgbClr val="000000"/>
                          </a:solidFill>
                          <a:effectLst/>
                          <a:latin typeface="Calibri" panose="020F0502020204030204" pitchFamily="34" charset="0"/>
                        </a:rPr>
                        <a:t>N/A</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a:txBody>
                    <a:bodyPr/>
                    <a:lstStyle/>
                    <a:p>
                      <a:pPr marL="171450" indent="-171450" algn="ctr" fontAlgn="ctr">
                        <a:buFont typeface="Wingdings" charset="2"/>
                        <a:buChar char="ü"/>
                      </a:pPr>
                      <a:r>
                        <a:rPr lang="en-US" sz="2400" b="1" i="0" u="none" strike="noStrike">
                          <a:solidFill>
                            <a:srgbClr val="000000"/>
                          </a:solidFill>
                          <a:effectLst/>
                          <a:latin typeface="Calibri" panose="020F0502020204030204" pitchFamily="34" charset="0"/>
                        </a:rPr>
                        <a:t> </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indent="0" algn="ctr" defTabSz="1088558" rtl="0" eaLnBrk="1" fontAlgn="ctr" latinLnBrk="0" hangingPunct="1">
                        <a:lnSpc>
                          <a:spcPct val="100000"/>
                        </a:lnSpc>
                        <a:spcBef>
                          <a:spcPts val="0"/>
                        </a:spcBef>
                        <a:spcAft>
                          <a:spcPts val="0"/>
                        </a:spcAft>
                        <a:buClrTx/>
                        <a:buSzTx/>
                        <a:buFont typeface="Wingdings" charset="2"/>
                        <a:buNone/>
                        <a:tabLst/>
                        <a:defRPr/>
                      </a:pPr>
                      <a:r>
                        <a:rPr lang="en-US" sz="1200" b="1" i="0" u="none" strike="noStrike">
                          <a:solidFill>
                            <a:srgbClr val="000000"/>
                          </a:solidFill>
                          <a:effectLst/>
                          <a:latin typeface="Calibri" panose="020F0502020204030204" pitchFamily="34" charset="0"/>
                        </a:rPr>
                        <a:t>N/A</a:t>
                      </a:r>
                      <a:r>
                        <a:rPr lang="en-US" sz="2400" b="1" i="0" u="none" strike="noStrike">
                          <a:solidFill>
                            <a:srgbClr val="000000"/>
                          </a:solidFill>
                          <a:effectLst/>
                          <a:latin typeface="Calibri" panose="020F0502020204030204" pitchFamily="34" charset="0"/>
                        </a:rPr>
                        <a:t> </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extLst>
                  <a:ext uri="{0D108BD9-81ED-4DB2-BD59-A6C34878D82A}">
                    <a16:rowId xmlns:a16="http://schemas.microsoft.com/office/drawing/2014/main" val="10005"/>
                  </a:ext>
                </a:extLst>
              </a:tr>
              <a:tr h="389539">
                <a:tc>
                  <a:txBody>
                    <a:bodyPr/>
                    <a:lstStyle/>
                    <a:p>
                      <a:pPr algn="l" fontAlgn="ctr"/>
                      <a:r>
                        <a:rPr lang="en-US" sz="1600" b="0" i="0" u="none" strike="noStrike">
                          <a:solidFill>
                            <a:srgbClr val="000000"/>
                          </a:solidFill>
                          <a:effectLst/>
                          <a:latin typeface="Calibri" panose="020F0502020204030204" pitchFamily="34" charset="0"/>
                        </a:rPr>
                        <a:t>6. Consent</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171450" indent="-171450" algn="ctr" fontAlgn="ctr">
                        <a:buFont typeface="Wingdings" charset="2"/>
                        <a:buChar char="ü"/>
                      </a:pPr>
                      <a:r>
                        <a:rPr lang="en-US" sz="2400" b="1" i="0" u="none" strike="noStrike">
                          <a:solidFill>
                            <a:srgbClr val="000000"/>
                          </a:solidFill>
                          <a:effectLst/>
                          <a:latin typeface="Calibri" panose="020F0502020204030204" pitchFamily="34" charset="0"/>
                        </a:rPr>
                        <a:t> </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1" i="0" u="none" strike="noStrike">
                          <a:solidFill>
                            <a:srgbClr val="000000"/>
                          </a:solidFill>
                          <a:effectLst/>
                          <a:latin typeface="Calibri" panose="020F0502020204030204" pitchFamily="34" charset="0"/>
                        </a:rPr>
                        <a:t>N/A</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a:txBody>
                    <a:bodyPr/>
                    <a:lstStyle/>
                    <a:p>
                      <a:pPr algn="ctr" fontAlgn="ctr"/>
                      <a:r>
                        <a:rPr lang="en-US" sz="1100" b="1" i="0" u="none" strike="noStrike">
                          <a:solidFill>
                            <a:srgbClr val="000000"/>
                          </a:solidFill>
                          <a:effectLst/>
                          <a:latin typeface="Calibri" panose="020F0502020204030204" pitchFamily="34" charset="0"/>
                        </a:rPr>
                        <a:t>N/A</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a:txBody>
                    <a:bodyPr/>
                    <a:lstStyle/>
                    <a:p>
                      <a:pPr algn="ctr" fontAlgn="ctr"/>
                      <a:r>
                        <a:rPr lang="en-US" sz="1100" b="1" i="0" u="none" strike="noStrike">
                          <a:solidFill>
                            <a:srgbClr val="000000"/>
                          </a:solidFill>
                          <a:effectLst/>
                          <a:latin typeface="Calibri" panose="020F0502020204030204" pitchFamily="34" charset="0"/>
                        </a:rPr>
                        <a:t>N/A</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a:txBody>
                    <a:bodyPr/>
                    <a:lstStyle/>
                    <a:p>
                      <a:pPr marL="171450" indent="-171450" algn="ctr" defTabSz="1088558" rtl="0" eaLnBrk="1" fontAlgn="ctr" latinLnBrk="0" hangingPunct="1">
                        <a:buFont typeface="Wingdings" charset="2"/>
                        <a:buChar char="ü"/>
                      </a:pPr>
                      <a:r>
                        <a:rPr lang="en-US" sz="2400" b="1" i="0" u="none" strike="noStrike" kern="1200">
                          <a:solidFill>
                            <a:srgbClr val="000000"/>
                          </a:solidFill>
                          <a:effectLst/>
                          <a:latin typeface="Calibri" panose="020F0502020204030204" pitchFamily="34" charset="0"/>
                          <a:ea typeface="+mn-ea"/>
                          <a:cs typeface="+mn-cs"/>
                        </a:rPr>
                        <a:t> </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171450" indent="-171450" algn="ctr" fontAlgn="ctr">
                        <a:buFont typeface="Wingdings" charset="2"/>
                        <a:buChar char="ü"/>
                      </a:pPr>
                      <a:r>
                        <a:rPr lang="en-US" sz="2400" b="1" i="0" u="none" strike="noStrike">
                          <a:solidFill>
                            <a:srgbClr val="000000"/>
                          </a:solidFill>
                          <a:effectLst/>
                          <a:latin typeface="Calibri" panose="020F0502020204030204" pitchFamily="34" charset="0"/>
                        </a:rPr>
                        <a:t> </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171450" indent="-171450" algn="ctr" fontAlgn="ctr">
                        <a:buFont typeface="Wingdings" charset="2"/>
                        <a:buChar char="ü"/>
                      </a:pPr>
                      <a:r>
                        <a:rPr lang="en-US" sz="2400" b="1" i="0" u="none" strike="noStrike">
                          <a:solidFill>
                            <a:srgbClr val="000000"/>
                          </a:solidFill>
                          <a:effectLst/>
                          <a:latin typeface="Calibri" panose="020F0502020204030204" pitchFamily="34" charset="0"/>
                        </a:rPr>
                        <a:t> </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171450" indent="-171450" algn="ctr" fontAlgn="ctr">
                        <a:buFont typeface="Wingdings" charset="2"/>
                        <a:buChar char="ü"/>
                      </a:pPr>
                      <a:r>
                        <a:rPr lang="en-US" sz="2400" b="1" i="0" u="none" strike="noStrike">
                          <a:solidFill>
                            <a:srgbClr val="000000"/>
                          </a:solidFill>
                          <a:effectLst/>
                          <a:latin typeface="Calibri" panose="020F0502020204030204" pitchFamily="34" charset="0"/>
                        </a:rPr>
                        <a:t> </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171450" indent="-171450" algn="ctr" fontAlgn="ctr">
                        <a:buFont typeface="Wingdings" charset="2"/>
                        <a:buChar char="ü"/>
                      </a:pPr>
                      <a:r>
                        <a:rPr lang="en-US" sz="2400" b="1" i="0" u="none" strike="noStrike">
                          <a:solidFill>
                            <a:srgbClr val="000000"/>
                          </a:solidFill>
                          <a:effectLst/>
                          <a:latin typeface="Calibri" panose="020F0502020204030204" pitchFamily="34" charset="0"/>
                        </a:rPr>
                        <a:t> </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1" i="0" u="none" strike="noStrike">
                          <a:solidFill>
                            <a:srgbClr val="000000"/>
                          </a:solidFill>
                          <a:effectLst/>
                          <a:latin typeface="Calibri" panose="020F0502020204030204" pitchFamily="34" charset="0"/>
                        </a:rPr>
                        <a:t>N/A</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tc>
                  <a:txBody>
                    <a:bodyPr/>
                    <a:lstStyle/>
                    <a:p>
                      <a:pPr algn="ctr" fontAlgn="ctr"/>
                      <a:r>
                        <a:rPr lang="en-US" sz="1100" b="1" i="0" u="none" strike="noStrike" dirty="0">
                          <a:solidFill>
                            <a:srgbClr val="000000"/>
                          </a:solidFill>
                          <a:effectLst/>
                          <a:latin typeface="Calibri" panose="020F0502020204030204" pitchFamily="34" charset="0"/>
                        </a:rPr>
                        <a:t>N/A</a:t>
                      </a:r>
                    </a:p>
                  </a:txBody>
                  <a:tcPr marL="4761" marR="4761" marT="47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EAAAA"/>
                    </a:solidFill>
                  </a:tcPr>
                </a:tc>
                <a:extLst>
                  <a:ext uri="{0D108BD9-81ED-4DB2-BD59-A6C34878D82A}">
                    <a16:rowId xmlns:a16="http://schemas.microsoft.com/office/drawing/2014/main" val="10006"/>
                  </a:ext>
                </a:extLst>
              </a:tr>
            </a:tbl>
          </a:graphicData>
        </a:graphic>
      </p:graphicFrame>
      <p:sp>
        <p:nvSpPr>
          <p:cNvPr id="7" name="Text Placeholder 2"/>
          <p:cNvSpPr txBox="1">
            <a:spLocks/>
          </p:cNvSpPr>
          <p:nvPr/>
        </p:nvSpPr>
        <p:spPr>
          <a:xfrm>
            <a:off x="504001" y="5029198"/>
            <a:ext cx="10145686" cy="564107"/>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1200" dirty="0"/>
              <a:t>N/A </a:t>
            </a:r>
            <a:r>
              <a:rPr lang="mr-IN" sz="1200" dirty="0"/>
              <a:t>–</a:t>
            </a:r>
            <a:r>
              <a:rPr lang="en-US" sz="1200" dirty="0"/>
              <a:t> This feature is not needed in the application due to requirements/use case non-applicability</a:t>
            </a:r>
            <a:br>
              <a:rPr lang="en-US" sz="1200" dirty="0"/>
            </a:br>
            <a:r>
              <a:rPr lang="en-US" sz="1200" dirty="0"/>
              <a:t>N/A</a:t>
            </a:r>
            <a:r>
              <a:rPr lang="en-US" sz="1600" baseline="30000" dirty="0"/>
              <a:t>*</a:t>
            </a:r>
            <a:r>
              <a:rPr lang="en-US" sz="1200" dirty="0"/>
              <a:t> </a:t>
            </a:r>
            <a:r>
              <a:rPr lang="mr-IN" sz="1200" dirty="0"/>
              <a:t>–</a:t>
            </a:r>
            <a:r>
              <a:rPr lang="en-US" sz="1200" dirty="0"/>
              <a:t> This feature is not supported in the application. If you have included sensitive personal data in this application, you should consider removing it from the application data model</a:t>
            </a:r>
          </a:p>
        </p:txBody>
      </p:sp>
      <p:sp>
        <p:nvSpPr>
          <p:cNvPr id="5" name="Rectangle 4">
            <a:extLst>
              <a:ext uri="{FF2B5EF4-FFF2-40B4-BE49-F238E27FC236}">
                <a16:creationId xmlns:a16="http://schemas.microsoft.com/office/drawing/2014/main" id="{407F7ADE-C51F-254F-928B-ACE09F5BC943}"/>
              </a:ext>
            </a:extLst>
          </p:cNvPr>
          <p:cNvSpPr/>
          <p:nvPr/>
        </p:nvSpPr>
        <p:spPr bwMode="gray">
          <a:xfrm>
            <a:off x="744818" y="5748753"/>
            <a:ext cx="10145686" cy="642903"/>
          </a:xfrm>
          <a:prstGeom prst="rect">
            <a:avLst/>
          </a:prstGeom>
          <a:solidFill>
            <a:schemeClr val="accent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800" b="1" i="0" u="none" strike="noStrike" kern="0" cap="none" spc="0" normalizeH="0" baseline="0" noProof="0" dirty="0">
                <a:ln>
                  <a:noFill/>
                </a:ln>
                <a:effectLst/>
                <a:uLnTx/>
                <a:uFillTx/>
                <a:ea typeface="Arial Unicode MS" pitchFamily="34" charset="-128"/>
                <a:cs typeface="Arial Unicode MS" pitchFamily="34" charset="-128"/>
              </a:rPr>
              <a:t>Prerequisites: Role Based Permissions (RBP) and Metadata Framework (MDF)</a:t>
            </a:r>
          </a:p>
        </p:txBody>
      </p:sp>
    </p:spTree>
    <p:custDataLst>
      <p:tags r:id="rId1"/>
    </p:custDataLst>
    <p:extLst>
      <p:ext uri="{BB962C8B-B14F-4D97-AF65-F5344CB8AC3E}">
        <p14:creationId xmlns:p14="http://schemas.microsoft.com/office/powerpoint/2010/main" val="416528499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UDIO_ID" val="558"/>
  <p:tag name="TIMELINE" val="18.9"/>
  <p:tag name="ELAPSEDTIME" val="37.0"/>
  <p:tag name="ANNOTATION_TYPE_1" val="1"/>
  <p:tag name="ANNOTATION_START_1" val="6.6"/>
  <p:tag name="ANNOTATION_END_1" val="23.9"/>
  <p:tag name="ANNOTATION_TOP_1" val="123.5"/>
  <p:tag name="ANNOTATION_LEFT_1" val="3.5"/>
  <p:tag name="ANNOTATION_WIDTH_1" val="585.1"/>
  <p:tag name="ANNOTATION_HEIGHT_1" val="32.1"/>
  <p:tag name="ANNOTATION_ANIMATION_1" val="5"/>
  <p:tag name="ANNOTATION_ROTATION_1" val="0"/>
  <p:tag name="ANNOTATION_SUB_TYPE_1" val="9"/>
  <p:tag name="ANNOTATION_LOOP_COUNT_1" val="1"/>
  <p:tag name="ANNOTATION_BOX_RADIUS_1" val="5"/>
  <p:tag name="ANNOTATION_SCALE_1" val="0"/>
  <p:tag name="ANNOTATION_BORDER_ALPHA_1" val="100"/>
  <p:tag name="ANNOTATION_BORDER_COLOR_1" val="0"/>
  <p:tag name="ANNOTATION_FILL_COLOR_1" val="255"/>
  <p:tag name="ANNOTATION_FILL_ALPHA_1" val="100"/>
  <p:tag name="ANNOTATION_BORDER_WIDTH_1" val="2"/>
  <p:tag name="ANNOTATION_TYPE_2" val="1"/>
  <p:tag name="ANNOTATION_START_2" val="23.9"/>
  <p:tag name="ANNOTATION_TOP_2" val="143.1"/>
  <p:tag name="ANNOTATION_LEFT_2" val="0.7"/>
  <p:tag name="ANNOTATION_WIDTH_2" val="569.7"/>
  <p:tag name="ANNOTATION_HEIGHT_2" val="249.8"/>
  <p:tag name="ANNOTATION_ANIMATION_2" val="5"/>
  <p:tag name="ANNOTATION_ROTATION_2" val="0"/>
  <p:tag name="ANNOTATION_SUB_TYPE_2" val="9"/>
  <p:tag name="ANNOTATION_LOOP_COUNT_2" val="1"/>
  <p:tag name="ANNOTATION_BOX_RADIUS_2" val="5"/>
  <p:tag name="ANNOTATION_SCALE_2" val="0"/>
  <p:tag name="ANNOTATION_BORDER_ALPHA_2" val="100"/>
  <p:tag name="ANNOTATION_BORDER_COLOR_2" val="0"/>
  <p:tag name="ANNOTATION_FILL_COLOR_2" val="255"/>
  <p:tag name="ANNOTATION_FILL_ALPHA_2" val="100"/>
  <p:tag name="ANNOTATION_BORDER_WIDTH_2" val="2"/>
  <p:tag name="ANNOTATION_COUNT" val="2"/>
  <p:tag name="ARTICULATE_SLIDE_GUID" val="9990c0e1-a63a-4842-8800-c50d3feceb89"/>
  <p:tag name="ARTICULATE_SLIDE_NAV" val="26"/>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UDIO_ID" val="957"/>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UDIO_ID" val="474"/>
  <p:tag name="ORIGINAL_AUDIO_FILEPATH" val="C:\Users\I838225\Documents\Innovation and Enablement\Projects\Product Essentials\Talent Management\Source Materials\Edited Audio\14.mp3"/>
  <p:tag name="ELAPSEDTIME" val="103.472"/>
  <p:tag name="ARTICULATE_NAV_LEVEL" val="2"/>
  <p:tag name="ARTICULATE_SLIDE_PRESENTER_GUID" val="e52e43e2-9088-4f47-8356-a613bcd891bb"/>
  <p:tag name="ARTICULATE_SLIDE_PAUSE" val="0"/>
  <p:tag name="ARTICULATE_LOCK_SLIDE" val="0"/>
  <p:tag name="ARTICULATE_HIDE_SLIDE" val="0"/>
  <p:tag name="ARTICULATE_PLAYER_CONTROL_PREVIOUS" val="True"/>
  <p:tag name="ARTICULATE_PLAYER_CONTROL_NEXT" val="True"/>
  <p:tag name="ARTICULATE_PLAYER_CONTROL_RESOURCES" val="False"/>
  <p:tag name="ARTICULATE_USED_LAYOUT" val="31"/>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25.31409"/>
  <p:tag name="MARGIN_3" val="42.12103"/>
  <p:tag name="MARGIN_4" val="53.13504"/>
  <p:tag name="MARGIN_5" val="171.4608"/>
  <p:tag name="FONT_SIZE" val="12"/>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AP SuccessFactors 2019 16x9 white">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1" id="{8E5DF1D0-69A7-43C5-8EAB-689B79484A2A}" vid="{EBC5543C-125C-4FAF-A2FC-4FB46903F670}"/>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SAP_SuccessFactors_2019_16x9_White</Template>
  <TotalTime>0</TotalTime>
  <Words>14753</Words>
  <Application>Microsoft Office PowerPoint</Application>
  <PresentationFormat>Custom</PresentationFormat>
  <Paragraphs>2954</Paragraphs>
  <Slides>166</Slides>
  <Notes>113</Notes>
  <HiddenSlides>3</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2</vt:i4>
      </vt:variant>
      <vt:variant>
        <vt:lpstr>Slide Titles</vt:lpstr>
      </vt:variant>
      <vt:variant>
        <vt:i4>166</vt:i4>
      </vt:variant>
    </vt:vector>
  </HeadingPairs>
  <TitlesOfParts>
    <vt:vector size="185" baseType="lpstr">
      <vt:lpstr>ＭＳ Ｐゴシック</vt:lpstr>
      <vt:lpstr>Aparajita</vt:lpstr>
      <vt:lpstr>Apple Braille</vt:lpstr>
      <vt:lpstr>Arial</vt:lpstr>
      <vt:lpstr>Arial Unicode MS</vt:lpstr>
      <vt:lpstr>BentonSans Bold</vt:lpstr>
      <vt:lpstr>BentonSans Medium</vt:lpstr>
      <vt:lpstr>BentonSans Regular</vt:lpstr>
      <vt:lpstr>Calibri</vt:lpstr>
      <vt:lpstr>Courier New</vt:lpstr>
      <vt:lpstr>Symbol</vt:lpstr>
      <vt:lpstr>Times New Roman</vt:lpstr>
      <vt:lpstr>Webdings</vt:lpstr>
      <vt:lpstr>wingdings</vt:lpstr>
      <vt:lpstr>wingdings</vt:lpstr>
      <vt:lpstr>ヒラギノ角ゴ Pro W3</vt:lpstr>
      <vt:lpstr>SAP SuccessFactors 2019 16x9 white</vt:lpstr>
      <vt:lpstr>think-cell Slide</vt:lpstr>
      <vt:lpstr>Acrobat Document</vt:lpstr>
      <vt:lpstr>SuccessFactors Solution Architecture</vt:lpstr>
      <vt:lpstr>Agenda topics</vt:lpstr>
      <vt:lpstr>Overall Architecture Design</vt:lpstr>
      <vt:lpstr>System Architecture SuccessFactors</vt:lpstr>
      <vt:lpstr>Cross-module Interactions</vt:lpstr>
      <vt:lpstr>SuccessFactors Cross-module interactions</vt:lpstr>
      <vt:lpstr>SAP SuccessFactors HCM Suite Alignment to Business Value</vt:lpstr>
      <vt:lpstr>New Hire Life Cycle - HR Calendar Process Clusters</vt:lpstr>
      <vt:lpstr>Employee Lifecycle | Process Value Outcomes</vt:lpstr>
      <vt:lpstr>Cross-Module Interactions: Recruit &amp; Hire Process Review</vt:lpstr>
      <vt:lpstr>Recruit &amp; Hire Process Flow</vt:lpstr>
      <vt:lpstr>Cross-Module Interactions: Recruit &amp; Hire Process Review</vt:lpstr>
      <vt:lpstr>Recruit &amp; Hire  Process Interactions</vt:lpstr>
      <vt:lpstr>Recruit &amp; Hire  Process Interactions</vt:lpstr>
      <vt:lpstr>Recruit &amp; Hire  Process Interactions</vt:lpstr>
      <vt:lpstr>Recruit &amp; Hire  Process Interactions</vt:lpstr>
      <vt:lpstr>Recruit &amp; Hire  Process Interactions</vt:lpstr>
      <vt:lpstr>Recruit &amp; Hire  Process Interactions</vt:lpstr>
      <vt:lpstr>Recruit &amp; Hire  Process Interactions</vt:lpstr>
      <vt:lpstr>Recruit &amp; Hire  Process Interactions</vt:lpstr>
      <vt:lpstr>Recruit &amp; Hire  Process Interactions</vt:lpstr>
      <vt:lpstr>Recruit &amp; Hire  Process Interactions</vt:lpstr>
      <vt:lpstr>Cross-Module Interactions: Perform &amp; Reward Process Review</vt:lpstr>
      <vt:lpstr>Perform &amp; Reward Process Flow</vt:lpstr>
      <vt:lpstr>Cross-Module Interactions: Perform &amp; Reward Process Review</vt:lpstr>
      <vt:lpstr>Perform &amp; Reward Process Interactions</vt:lpstr>
      <vt:lpstr>Perform &amp; Reward Process Interactions</vt:lpstr>
      <vt:lpstr>Perform &amp; Reward Process Interactions</vt:lpstr>
      <vt:lpstr>Perform &amp; Reward Process Interactions</vt:lpstr>
      <vt:lpstr>Perform &amp; Reward Process Interactions</vt:lpstr>
      <vt:lpstr>Perform &amp; Reward Process Interactions</vt:lpstr>
      <vt:lpstr>Perform &amp; Reward Process Interactions</vt:lpstr>
      <vt:lpstr>Perform &amp; Reward Process Interactions</vt:lpstr>
      <vt:lpstr>Cross-Module Interactions: Learn &amp; Develop Process Review</vt:lpstr>
      <vt:lpstr>Learn &amp; Develop Process Flow</vt:lpstr>
      <vt:lpstr>Cross-Module Interactions: Learn &amp; Develop Process Review</vt:lpstr>
      <vt:lpstr>Learn &amp; Develop Process Interactions</vt:lpstr>
      <vt:lpstr>Learn &amp; Develop Process Interactions</vt:lpstr>
      <vt:lpstr>Learn &amp; Develop Process Interactions</vt:lpstr>
      <vt:lpstr>Learn &amp; Develop Process Interactions</vt:lpstr>
      <vt:lpstr>Learn &amp; Develop Process Interactions</vt:lpstr>
      <vt:lpstr>Learn &amp; Develop Process Interactions</vt:lpstr>
      <vt:lpstr>Learn &amp; Develop Process Interactions</vt:lpstr>
      <vt:lpstr>Learn &amp; Develop Process Interactions</vt:lpstr>
      <vt:lpstr>Learn &amp; Develop Process Interactions</vt:lpstr>
      <vt:lpstr>Learn &amp; Develop Process Interactions</vt:lpstr>
      <vt:lpstr>Learn &amp; Develop Process Interactions</vt:lpstr>
      <vt:lpstr>Learn &amp; Develop Process Interactions</vt:lpstr>
      <vt:lpstr>Learn &amp; Develop Process Interactions</vt:lpstr>
      <vt:lpstr>Learn &amp; Develop Process Interactions</vt:lpstr>
      <vt:lpstr>Learn &amp; Develop Process Interactions</vt:lpstr>
      <vt:lpstr>Instance Strategy</vt:lpstr>
      <vt:lpstr>Instance Strategy Development Setting the Stage</vt:lpstr>
      <vt:lpstr>Instance Strategy Considerations Recommended Landscape Architecture</vt:lpstr>
      <vt:lpstr>Instance Strategy Considerations Recommended Landscape Architecture (Without EC)</vt:lpstr>
      <vt:lpstr>Instance Strategy Considerations Recommended Landscape Architecture (With EC)</vt:lpstr>
      <vt:lpstr>Instance Strategy Considerations Leading Practice Applied to Client Example (with EC)</vt:lpstr>
      <vt:lpstr>Instance Strategy Considerations Justifications of Additional Instances Use</vt:lpstr>
      <vt:lpstr>Instance Strategy Considerations Caveats of Additional Instances</vt:lpstr>
      <vt:lpstr>Instance Strategy Considerations Instance Management Tools</vt:lpstr>
      <vt:lpstr>PowerPoint Presentation</vt:lpstr>
      <vt:lpstr>Instance Strategy Considerations Governance</vt:lpstr>
      <vt:lpstr>Summary Instance Strategy</vt:lpstr>
      <vt:lpstr>General Platform Topics</vt:lpstr>
      <vt:lpstr>Person ID, User ID, and Username – EC (Standard)</vt:lpstr>
      <vt:lpstr>User Concept with Concurrent Employments How does it look like?</vt:lpstr>
      <vt:lpstr>Architecture Overview</vt:lpstr>
      <vt:lpstr>Employee Record with Global Assignment</vt:lpstr>
      <vt:lpstr>Login with Global Assignment</vt:lpstr>
      <vt:lpstr>BizX Data</vt:lpstr>
      <vt:lpstr>Role-based Permissions</vt:lpstr>
      <vt:lpstr>Impact to IDs</vt:lpstr>
      <vt:lpstr>New Hire Process – Identity Management Integration  Leading Practice Solution Design</vt:lpstr>
      <vt:lpstr>Permission Framework Review</vt:lpstr>
      <vt:lpstr>Leading Practices – Permission Framework Permission Security Governance </vt:lpstr>
      <vt:lpstr>Permission Framework</vt:lpstr>
      <vt:lpstr>Leading Practices – Permission Framework Planning and Preparation</vt:lpstr>
      <vt:lpstr>Leading Practices – Permission Framework Setup Permissions (RBP)</vt:lpstr>
      <vt:lpstr>PowerPoint Presentation</vt:lpstr>
      <vt:lpstr>Leading Practices – Permission Framework Setup Permissions (RBP)</vt:lpstr>
      <vt:lpstr>PowerPoint Presentation</vt:lpstr>
      <vt:lpstr>Leading Practices – Permission Framework Setup Permissions - LMS</vt:lpstr>
      <vt:lpstr>Leading Practices – Permission Framework Setup Permissions (Other)</vt:lpstr>
      <vt:lpstr>Leading Practice Permission Maintenance</vt:lpstr>
      <vt:lpstr>Permission Framework Summary</vt:lpstr>
      <vt:lpstr>Role Based Permission Concepts </vt:lpstr>
      <vt:lpstr>Role Based Permission Concepts (cont.) </vt:lpstr>
      <vt:lpstr>PowerPoint Presentation</vt:lpstr>
      <vt:lpstr>Template Based Security / Employee Centric permissions Employee Centric role Permissions (E, EM, EX Role etc.)</vt:lpstr>
      <vt:lpstr>PowerPoint Presentation</vt:lpstr>
      <vt:lpstr>Leading Practices LMS</vt:lpstr>
      <vt:lpstr>Leading Practices LMS Setup</vt:lpstr>
      <vt:lpstr>Data Privacy &amp; Retention Strategy</vt:lpstr>
      <vt:lpstr>PowerPoint Presentation</vt:lpstr>
      <vt:lpstr>What is the General Data Protection Regulation (GDPR)? </vt:lpstr>
      <vt:lpstr>Does GDPR Apply To My SuccessFactors Suite?</vt:lpstr>
      <vt:lpstr>Key data protection stakeholders </vt:lpstr>
      <vt:lpstr>SAP SuccessFactors Data Protection and Privacy (DPP) Features All SAP products and cloud solutions processing personal data implement privacy by design and by default and provide enhanced, optimized, and simplified Data Protection and Privacy features</vt:lpstr>
      <vt:lpstr>SAP SuccessFactors Data Protection and Privacy Features Summary by Product Area </vt:lpstr>
      <vt:lpstr>Special Considerations: Change Audit</vt:lpstr>
      <vt:lpstr>Considerations: Read Audit Feature</vt:lpstr>
      <vt:lpstr>Using DPP Features</vt:lpstr>
      <vt:lpstr>Preparing to Leverage SuccessFactors Data Protection and Privacy Features</vt:lpstr>
      <vt:lpstr>Feature Basics</vt:lpstr>
      <vt:lpstr>Understanding Your Data</vt:lpstr>
      <vt:lpstr>Breakdown of Personal Data by Product Area</vt:lpstr>
      <vt:lpstr>Breakdown of Personal Data by Product Area</vt:lpstr>
      <vt:lpstr>Data Element Considerations</vt:lpstr>
      <vt:lpstr>Data Considerations</vt:lpstr>
      <vt:lpstr>Data Considerations</vt:lpstr>
      <vt:lpstr>Data Considerations</vt:lpstr>
      <vt:lpstr>Enable RBP For Data Retention Time Management (DRTM) </vt:lpstr>
      <vt:lpstr>Configure Data Subject Info Report Report on a data subject’s personal data across SuccessFactors applications</vt:lpstr>
      <vt:lpstr>Create Data Subject Info Report Report on a data subject’s personal data across SuccessFactors applications</vt:lpstr>
      <vt:lpstr>Download Data Subject Info Report Check report availability and download</vt:lpstr>
      <vt:lpstr>Create Change Audit Report Report on personal data changes across SuccessFactors applications</vt:lpstr>
      <vt:lpstr>Manage and Download Change Audit Reports Check report availability and download</vt:lpstr>
      <vt:lpstr>Data Purge Configure Country-Specific Retention Times</vt:lpstr>
      <vt:lpstr>Create and Schedule Data Purge Request</vt:lpstr>
      <vt:lpstr>Data Purge Types</vt:lpstr>
      <vt:lpstr>Data Blocking</vt:lpstr>
      <vt:lpstr>Data Blocking – Concepts </vt:lpstr>
      <vt:lpstr>Example of Data Blocking in Use</vt:lpstr>
      <vt:lpstr>Roadmap: Read Audit</vt:lpstr>
      <vt:lpstr>Create Read Audit Report Report on access to sensitive personal data</vt:lpstr>
      <vt:lpstr>Manage and Download Read Audit Reports Check report availability and download </vt:lpstr>
      <vt:lpstr>Create Read Audit Exceptions  </vt:lpstr>
      <vt:lpstr>SAP SuccessFactors Data Protection and Privacy Additional Resources</vt:lpstr>
      <vt:lpstr>Preparing to Leverage SuccessFactors Data Protection and Privacy Features</vt:lpstr>
      <vt:lpstr>Prerequisites for Configuring Data Protection and Privacy (DPP) Features</vt:lpstr>
      <vt:lpstr>GDPR/Data Privacy &amp; Protection Summary</vt:lpstr>
      <vt:lpstr>Intelligent Services</vt:lpstr>
      <vt:lpstr>Intelligent Services</vt:lpstr>
      <vt:lpstr>Integration technology selection Intelligent Services</vt:lpstr>
      <vt:lpstr>Mobile Strategy</vt:lpstr>
      <vt:lpstr>Mobile Strategy Overview</vt:lpstr>
      <vt:lpstr>Mobile Strategy Preparation</vt:lpstr>
      <vt:lpstr>Device Strategy Deployment Options</vt:lpstr>
      <vt:lpstr>Device Strategy MDM and SSO</vt:lpstr>
      <vt:lpstr>Functionality Strategy Assessment of Functionality</vt:lpstr>
      <vt:lpstr>Functionality Strategy Process Design</vt:lpstr>
      <vt:lpstr>Functionality Strategy Mobile App as a complement of the Web Application – CPM Example</vt:lpstr>
      <vt:lpstr>Roll Out Strategy Options</vt:lpstr>
      <vt:lpstr>Roll Out Strategy Options</vt:lpstr>
      <vt:lpstr>Leading Practice Recommendation Project Planning</vt:lpstr>
      <vt:lpstr>Leading Practice Recommendation Roll Out</vt:lpstr>
      <vt:lpstr>Roll Out Strategy Recommendations</vt:lpstr>
      <vt:lpstr>Leading Practice recommendation Release Cycle</vt:lpstr>
      <vt:lpstr>Summary </vt:lpstr>
      <vt:lpstr>Mobile Client within SuccessFactors Suite</vt:lpstr>
      <vt:lpstr>Testing Strategy</vt:lpstr>
      <vt:lpstr>SAP SF Activate Implementation Methodology</vt:lpstr>
      <vt:lpstr>Unit Testing </vt:lpstr>
      <vt:lpstr>Solution Testing Iterative End 2 End Testing</vt:lpstr>
      <vt:lpstr>Solution Testing Permission Testing – RBP </vt:lpstr>
      <vt:lpstr>Example SF Standard Testing Guidance Document</vt:lpstr>
      <vt:lpstr>Integration Testing</vt:lpstr>
      <vt:lpstr>User Acceptance Testing</vt:lpstr>
      <vt:lpstr>Post Go Live Testing – Quarterly Releases</vt:lpstr>
      <vt:lpstr>Testing Sign Off</vt:lpstr>
      <vt:lpstr>Leading Practices/ Common Pitfalls </vt:lpstr>
      <vt:lpstr>Leading Practices/ Common Pitfalls II </vt:lpstr>
      <vt:lpstr>Leading Practices / Common Pitfalls III</vt:lpstr>
      <vt:lpstr>Summary</vt:lpstr>
      <vt:lpstr>Thank you.</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SAP SE</dc:creator>
  <cp:keywords>2019/16:9/white</cp:keywords>
  <cp:lastModifiedBy>Platte, Markus</cp:lastModifiedBy>
  <cp:revision>8</cp:revision>
  <dcterms:created xsi:type="dcterms:W3CDTF">2019-02-19T06:44:45Z</dcterms:created>
  <dcterms:modified xsi:type="dcterms:W3CDTF">2019-02-19T07:41:26Z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ies>
</file>